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66"/>
  </p:notesMasterIdLst>
  <p:handoutMasterIdLst>
    <p:handoutMasterId r:id="rId167"/>
  </p:handoutMasterIdLst>
  <p:sldIdLst>
    <p:sldId id="292" r:id="rId3"/>
    <p:sldId id="591" r:id="rId4"/>
    <p:sldId id="593" r:id="rId5"/>
    <p:sldId id="594" r:id="rId6"/>
    <p:sldId id="598" r:id="rId7"/>
    <p:sldId id="599" r:id="rId8"/>
    <p:sldId id="600" r:id="rId9"/>
    <p:sldId id="601" r:id="rId10"/>
    <p:sldId id="602" r:id="rId11"/>
    <p:sldId id="603" r:id="rId12"/>
    <p:sldId id="604" r:id="rId13"/>
    <p:sldId id="605" r:id="rId14"/>
    <p:sldId id="754" r:id="rId15"/>
    <p:sldId id="606" r:id="rId16"/>
    <p:sldId id="607" r:id="rId17"/>
    <p:sldId id="608" r:id="rId18"/>
    <p:sldId id="609" r:id="rId19"/>
    <p:sldId id="610" r:id="rId20"/>
    <p:sldId id="611" r:id="rId21"/>
    <p:sldId id="612" r:id="rId22"/>
    <p:sldId id="613" r:id="rId23"/>
    <p:sldId id="614" r:id="rId24"/>
    <p:sldId id="615" r:id="rId25"/>
    <p:sldId id="616" r:id="rId26"/>
    <p:sldId id="755" r:id="rId27"/>
    <p:sldId id="645" r:id="rId28"/>
    <p:sldId id="617" r:id="rId29"/>
    <p:sldId id="618" r:id="rId30"/>
    <p:sldId id="619" r:id="rId31"/>
    <p:sldId id="620" r:id="rId32"/>
    <p:sldId id="621" r:id="rId33"/>
    <p:sldId id="622" r:id="rId34"/>
    <p:sldId id="623" r:id="rId35"/>
    <p:sldId id="624" r:id="rId36"/>
    <p:sldId id="625" r:id="rId37"/>
    <p:sldId id="626" r:id="rId38"/>
    <p:sldId id="628" r:id="rId39"/>
    <p:sldId id="629" r:id="rId40"/>
    <p:sldId id="627" r:id="rId41"/>
    <p:sldId id="630" r:id="rId42"/>
    <p:sldId id="631" r:id="rId43"/>
    <p:sldId id="632" r:id="rId44"/>
    <p:sldId id="633" r:id="rId45"/>
    <p:sldId id="635" r:id="rId46"/>
    <p:sldId id="634" r:id="rId47"/>
    <p:sldId id="638" r:id="rId48"/>
    <p:sldId id="639" r:id="rId49"/>
    <p:sldId id="640" r:id="rId50"/>
    <p:sldId id="641" r:id="rId51"/>
    <p:sldId id="642" r:id="rId52"/>
    <p:sldId id="643" r:id="rId53"/>
    <p:sldId id="644" r:id="rId54"/>
    <p:sldId id="646" r:id="rId55"/>
    <p:sldId id="647" r:id="rId56"/>
    <p:sldId id="648" r:id="rId57"/>
    <p:sldId id="649" r:id="rId58"/>
    <p:sldId id="650" r:id="rId59"/>
    <p:sldId id="651" r:id="rId60"/>
    <p:sldId id="652" r:id="rId61"/>
    <p:sldId id="653" r:id="rId62"/>
    <p:sldId id="654" r:id="rId63"/>
    <p:sldId id="655" r:id="rId64"/>
    <p:sldId id="656" r:id="rId65"/>
    <p:sldId id="657" r:id="rId66"/>
    <p:sldId id="658" r:id="rId67"/>
    <p:sldId id="659" r:id="rId68"/>
    <p:sldId id="660" r:id="rId69"/>
    <p:sldId id="661" r:id="rId70"/>
    <p:sldId id="662" r:id="rId71"/>
    <p:sldId id="674" r:id="rId72"/>
    <p:sldId id="663" r:id="rId73"/>
    <p:sldId id="664" r:id="rId74"/>
    <p:sldId id="665" r:id="rId75"/>
    <p:sldId id="666" r:id="rId76"/>
    <p:sldId id="667" r:id="rId77"/>
    <p:sldId id="668" r:id="rId78"/>
    <p:sldId id="669" r:id="rId79"/>
    <p:sldId id="670" r:id="rId80"/>
    <p:sldId id="671" r:id="rId81"/>
    <p:sldId id="672" r:id="rId82"/>
    <p:sldId id="675" r:id="rId83"/>
    <p:sldId id="677" r:id="rId84"/>
    <p:sldId id="679" r:id="rId85"/>
    <p:sldId id="678" r:id="rId86"/>
    <p:sldId id="680" r:id="rId87"/>
    <p:sldId id="681" r:id="rId88"/>
    <p:sldId id="682" r:id="rId89"/>
    <p:sldId id="683" r:id="rId90"/>
    <p:sldId id="756" r:id="rId91"/>
    <p:sldId id="686" r:id="rId92"/>
    <p:sldId id="687" r:id="rId93"/>
    <p:sldId id="688" r:id="rId94"/>
    <p:sldId id="689" r:id="rId95"/>
    <p:sldId id="757" r:id="rId96"/>
    <p:sldId id="758" r:id="rId97"/>
    <p:sldId id="690" r:id="rId98"/>
    <p:sldId id="691" r:id="rId99"/>
    <p:sldId id="692" r:id="rId100"/>
    <p:sldId id="693" r:id="rId101"/>
    <p:sldId id="694" r:id="rId102"/>
    <p:sldId id="759" r:id="rId103"/>
    <p:sldId id="695" r:id="rId104"/>
    <p:sldId id="696" r:id="rId105"/>
    <p:sldId id="697" r:id="rId106"/>
    <p:sldId id="698" r:id="rId107"/>
    <p:sldId id="699" r:id="rId108"/>
    <p:sldId id="702" r:id="rId109"/>
    <p:sldId id="704" r:id="rId110"/>
    <p:sldId id="705" r:id="rId111"/>
    <p:sldId id="717" r:id="rId112"/>
    <p:sldId id="706" r:id="rId113"/>
    <p:sldId id="707" r:id="rId114"/>
    <p:sldId id="714" r:id="rId115"/>
    <p:sldId id="760" r:id="rId116"/>
    <p:sldId id="708" r:id="rId117"/>
    <p:sldId id="709" r:id="rId118"/>
    <p:sldId id="710" r:id="rId119"/>
    <p:sldId id="712" r:id="rId120"/>
    <p:sldId id="713" r:id="rId121"/>
    <p:sldId id="716" r:id="rId122"/>
    <p:sldId id="715" r:id="rId123"/>
    <p:sldId id="719" r:id="rId124"/>
    <p:sldId id="720" r:id="rId125"/>
    <p:sldId id="721" r:id="rId126"/>
    <p:sldId id="722" r:id="rId127"/>
    <p:sldId id="718" r:id="rId128"/>
    <p:sldId id="725" r:id="rId129"/>
    <p:sldId id="723" r:id="rId130"/>
    <p:sldId id="726" r:id="rId131"/>
    <p:sldId id="727" r:id="rId132"/>
    <p:sldId id="728" r:id="rId133"/>
    <p:sldId id="729" r:id="rId134"/>
    <p:sldId id="730" r:id="rId135"/>
    <p:sldId id="731" r:id="rId136"/>
    <p:sldId id="732" r:id="rId137"/>
    <p:sldId id="733" r:id="rId138"/>
    <p:sldId id="734" r:id="rId139"/>
    <p:sldId id="735" r:id="rId140"/>
    <p:sldId id="736" r:id="rId141"/>
    <p:sldId id="737" r:id="rId142"/>
    <p:sldId id="738" r:id="rId143"/>
    <p:sldId id="762" r:id="rId144"/>
    <p:sldId id="761" r:id="rId145"/>
    <p:sldId id="739" r:id="rId146"/>
    <p:sldId id="740" r:id="rId147"/>
    <p:sldId id="741" r:id="rId148"/>
    <p:sldId id="752" r:id="rId149"/>
    <p:sldId id="753" r:id="rId150"/>
    <p:sldId id="763" r:id="rId151"/>
    <p:sldId id="764" r:id="rId152"/>
    <p:sldId id="765" r:id="rId153"/>
    <p:sldId id="742" r:id="rId154"/>
    <p:sldId id="743" r:id="rId155"/>
    <p:sldId id="745" r:id="rId156"/>
    <p:sldId id="744" r:id="rId157"/>
    <p:sldId id="766" r:id="rId158"/>
    <p:sldId id="746" r:id="rId159"/>
    <p:sldId id="747" r:id="rId160"/>
    <p:sldId id="748" r:id="rId161"/>
    <p:sldId id="750" r:id="rId162"/>
    <p:sldId id="749" r:id="rId163"/>
    <p:sldId id="751" r:id="rId164"/>
    <p:sldId id="319" r:id="rId16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n guo" initials="cg" lastIdx="1" clrIdx="0">
    <p:extLst>
      <p:ext uri="{19B8F6BF-5375-455C-9EA6-DF929625EA0E}">
        <p15:presenceInfo xmlns:p15="http://schemas.microsoft.com/office/powerpoint/2012/main" userId="2f15c10095b59c1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B11FB1"/>
    <a:srgbClr val="1219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91" autoAdjust="0"/>
    <p:restoredTop sz="92992" autoAdjust="0"/>
  </p:normalViewPr>
  <p:slideViewPr>
    <p:cSldViewPr snapToGrid="0">
      <p:cViewPr varScale="1">
        <p:scale>
          <a:sx n="99" d="100"/>
          <a:sy n="99" d="100"/>
        </p:scale>
        <p:origin x="160" y="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2724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38" Type="http://schemas.openxmlformats.org/officeDocument/2006/relationships/slide" Target="slides/slide136.xml"/><Relationship Id="rId154" Type="http://schemas.openxmlformats.org/officeDocument/2006/relationships/slide" Target="slides/slide152.xml"/><Relationship Id="rId159" Type="http://schemas.openxmlformats.org/officeDocument/2006/relationships/slide" Target="slides/slide157.xml"/><Relationship Id="rId170" Type="http://schemas.openxmlformats.org/officeDocument/2006/relationships/viewProps" Target="viewProps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28" Type="http://schemas.openxmlformats.org/officeDocument/2006/relationships/slide" Target="slides/slide126.xml"/><Relationship Id="rId144" Type="http://schemas.openxmlformats.org/officeDocument/2006/relationships/slide" Target="slides/slide142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165" Type="http://schemas.openxmlformats.org/officeDocument/2006/relationships/slide" Target="slides/slide16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34" Type="http://schemas.openxmlformats.org/officeDocument/2006/relationships/slide" Target="slides/slide132.xml"/><Relationship Id="rId139" Type="http://schemas.openxmlformats.org/officeDocument/2006/relationships/slide" Target="slides/slide13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55" Type="http://schemas.openxmlformats.org/officeDocument/2006/relationships/slide" Target="slides/slide153.xml"/><Relationship Id="rId171" Type="http://schemas.openxmlformats.org/officeDocument/2006/relationships/theme" Target="theme/them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slide" Target="slides/slide122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45" Type="http://schemas.openxmlformats.org/officeDocument/2006/relationships/slide" Target="slides/slide143.xml"/><Relationship Id="rId161" Type="http://schemas.openxmlformats.org/officeDocument/2006/relationships/slide" Target="slides/slide159.xml"/><Relationship Id="rId16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30" Type="http://schemas.openxmlformats.org/officeDocument/2006/relationships/slide" Target="slides/slide128.xml"/><Relationship Id="rId135" Type="http://schemas.openxmlformats.org/officeDocument/2006/relationships/slide" Target="slides/slide133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51" Type="http://schemas.openxmlformats.org/officeDocument/2006/relationships/slide" Target="slides/slide149.xml"/><Relationship Id="rId156" Type="http://schemas.openxmlformats.org/officeDocument/2006/relationships/slide" Target="slides/slide154.xml"/><Relationship Id="rId164" Type="http://schemas.openxmlformats.org/officeDocument/2006/relationships/slide" Target="slides/slide162.xml"/><Relationship Id="rId16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72" Type="http://schemas.openxmlformats.org/officeDocument/2006/relationships/tableStyles" Target="tableStyles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slide" Target="slides/slide139.xml"/><Relationship Id="rId146" Type="http://schemas.openxmlformats.org/officeDocument/2006/relationships/slide" Target="slides/slide144.xml"/><Relationship Id="rId167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162" Type="http://schemas.openxmlformats.org/officeDocument/2006/relationships/slide" Target="slides/slide16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5DC71E-D8FC-4C81-BB2B-0C96CB6C633D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537F1-B5DB-4596-9ADC-9A688DD6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8034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gif>
</file>

<file path=ppt/media/image64.gif>
</file>

<file path=ppt/media/image65.jpg>
</file>

<file path=ppt/media/image6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BB95E-BC63-41D4-A90A-625FC3DAD50A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D0AC1-9E77-403C-BD4A-A844836F51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7122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584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1D0AC1-9E77-403C-BD4A-A844836F515D}" type="slidenum">
              <a:rPr kumimoji="0" lang="zh-CN" altLang="en-US" sz="5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ea typeface="宋体" panose="02010600030101010101" pitchFamily="2" charset="-122"/>
                <a:cs typeface="+mn-cs"/>
                <a:sym typeface="Helvetica Light"/>
              </a:rPr>
              <a:pPr marL="0" marR="0" lvl="0" indent="0" algn="ctr" defTabSz="5842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5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ea typeface="宋体" panose="02010600030101010101" pitchFamily="2" charset="-122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32676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D0AC1-9E77-403C-BD4A-A844836F515D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1951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D0AC1-9E77-403C-BD4A-A844836F515D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773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D0AC1-9E77-403C-BD4A-A844836F515D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702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D0AC1-9E77-403C-BD4A-A844836F515D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206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D0AC1-9E77-403C-BD4A-A844836F515D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611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D0AC1-9E77-403C-BD4A-A844836F515D}" type="slidenum">
              <a:rPr lang="zh-CN" altLang="en-US" smtClean="0"/>
              <a:t>144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41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D0AC1-9E77-403C-BD4A-A844836F515D}" type="slidenum">
              <a:rPr lang="zh-CN" altLang="en-US" smtClean="0"/>
              <a:t>145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38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D0AC1-9E77-403C-BD4A-A844836F515D}" type="slidenum">
              <a:rPr lang="zh-CN" altLang="en-US" smtClean="0"/>
              <a:t>146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292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82F-5945-4EF8-9289-88FE3B04ED15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33620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6148-BA7A-4A54-B593-C6BA1CE925BD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443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EC3FB-8D42-48D5-A3DB-63FF148E63FA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067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标题文本"/>
          <p:cNvSpPr txBox="1">
            <a:spLocks noGrp="1"/>
          </p:cNvSpPr>
          <p:nvPr>
            <p:ph type="title"/>
          </p:nvPr>
        </p:nvSpPr>
        <p:spPr>
          <a:xfrm>
            <a:off x="1524000" y="1"/>
            <a:ext cx="9144000" cy="125015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925">
                <a:solidFill>
                  <a:srgbClr val="EE6E12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标题文本</a:t>
            </a:r>
          </a:p>
        </p:txBody>
      </p:sp>
      <p:sp>
        <p:nvSpPr>
          <p:cNvPr id="14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76441" y="6509743"/>
            <a:ext cx="371896" cy="282769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7741374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58A464-048A-4B17-8F79-F5346374CF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70E5EC0-B085-4D9C-BAD6-12532170F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124A57-B9E1-4E5F-9C6D-7F00F67AC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0624C4-78B7-4726-83F0-1C8D85A4D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DE1493-03CB-42E5-B6B6-291D97E37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6679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1E8E97-F866-4400-B821-FF033FD74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05CB88-CA07-4B61-8522-43ED05D0B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E37F22-7436-4EC0-A49E-C1356D120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4FE783-0B13-4666-AE5D-43F76DE43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D0F5F2-FC68-4764-893B-C1005A74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384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576AE3-485C-4979-803D-BD733F1DA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1CE197-9DC7-4B06-9705-B6EC0500F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6A1E0F-302E-4C75-BC24-0FA90C095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0EA5B3-1226-4F05-B695-D9881120A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FF4462-CE83-4233-B8B2-756862164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506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194DE9-0AB6-4B79-9B57-B8AD9272F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8157E7-E11A-4581-95EC-001E50F45A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732873-A26F-4B9B-9FCC-C9205406A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92BF6F-7440-481B-8574-7248D9620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39E396-DA57-48AD-AE4A-6A1B99600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A472285-8222-4D52-8E86-F0DA9A364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51407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EA44DE-6650-4103-A0E8-E0A668EE6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593339-C8A1-4A91-B659-F0F1DFF94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953276-9308-42E9-BCD5-DBAFECB78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8BC0375-FCF7-4E0A-8331-A6461B0B2E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B538405-3BF3-4661-A090-DF00799A47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183368-E1CB-450C-B76B-7EA6F5996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DC6C820-E8B2-4D5A-9834-49038A75B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E84DFF2-AF79-46F7-9E8B-29DB1DDAB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9058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0A3DF4-B365-4428-8D7F-74AC0D459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7BA8DC5-41F7-4F13-B3F4-A2763B697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FDF84EB-9B4C-44D1-BA4F-D2E43A7A5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033800-94EA-4E9D-8313-C5CEFFE5A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935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2366FEC-5393-41AD-90A5-E4F8CBAAD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6A7D277-399A-4669-AEA5-77D1D1DCB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D94129-AD30-4FB6-ABB6-7252D288C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636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F4D32-47A2-4336-B50B-0C88FA0544CB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4910329"/>
          </a:xfrm>
        </p:spPr>
        <p:txBody>
          <a:bodyPr/>
          <a:lstStyle>
            <a:lvl1pPr marL="450850" indent="-450850">
              <a:buClr>
                <a:srgbClr val="00007D"/>
              </a:buClr>
              <a:buSzPct val="90000"/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900113" indent="-450850">
              <a:lnSpc>
                <a:spcPct val="130000"/>
              </a:lnSpc>
              <a:buClr>
                <a:srgbClr val="9999CC"/>
              </a:buClr>
              <a:buSzPct val="80000"/>
              <a:buFont typeface="Wingdings" pitchFamily="2" charset="2"/>
              <a:buChar char=""/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350000" indent="-450000">
              <a:lnSpc>
                <a:spcPct val="130000"/>
              </a:lnSpc>
              <a:buSzPct val="80000"/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5184201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DDCEE9-AB4E-4DD3-8CE1-38A110C4C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5217DC-48B7-4CE4-BBE9-430E80D5C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7E6225-EEA5-40B1-98D1-A6F986237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BD9FA1-D5BD-4CE8-8AC5-0F807160C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4CA80C-52C6-4038-BA4A-A8B281E09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FD9BA5-1F85-4F9E-88F1-4DCAF6CC3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7832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77615E-A9C4-4BA2-9531-A3BB380B0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FF89C8A-4A8F-4856-8687-FC850B9439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3B33D08-BFA9-4BF8-BA25-16D8C0CD37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86B47C-201F-492E-A57D-E4FCABF09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5D0B70-D2F2-4688-B821-F025A8663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524477-02F1-4A9E-8B1D-6DA9D3304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7632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3D3D87-15AB-4FE3-9DBA-F1236F45A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D48F65C-C373-4F2A-88A7-D2EBFD16B7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BB0901-86E1-4D68-AC1A-40A87BABA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DACA04-045E-4B6F-B2E1-C8B3B33A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30CEB1-E4D5-4B4D-9DD0-E1351B132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2130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4AE3B07-67CE-4E09-8993-A00713C4C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60AF9F-8DC5-437F-8A8F-23563F0EC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DC3013-1E90-450D-A89E-E2CD8E16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4B356E-3B1C-4780-9E7B-2FAD75003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C916C6-7820-4C2D-A22C-31879222A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428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2DD80-CBA9-45DD-9900-2AD0432C46AF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848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C0965-7F03-43CE-816C-1840F8D9DADD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049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C0F24-2400-425F-8938-410B08429A14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635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61EF-3981-4482-B878-DEDFF3DE43B0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045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3D228-77AA-4515-996C-E52786514C32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2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F6A3-0DE6-44E7-85E8-ABFC0319E046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252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C258-1055-414D-A5C4-95B4A9B8D6BA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68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46086" y="158202"/>
            <a:ext cx="10187152" cy="813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27693" y="1219664"/>
            <a:ext cx="10515600" cy="5028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4C029-86C0-4FE0-A41B-E448962FACE2}" type="datetime1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10D295-9B15-4757-888B-4FDF115DEA1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 userDrawn="1"/>
        </p:nvSpPr>
        <p:spPr bwMode="auto">
          <a:xfrm>
            <a:off x="827693" y="1009641"/>
            <a:ext cx="2133600" cy="1016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zh-CN" altLang="zh-CN" sz="2400">
              <a:latin typeface="Times New Roman" pitchFamily="18" charset="0"/>
              <a:ea typeface="宋体" charset="-122"/>
            </a:endParaRPr>
          </a:p>
        </p:txBody>
      </p:sp>
      <p:sp>
        <p:nvSpPr>
          <p:cNvPr id="8" name="Rectangle 3"/>
          <p:cNvSpPr>
            <a:spLocks noChangeArrowheads="1"/>
          </p:cNvSpPr>
          <p:nvPr userDrawn="1"/>
        </p:nvSpPr>
        <p:spPr bwMode="auto">
          <a:xfrm>
            <a:off x="2351693" y="1009641"/>
            <a:ext cx="7239000" cy="101600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zh-CN" altLang="zh-CN" sz="2400">
              <a:latin typeface="Times New Roman" pitchFamily="18" charset="0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0540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n"/>
        <a:defRPr sz="28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p"/>
        <a:defRPr sz="24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Ø"/>
        <a:defRPr sz="20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43789E-9546-4A88-B27A-AE515E4F9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A9D798-97CA-4B37-B62C-5F59A1FE7E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9D900E-A223-45D9-AA9B-423B2F0E83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DD336-8F89-4049-A320-5ECC3466BAA4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F03EBB-3894-4F8C-BC51-1CA016E1C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1F0EC3-856C-47B4-8447-3AE149EADA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9E3CE-9137-4191-BBE8-AF50CAA1C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423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Shift-Reduce_example.pdf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hyperlink" Target="ConstructLR0Table_example.pdf" TargetMode="Externa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gif"/><Relationship Id="rId2" Type="http://schemas.openxmlformats.org/officeDocument/2006/relationships/image" Target="../media/image63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paperpress.com/lexandyacc/index.html" TargetMode="Externa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2720FD54-3ED7-4D8F-9904-FE6C19B05E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11500" dirty="0"/>
              <a:t>编译原理</a:t>
            </a:r>
          </a:p>
        </p:txBody>
      </p:sp>
      <p:sp>
        <p:nvSpPr>
          <p:cNvPr id="7" name="文本占位符 3">
            <a:extLst>
              <a:ext uri="{FF2B5EF4-FFF2-40B4-BE49-F238E27FC236}">
                <a16:creationId xmlns:a16="http://schemas.microsoft.com/office/drawing/2014/main" id="{4AB2FE44-B99D-4297-B146-5457F93777AB}"/>
              </a:ext>
            </a:extLst>
          </p:cNvPr>
          <p:cNvSpPr txBox="1">
            <a:spLocks/>
          </p:cNvSpPr>
          <p:nvPr/>
        </p:nvSpPr>
        <p:spPr>
          <a:xfrm>
            <a:off x="1807482" y="3877012"/>
            <a:ext cx="8998404" cy="2060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宋勃升</a:t>
            </a:r>
            <a:endParaRPr lang="en-US" altLang="zh-CN" dirty="0" smtClean="0"/>
          </a:p>
          <a:p>
            <a:r>
              <a:rPr lang="zh-CN" altLang="en-US" dirty="0" smtClean="0"/>
              <a:t>湖南大学</a:t>
            </a:r>
            <a:r>
              <a:rPr lang="en-US" altLang="zh-CN" dirty="0" smtClean="0"/>
              <a:t>-</a:t>
            </a:r>
            <a:r>
              <a:rPr lang="zh-CN" altLang="en-US" dirty="0" smtClean="0"/>
              <a:t>信息科学与工程学院</a:t>
            </a:r>
            <a:r>
              <a:rPr lang="en-US" altLang="zh-CN" dirty="0" smtClean="0"/>
              <a:t>-</a:t>
            </a:r>
            <a:r>
              <a:rPr lang="zh-CN" altLang="en-US" dirty="0" smtClean="0"/>
              <a:t>计算机科学系</a:t>
            </a:r>
            <a:endParaRPr lang="en-US" altLang="zh-CN" dirty="0" smtClean="0"/>
          </a:p>
          <a:p>
            <a:r>
              <a:rPr lang="zh-CN" altLang="en-US" dirty="0" smtClean="0"/>
              <a:t>邮箱：</a:t>
            </a:r>
            <a:r>
              <a:rPr lang="en-US" altLang="zh-CN" u="sng" dirty="0" smtClean="0">
                <a:solidFill>
                  <a:srgbClr val="0070C0"/>
                </a:solidFill>
              </a:rPr>
              <a:t>boshengsong@hnu.edu.cn</a:t>
            </a:r>
          </a:p>
          <a:p>
            <a:r>
              <a:rPr lang="zh-CN" altLang="en-US" dirty="0" smtClean="0"/>
              <a:t>个人主页：</a:t>
            </a:r>
            <a:r>
              <a:rPr lang="en-US" altLang="zh-CN" u="sng" dirty="0" smtClean="0">
                <a:solidFill>
                  <a:srgbClr val="0070C0"/>
                </a:solidFill>
              </a:rPr>
              <a:t>http://csee.hnu.edu.cn/people/songbosheng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4300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b="1" dirty="0"/>
              <a:t>第二讲：上下文无关文法</a:t>
            </a:r>
            <a:endParaRPr lang="en-US" altLang="zh-CN" b="1" dirty="0"/>
          </a:p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第三讲：分析树与二义性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第四讲：自顶向下分析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：递归下降分析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分析冲突处理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第五讲：自底向上分析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LR(0)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SLR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92888705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EA0002-9A8F-7147-BCA0-E37F1861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两类语法分析算法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5E4F1F-B8F7-5045-8D77-7BD225CD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100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42CFDA-0BC5-504C-A262-1E063BB7A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自顶向下分析</a:t>
            </a:r>
          </a:p>
          <a:p>
            <a:r>
              <a:rPr lang="zh-CN" altLang="en-US" dirty="0"/>
              <a:t>自底向上分析</a:t>
            </a:r>
          </a:p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13E3831-5972-BA4E-B8CE-9CC4D406C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90" y="2421911"/>
            <a:ext cx="8391898" cy="39947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B9B231A-92D8-3E45-AB3F-5B38DA487467}"/>
              </a:ext>
            </a:extLst>
          </p:cNvPr>
          <p:cNvSpPr txBox="1"/>
          <p:nvPr/>
        </p:nvSpPr>
        <p:spPr>
          <a:xfrm>
            <a:off x="9230901" y="3772932"/>
            <a:ext cx="2519612" cy="64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适用的文法类型受限，往往需要改写文法</a:t>
            </a:r>
          </a:p>
        </p:txBody>
      </p:sp>
    </p:spTree>
    <p:extLst>
      <p:ext uri="{BB962C8B-B14F-4D97-AF65-F5344CB8AC3E}">
        <p14:creationId xmlns:p14="http://schemas.microsoft.com/office/powerpoint/2010/main" val="51632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EA0002-9A8F-7147-BCA0-E37F1861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两类语法分析算法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5E4F1F-B8F7-5045-8D77-7BD225CD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101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42CFDA-0BC5-504C-A262-1E063BB7A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自顶向下分析</a:t>
            </a:r>
          </a:p>
          <a:p>
            <a:r>
              <a:rPr lang="zh-CN" altLang="en-US" dirty="0"/>
              <a:t>自底向上分析</a:t>
            </a:r>
          </a:p>
          <a:p>
            <a:endParaRPr kumimoji="1" lang="en-US" altLang="zh-CN" dirty="0"/>
          </a:p>
          <a:p>
            <a:r>
              <a:rPr kumimoji="1" lang="zh-CN" altLang="en-US" b="1" dirty="0"/>
              <a:t>不同语法分析方法适用的层次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60AA2F4-66CA-4349-AB10-9CC6AFDA3029}"/>
              </a:ext>
            </a:extLst>
          </p:cNvPr>
          <p:cNvSpPr/>
          <p:nvPr/>
        </p:nvSpPr>
        <p:spPr>
          <a:xfrm>
            <a:off x="1985727" y="3504510"/>
            <a:ext cx="8220546" cy="2860895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上下文无关文法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7429A32A-F1F9-4BAE-BAA4-18A0545D7DF3}"/>
              </a:ext>
            </a:extLst>
          </p:cNvPr>
          <p:cNvSpPr/>
          <p:nvPr/>
        </p:nvSpPr>
        <p:spPr>
          <a:xfrm>
            <a:off x="3989372" y="3842752"/>
            <a:ext cx="1474206" cy="771653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正则文法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DB08D1EF-6E2A-4709-8F5A-AD559CC8E0E0}"/>
              </a:ext>
            </a:extLst>
          </p:cNvPr>
          <p:cNvSpPr/>
          <p:nvPr/>
        </p:nvSpPr>
        <p:spPr>
          <a:xfrm>
            <a:off x="2427461" y="3733356"/>
            <a:ext cx="4598028" cy="1762098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无回溯文法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、前看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个的递归下降）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3B9278F3-583B-4A09-B858-B7333CBA57F8}"/>
              </a:ext>
            </a:extLst>
          </p:cNvPr>
          <p:cNvSpPr/>
          <p:nvPr/>
        </p:nvSpPr>
        <p:spPr>
          <a:xfrm>
            <a:off x="2217723" y="3635625"/>
            <a:ext cx="7546816" cy="220386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LR(1)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文法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2990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EA0002-9A8F-7147-BCA0-E37F1861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两类语法分析算法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5E4F1F-B8F7-5045-8D77-7BD225CD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102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42CFDA-0BC5-504C-A262-1E063BB7A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自顶向下分析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自底向上分析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从待分析的</a:t>
            </a:r>
            <a:r>
              <a:rPr lang="zh-CN" altLang="en-US" b="1" dirty="0">
                <a:solidFill>
                  <a:srgbClr val="FF0000"/>
                </a:solidFill>
              </a:rPr>
              <a:t>句子出发</a:t>
            </a:r>
            <a:r>
              <a:rPr lang="zh-CN" altLang="en-US" dirty="0"/>
              <a:t>，尝试自底向上地</a:t>
            </a:r>
            <a:r>
              <a:rPr lang="zh-CN" altLang="en-US" b="1" dirty="0">
                <a:solidFill>
                  <a:srgbClr val="FF0000"/>
                </a:solidFill>
              </a:rPr>
              <a:t>规约成</a:t>
            </a:r>
            <a:r>
              <a:rPr lang="zh-CN" altLang="en-US" dirty="0"/>
              <a:t>文法的</a:t>
            </a:r>
            <a:r>
              <a:rPr lang="zh-CN" altLang="en-US" b="1" dirty="0">
                <a:solidFill>
                  <a:srgbClr val="FF0000"/>
                </a:solidFill>
              </a:rPr>
              <a:t>产生式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研究其中最重要</a:t>
            </a:r>
            <a:r>
              <a:rPr lang="en-US" altLang="zh-CN" dirty="0"/>
              <a:t>/</a:t>
            </a:r>
            <a:r>
              <a:rPr lang="zh-CN" altLang="en-US" dirty="0"/>
              <a:t>最广泛应用的一类：</a:t>
            </a:r>
            <a:r>
              <a:rPr lang="en" altLang="zh-CN" b="1" dirty="0">
                <a:solidFill>
                  <a:srgbClr val="0000FF"/>
                </a:solidFill>
              </a:rPr>
              <a:t>LR</a:t>
            </a:r>
            <a:r>
              <a:rPr lang="zh-CN" altLang="en-US" b="1" dirty="0">
                <a:solidFill>
                  <a:srgbClr val="0000FF"/>
                </a:solidFill>
              </a:rPr>
              <a:t>分析算法（移进</a:t>
            </a:r>
            <a:r>
              <a:rPr lang="en-US" altLang="zh-CN" b="1" dirty="0">
                <a:solidFill>
                  <a:srgbClr val="0000FF"/>
                </a:solidFill>
              </a:rPr>
              <a:t>-</a:t>
            </a:r>
            <a:r>
              <a:rPr lang="zh-CN" altLang="en-US" b="1" dirty="0">
                <a:solidFill>
                  <a:srgbClr val="0000FF"/>
                </a:solidFill>
              </a:rPr>
              <a:t>归约算法） 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2"/>
            <a:r>
              <a:rPr lang="zh-CN" altLang="en-US" dirty="0"/>
              <a:t>算法运行高效 </a:t>
            </a:r>
          </a:p>
          <a:p>
            <a:pPr lvl="2"/>
            <a:r>
              <a:rPr lang="zh-CN" altLang="en-US" dirty="0"/>
              <a:t>广泛应用于语法分析器的自动生成器中</a:t>
            </a:r>
            <a:endParaRPr lang="en-US" altLang="zh-CN" dirty="0"/>
          </a:p>
          <a:p>
            <a:pPr lvl="3"/>
            <a:r>
              <a:rPr lang="en" altLang="zh-CN" dirty="0"/>
              <a:t>YACC, bison, CUP, </a:t>
            </a:r>
            <a:r>
              <a:rPr lang="en" altLang="zh-CN" dirty="0" err="1"/>
              <a:t>C#yacc</a:t>
            </a:r>
            <a:r>
              <a:rPr lang="en" altLang="zh-CN" dirty="0"/>
              <a:t>, </a:t>
            </a:r>
            <a:r>
              <a:rPr lang="zh-CN" altLang="en-US" dirty="0"/>
              <a:t>等</a:t>
            </a:r>
          </a:p>
          <a:p>
            <a:pPr lvl="1"/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53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8C955B-270B-EB4F-B55C-D03341E2F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自底向上分析的基本思想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7A0725F-6BCF-8049-B230-3E65139E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103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C7BFB39-E761-9E4E-A363-EA12FC9AC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1632" y="1290862"/>
            <a:ext cx="4392168" cy="4910329"/>
          </a:xfrm>
        </p:spPr>
        <p:txBody>
          <a:bodyPr>
            <a:normAutofit lnSpcReduction="10000"/>
          </a:bodyPr>
          <a:lstStyle/>
          <a:p>
            <a:r>
              <a:rPr lang="en" altLang="zh-CN" b="1" dirty="0">
                <a:solidFill>
                  <a:srgbClr val="FF0000"/>
                </a:solidFill>
              </a:rPr>
              <a:t>2</a:t>
            </a:r>
            <a:r>
              <a:rPr lang="en" altLang="zh-CN" dirty="0"/>
              <a:t> + 3 * 4		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F</a:t>
            </a:r>
            <a:r>
              <a:rPr lang="en" altLang="zh-CN" dirty="0"/>
              <a:t> + 3 * 4		</a:t>
            </a:r>
            <a:r>
              <a:rPr lang="en" altLang="zh-CN" b="1" dirty="0">
                <a:solidFill>
                  <a:srgbClr val="0000FF"/>
                </a:solidFill>
              </a:rPr>
              <a:t>P5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" altLang="zh-CN" dirty="0"/>
              <a:t> + 3 * 4		</a:t>
            </a:r>
            <a:r>
              <a:rPr lang="en" altLang="zh-CN" b="1" dirty="0">
                <a:solidFill>
                  <a:srgbClr val="0000FF"/>
                </a:solidFill>
              </a:rPr>
              <a:t>P4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E</a:t>
            </a:r>
            <a:r>
              <a:rPr lang="en" altLang="zh-CN" dirty="0"/>
              <a:t> + 3 * 4		</a:t>
            </a:r>
            <a:r>
              <a:rPr lang="en" altLang="zh-CN" b="1" dirty="0">
                <a:solidFill>
                  <a:srgbClr val="0000FF"/>
                </a:solidFill>
              </a:rPr>
              <a:t>P2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F</a:t>
            </a:r>
            <a:r>
              <a:rPr lang="en" altLang="zh-CN" dirty="0"/>
              <a:t> * 4	</a:t>
            </a:r>
            <a:r>
              <a:rPr lang="en" altLang="zh-CN" b="1" dirty="0">
                <a:solidFill>
                  <a:srgbClr val="0000FF"/>
                </a:solidFill>
              </a:rPr>
              <a:t>P5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" altLang="zh-CN" dirty="0"/>
              <a:t> * 4	</a:t>
            </a:r>
            <a:r>
              <a:rPr lang="en" altLang="zh-CN" b="1" dirty="0">
                <a:solidFill>
                  <a:srgbClr val="0000FF"/>
                </a:solidFill>
              </a:rPr>
              <a:t>P4</a:t>
            </a:r>
          </a:p>
          <a:p>
            <a:r>
              <a:rPr lang="en" altLang="zh-CN" dirty="0"/>
              <a:t>E + T * </a:t>
            </a:r>
            <a:r>
              <a:rPr lang="en" altLang="zh-CN" b="1" dirty="0">
                <a:solidFill>
                  <a:srgbClr val="FF0000"/>
                </a:solidFill>
              </a:rPr>
              <a:t>F</a:t>
            </a:r>
            <a:r>
              <a:rPr lang="en" altLang="zh-CN" dirty="0"/>
              <a:t>	</a:t>
            </a:r>
            <a:r>
              <a:rPr lang="en" altLang="zh-CN" b="1" dirty="0">
                <a:solidFill>
                  <a:srgbClr val="0000FF"/>
                </a:solidFill>
              </a:rPr>
              <a:t>P5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" altLang="zh-CN" dirty="0"/>
              <a:t>		</a:t>
            </a:r>
            <a:r>
              <a:rPr lang="en" altLang="zh-CN" b="1" dirty="0">
                <a:solidFill>
                  <a:srgbClr val="0000FF"/>
                </a:solidFill>
              </a:rPr>
              <a:t>P3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E</a:t>
            </a:r>
            <a:r>
              <a:rPr lang="en" altLang="zh-CN" dirty="0"/>
              <a:t>			</a:t>
            </a:r>
            <a:r>
              <a:rPr lang="en" altLang="zh-CN" b="1" dirty="0">
                <a:solidFill>
                  <a:srgbClr val="0000FF"/>
                </a:solidFill>
              </a:rPr>
              <a:t>P1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S</a:t>
            </a:r>
            <a:r>
              <a:rPr lang="en" altLang="zh-CN" dirty="0"/>
              <a:t>			</a:t>
            </a:r>
            <a:r>
              <a:rPr lang="en" altLang="zh-CN" b="1" dirty="0">
                <a:solidFill>
                  <a:srgbClr val="0000FF"/>
                </a:solidFill>
              </a:rPr>
              <a:t>P0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3C73188-E63B-1844-88E7-0F90F465E7A9}"/>
              </a:ext>
            </a:extLst>
          </p:cNvPr>
          <p:cNvSpPr/>
          <p:nvPr/>
        </p:nvSpPr>
        <p:spPr>
          <a:xfrm>
            <a:off x="846086" y="1464885"/>
            <a:ext cx="2367280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 -&gt; E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E+T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3: T -&gt; T*F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4: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5: F -&gt; </a:t>
            </a:r>
            <a:r>
              <a:rPr lang="en-US" altLang="zh-CN" sz="2400" b="1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9431C3-DA1B-914B-A6D0-A0F83C18538C}"/>
              </a:ext>
            </a:extLst>
          </p:cNvPr>
          <p:cNvSpPr txBox="1"/>
          <p:nvPr/>
        </p:nvSpPr>
        <p:spPr>
          <a:xfrm>
            <a:off x="3523488" y="2157984"/>
            <a:ext cx="2755392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归约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：比对产生式，看是否能收缩成左部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3561DBB-8EF4-0544-B7EC-44175565D873}"/>
              </a:ext>
            </a:extLst>
          </p:cNvPr>
          <p:cNvSpPr/>
          <p:nvPr/>
        </p:nvSpPr>
        <p:spPr>
          <a:xfrm>
            <a:off x="1324035" y="5185551"/>
            <a:ext cx="4398905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最右推导的逆过程</a:t>
            </a:r>
          </a:p>
        </p:txBody>
      </p:sp>
    </p:spTree>
    <p:extLst>
      <p:ext uri="{BB962C8B-B14F-4D97-AF65-F5344CB8AC3E}">
        <p14:creationId xmlns:p14="http://schemas.microsoft.com/office/powerpoint/2010/main" val="3222608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7" grpId="0" animBg="1"/>
      <p:bldP spid="8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58E01C-57A1-464E-9757-7A1A0C033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点记号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BE74A55-A456-4DF8-99B7-13F7A76E8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104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E4E2D-8A52-48E1-A222-58B0E6107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为了方便标记语法分析器</a:t>
            </a:r>
            <a:r>
              <a:rPr lang="zh-CN" altLang="en-US" b="1" dirty="0">
                <a:solidFill>
                  <a:srgbClr val="0000FF"/>
                </a:solidFill>
              </a:rPr>
              <a:t>已经读入了多少输入</a:t>
            </a:r>
            <a:r>
              <a:rPr lang="zh-CN" altLang="en-US" dirty="0"/>
              <a:t>，我们可以引入一个点记号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F036E8B-D671-4D46-B316-2EE55248F0DF}"/>
              </a:ext>
            </a:extLst>
          </p:cNvPr>
          <p:cNvSpPr/>
          <p:nvPr/>
        </p:nvSpPr>
        <p:spPr>
          <a:xfrm>
            <a:off x="3212919" y="1517134"/>
            <a:ext cx="4651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rgbClr val="FF0000"/>
                </a:solidFill>
              </a:rPr>
              <a:t>•</a:t>
            </a:r>
            <a:endParaRPr lang="zh-CN" altLang="en-US" sz="4400" dirty="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C49D1D5-A697-413F-B78E-0957489A03C5}"/>
              </a:ext>
            </a:extLst>
          </p:cNvPr>
          <p:cNvGrpSpPr/>
          <p:nvPr/>
        </p:nvGrpSpPr>
        <p:grpSpPr>
          <a:xfrm>
            <a:off x="4354702" y="2976584"/>
            <a:ext cx="3169920" cy="769442"/>
            <a:chOff x="4354702" y="2976584"/>
            <a:chExt cx="3169920" cy="769442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C646AC6-A949-45A6-A8BC-FF7F2EE5B48E}"/>
                </a:ext>
              </a:extLst>
            </p:cNvPr>
            <p:cNvSpPr txBox="1"/>
            <p:nvPr/>
          </p:nvSpPr>
          <p:spPr>
            <a:xfrm>
              <a:off x="4354702" y="2976585"/>
              <a:ext cx="316992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/>
                <a:t>E + 3   * 4</a:t>
              </a:r>
              <a:endParaRPr lang="zh-CN" altLang="en-US" sz="4400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0C514D6-5C44-4A50-9FD3-9982F75ADDFA}"/>
                </a:ext>
              </a:extLst>
            </p:cNvPr>
            <p:cNvSpPr/>
            <p:nvPr/>
          </p:nvSpPr>
          <p:spPr>
            <a:xfrm>
              <a:off x="5474470" y="2976584"/>
              <a:ext cx="465192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400" b="1" dirty="0">
                  <a:solidFill>
                    <a:srgbClr val="FF0000"/>
                  </a:solidFill>
                </a:rPr>
                <a:t>•</a:t>
              </a:r>
              <a:endParaRPr lang="zh-CN" altLang="en-US" sz="4400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71C30DA-1A78-497C-97E2-8B03E50606E7}"/>
              </a:ext>
            </a:extLst>
          </p:cNvPr>
          <p:cNvGrpSpPr/>
          <p:nvPr/>
        </p:nvGrpSpPr>
        <p:grpSpPr>
          <a:xfrm>
            <a:off x="3924358" y="3100050"/>
            <a:ext cx="1653482" cy="1494890"/>
            <a:chOff x="3924358" y="3100050"/>
            <a:chExt cx="1653482" cy="149489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76980F9-C71D-4B3D-B6BB-2F42EBCB0053}"/>
                </a:ext>
              </a:extLst>
            </p:cNvPr>
            <p:cNvSpPr/>
            <p:nvPr/>
          </p:nvSpPr>
          <p:spPr>
            <a:xfrm>
              <a:off x="4354702" y="3100050"/>
              <a:ext cx="1223138" cy="547390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0DD8C554-C30E-4548-A6FF-202C40F73C95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>
              <a:off x="4660073" y="3647440"/>
              <a:ext cx="306198" cy="547390"/>
            </a:xfrm>
            <a:prstGeom prst="straightConnector1">
              <a:avLst/>
            </a:prstGeom>
            <a:no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0CCFD373-D123-47A0-9666-401BEA8DB6BA}"/>
                </a:ext>
              </a:extLst>
            </p:cNvPr>
            <p:cNvSpPr txBox="1"/>
            <p:nvPr/>
          </p:nvSpPr>
          <p:spPr>
            <a:xfrm>
              <a:off x="3924358" y="4194830"/>
              <a:ext cx="14714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已经读入的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EAFC56AD-929B-4BF5-BCA8-8541F8AE8D97}"/>
              </a:ext>
            </a:extLst>
          </p:cNvPr>
          <p:cNvGrpSpPr/>
          <p:nvPr/>
        </p:nvGrpSpPr>
        <p:grpSpPr>
          <a:xfrm>
            <a:off x="5804686" y="3100050"/>
            <a:ext cx="1471430" cy="1494890"/>
            <a:chOff x="3924358" y="3100050"/>
            <a:chExt cx="1471430" cy="149489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D569982-AAA0-4425-A294-0168C9956210}"/>
                </a:ext>
              </a:extLst>
            </p:cNvPr>
            <p:cNvSpPr/>
            <p:nvPr/>
          </p:nvSpPr>
          <p:spPr>
            <a:xfrm>
              <a:off x="4002883" y="3100050"/>
              <a:ext cx="923989" cy="547390"/>
            </a:xfrm>
            <a:prstGeom prst="rect">
              <a:avLst/>
            </a:prstGeom>
            <a:noFill/>
            <a:ln w="38100">
              <a:solidFill>
                <a:srgbClr val="0000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7B0A2978-A93B-4CFD-8FBB-44CFE40D73E1}"/>
                </a:ext>
              </a:extLst>
            </p:cNvPr>
            <p:cNvCxnSpPr>
              <a:cxnSpLocks/>
              <a:stCxn id="19" idx="2"/>
            </p:cNvCxnSpPr>
            <p:nvPr/>
          </p:nvCxnSpPr>
          <p:spPr>
            <a:xfrm>
              <a:off x="4464878" y="3647440"/>
              <a:ext cx="195195" cy="547390"/>
            </a:xfrm>
            <a:prstGeom prst="straightConnector1">
              <a:avLst/>
            </a:prstGeom>
            <a:noFill/>
            <a:ln w="38100">
              <a:solidFill>
                <a:srgbClr val="0000FF"/>
              </a:solidFill>
              <a:headEnd type="none" w="med" len="med"/>
              <a:tailEnd type="triangle" w="med" len="med"/>
            </a:ln>
          </p:spPr>
        </p:cxn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138EBC8-393C-4DA3-BC82-E370E3B3EB82}"/>
                </a:ext>
              </a:extLst>
            </p:cNvPr>
            <p:cNvSpPr txBox="1"/>
            <p:nvPr/>
          </p:nvSpPr>
          <p:spPr>
            <a:xfrm>
              <a:off x="3924358" y="4194830"/>
              <a:ext cx="14714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还未读入的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816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8C955B-270B-EB4F-B55C-D03341E2F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自底向上分析的基本思想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7A0725F-6BCF-8049-B230-3E65139E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105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C7BFB39-E761-9E4E-A363-EA12FC9AC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3578" y="1318044"/>
            <a:ext cx="4392168" cy="4910329"/>
          </a:xfrm>
        </p:spPr>
        <p:txBody>
          <a:bodyPr>
            <a:normAutofit lnSpcReduction="10000"/>
          </a:bodyPr>
          <a:lstStyle/>
          <a:p>
            <a:r>
              <a:rPr lang="en" altLang="zh-CN" b="1" dirty="0">
                <a:solidFill>
                  <a:srgbClr val="FF0000"/>
                </a:solidFill>
              </a:rPr>
              <a:t>2</a:t>
            </a:r>
            <a:r>
              <a:rPr lang="en" altLang="zh-CN" dirty="0"/>
              <a:t> + 3 * 4		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F</a:t>
            </a:r>
            <a:r>
              <a:rPr lang="en" altLang="zh-CN" dirty="0"/>
              <a:t> + 3 * 4		</a:t>
            </a:r>
            <a:r>
              <a:rPr lang="en" altLang="zh-CN" b="1" dirty="0">
                <a:solidFill>
                  <a:srgbClr val="0000FF"/>
                </a:solidFill>
              </a:rPr>
              <a:t>P5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" altLang="zh-CN" dirty="0"/>
              <a:t> + 3 * 4		</a:t>
            </a:r>
            <a:r>
              <a:rPr lang="en" altLang="zh-CN" b="1" dirty="0">
                <a:solidFill>
                  <a:srgbClr val="0000FF"/>
                </a:solidFill>
              </a:rPr>
              <a:t>P4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E</a:t>
            </a:r>
            <a:r>
              <a:rPr lang="en" altLang="zh-CN" dirty="0"/>
              <a:t> + 3 * 4		</a:t>
            </a:r>
            <a:r>
              <a:rPr lang="en" altLang="zh-CN" b="1" dirty="0">
                <a:solidFill>
                  <a:srgbClr val="0000FF"/>
                </a:solidFill>
              </a:rPr>
              <a:t>P2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F</a:t>
            </a:r>
            <a:r>
              <a:rPr lang="en" altLang="zh-CN" dirty="0"/>
              <a:t> * 4	</a:t>
            </a:r>
            <a:r>
              <a:rPr lang="en" altLang="zh-CN" b="1" dirty="0">
                <a:solidFill>
                  <a:srgbClr val="0000FF"/>
                </a:solidFill>
              </a:rPr>
              <a:t>P5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" altLang="zh-CN" dirty="0"/>
              <a:t> * 4	</a:t>
            </a:r>
            <a:r>
              <a:rPr lang="en" altLang="zh-CN" b="1" dirty="0">
                <a:solidFill>
                  <a:srgbClr val="0000FF"/>
                </a:solidFill>
              </a:rPr>
              <a:t>P4</a:t>
            </a:r>
          </a:p>
          <a:p>
            <a:r>
              <a:rPr lang="en" altLang="zh-CN" dirty="0"/>
              <a:t>E + T * </a:t>
            </a:r>
            <a:r>
              <a:rPr lang="en" altLang="zh-CN" b="1" dirty="0">
                <a:solidFill>
                  <a:srgbClr val="FF0000"/>
                </a:solidFill>
              </a:rPr>
              <a:t>F</a:t>
            </a:r>
            <a:r>
              <a:rPr lang="en" altLang="zh-CN" dirty="0"/>
              <a:t>	</a:t>
            </a:r>
            <a:r>
              <a:rPr lang="en" altLang="zh-CN" b="1" dirty="0">
                <a:solidFill>
                  <a:srgbClr val="0000FF"/>
                </a:solidFill>
              </a:rPr>
              <a:t>P5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" altLang="zh-CN" dirty="0"/>
              <a:t>		</a:t>
            </a:r>
            <a:r>
              <a:rPr lang="en" altLang="zh-CN" b="1" dirty="0">
                <a:solidFill>
                  <a:srgbClr val="0000FF"/>
                </a:solidFill>
              </a:rPr>
              <a:t>P3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E</a:t>
            </a:r>
            <a:r>
              <a:rPr lang="en" altLang="zh-CN" dirty="0"/>
              <a:t>			</a:t>
            </a:r>
            <a:r>
              <a:rPr lang="en" altLang="zh-CN" b="1" dirty="0">
                <a:solidFill>
                  <a:srgbClr val="0000FF"/>
                </a:solidFill>
              </a:rPr>
              <a:t>P1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S</a:t>
            </a:r>
            <a:r>
              <a:rPr lang="en" altLang="zh-CN" dirty="0"/>
              <a:t>			</a:t>
            </a:r>
            <a:r>
              <a:rPr lang="en" altLang="zh-CN" b="1" dirty="0">
                <a:solidFill>
                  <a:srgbClr val="0000FF"/>
                </a:solidFill>
              </a:rPr>
              <a:t>P0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3C73188-E63B-1844-88E7-0F90F465E7A9}"/>
              </a:ext>
            </a:extLst>
          </p:cNvPr>
          <p:cNvSpPr/>
          <p:nvPr/>
        </p:nvSpPr>
        <p:spPr>
          <a:xfrm>
            <a:off x="846086" y="1464885"/>
            <a:ext cx="2367280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 -&gt; E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E+T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3: T -&gt; T*F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4: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5: F -&gt; </a:t>
            </a:r>
            <a:r>
              <a:rPr lang="en-US" altLang="zh-CN" sz="2400" b="1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9431C3-DA1B-914B-A6D0-A0F83C18538C}"/>
              </a:ext>
            </a:extLst>
          </p:cNvPr>
          <p:cNvSpPr txBox="1"/>
          <p:nvPr/>
        </p:nvSpPr>
        <p:spPr>
          <a:xfrm>
            <a:off x="457974" y="4037584"/>
            <a:ext cx="2755392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规约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：比对产生式，看是否能收缩成左部</a:t>
            </a:r>
          </a:p>
        </p:txBody>
      </p:sp>
      <p:sp>
        <p:nvSpPr>
          <p:cNvPr id="9" name="内容占位符 5">
            <a:extLst>
              <a:ext uri="{FF2B5EF4-FFF2-40B4-BE49-F238E27FC236}">
                <a16:creationId xmlns:a16="http://schemas.microsoft.com/office/drawing/2014/main" id="{16C36FAD-8D40-4739-8540-1B7968865D0B}"/>
              </a:ext>
            </a:extLst>
          </p:cNvPr>
          <p:cNvSpPr txBox="1">
            <a:spLocks/>
          </p:cNvSpPr>
          <p:nvPr/>
        </p:nvSpPr>
        <p:spPr>
          <a:xfrm>
            <a:off x="8284208" y="1318043"/>
            <a:ext cx="3150872" cy="491032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altLang="zh-CN" b="1" dirty="0">
                <a:solidFill>
                  <a:srgbClr val="FF0000"/>
                </a:solidFill>
              </a:rPr>
              <a:t>2</a:t>
            </a:r>
            <a:r>
              <a:rPr lang="en" altLang="zh-CN" dirty="0"/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en-US" altLang="zh-CN" dirty="0"/>
              <a:t> </a:t>
            </a:r>
            <a:r>
              <a:rPr lang="en" altLang="zh-CN" dirty="0"/>
              <a:t>+ 3 * 4	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F</a:t>
            </a:r>
            <a:r>
              <a:rPr lang="en" altLang="zh-CN" dirty="0"/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en-US" altLang="zh-CN" dirty="0"/>
              <a:t> </a:t>
            </a:r>
            <a:r>
              <a:rPr lang="en" altLang="zh-CN" dirty="0"/>
              <a:t>+ 3 * 4	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" altLang="zh-CN" dirty="0"/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en-US" altLang="zh-CN" dirty="0"/>
              <a:t> </a:t>
            </a:r>
            <a:r>
              <a:rPr lang="en" altLang="zh-CN" dirty="0"/>
              <a:t>+ 3 * 4	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E</a:t>
            </a:r>
            <a:r>
              <a:rPr lang="en" altLang="zh-CN" dirty="0"/>
              <a:t> + 3 </a:t>
            </a:r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en-US" altLang="zh-CN" dirty="0"/>
              <a:t> </a:t>
            </a:r>
            <a:r>
              <a:rPr lang="en" altLang="zh-CN" dirty="0"/>
              <a:t>* 4	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F </a:t>
            </a:r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en-US" altLang="zh-CN" dirty="0"/>
              <a:t> </a:t>
            </a:r>
            <a:r>
              <a:rPr lang="en" altLang="zh-CN" dirty="0"/>
              <a:t>* 4	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" altLang="zh-CN" dirty="0"/>
              <a:t> * 4</a:t>
            </a:r>
            <a:r>
              <a:rPr lang="en-US" altLang="zh-CN" dirty="0"/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en-US" altLang="zh-CN" dirty="0"/>
              <a:t> </a:t>
            </a:r>
            <a:r>
              <a:rPr lang="en" altLang="zh-CN" dirty="0"/>
              <a:t>	</a:t>
            </a:r>
          </a:p>
          <a:p>
            <a:r>
              <a:rPr lang="en" altLang="zh-CN" dirty="0"/>
              <a:t>E + T * </a:t>
            </a:r>
            <a:r>
              <a:rPr lang="en" altLang="zh-CN" b="1" dirty="0">
                <a:solidFill>
                  <a:srgbClr val="FF0000"/>
                </a:solidFill>
              </a:rPr>
              <a:t>F </a:t>
            </a:r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en-US" altLang="zh-CN" dirty="0"/>
              <a:t> </a:t>
            </a:r>
            <a:endParaRPr lang="en" altLang="zh-CN" dirty="0"/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-US" altLang="zh-CN" b="1" dirty="0">
                <a:solidFill>
                  <a:srgbClr val="FF0000"/>
                </a:solidFill>
              </a:rPr>
              <a:t> •</a:t>
            </a:r>
            <a:r>
              <a:rPr lang="en-US" altLang="zh-CN" dirty="0"/>
              <a:t> </a:t>
            </a:r>
            <a:r>
              <a:rPr lang="en" altLang="zh-CN" dirty="0"/>
              <a:t>		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E</a:t>
            </a:r>
            <a:r>
              <a:rPr lang="en-US" altLang="zh-CN" dirty="0"/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en-US" altLang="zh-CN" dirty="0"/>
              <a:t> </a:t>
            </a:r>
            <a:r>
              <a:rPr lang="en" altLang="zh-CN" dirty="0"/>
              <a:t>		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S</a:t>
            </a:r>
            <a:r>
              <a:rPr lang="en-US" altLang="zh-CN" b="1" dirty="0">
                <a:solidFill>
                  <a:srgbClr val="FF0000"/>
                </a:solidFill>
              </a:rPr>
              <a:t> •</a:t>
            </a:r>
            <a:r>
              <a:rPr lang="en-US" altLang="zh-CN" dirty="0"/>
              <a:t> </a:t>
            </a:r>
            <a:r>
              <a:rPr lang="en" altLang="zh-CN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782261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8C955B-270B-EB4F-B55C-D03341E2F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另外的写法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7A0725F-6BCF-8049-B230-3E65139E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106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3C73188-E63B-1844-88E7-0F90F465E7A9}"/>
              </a:ext>
            </a:extLst>
          </p:cNvPr>
          <p:cNvSpPr/>
          <p:nvPr/>
        </p:nvSpPr>
        <p:spPr>
          <a:xfrm>
            <a:off x="846086" y="1464885"/>
            <a:ext cx="2367280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 -&gt; E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E+T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3: T -&gt; T*F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4: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5: F -&gt; </a:t>
            </a:r>
            <a:r>
              <a:rPr lang="en-US" altLang="zh-CN" sz="2400" b="1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9431C3-DA1B-914B-A6D0-A0F83C18538C}"/>
              </a:ext>
            </a:extLst>
          </p:cNvPr>
          <p:cNvSpPr txBox="1"/>
          <p:nvPr/>
        </p:nvSpPr>
        <p:spPr>
          <a:xfrm>
            <a:off x="457974" y="4037584"/>
            <a:ext cx="2755392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规约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：比对产生式，看是否能收缩成左部</a:t>
            </a:r>
          </a:p>
        </p:txBody>
      </p:sp>
      <p:sp>
        <p:nvSpPr>
          <p:cNvPr id="9" name="内容占位符 5">
            <a:extLst>
              <a:ext uri="{FF2B5EF4-FFF2-40B4-BE49-F238E27FC236}">
                <a16:creationId xmlns:a16="http://schemas.microsoft.com/office/drawing/2014/main" id="{16C36FAD-8D40-4739-8540-1B7968865D0B}"/>
              </a:ext>
            </a:extLst>
          </p:cNvPr>
          <p:cNvSpPr txBox="1">
            <a:spLocks/>
          </p:cNvSpPr>
          <p:nvPr/>
        </p:nvSpPr>
        <p:spPr>
          <a:xfrm>
            <a:off x="9549628" y="158203"/>
            <a:ext cx="3150872" cy="66997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2 + 3 * 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zh-CN" altLang="en-US" dirty="0"/>
              <a:t> </a:t>
            </a:r>
            <a:r>
              <a:rPr lang="en-US" altLang="zh-CN" dirty="0"/>
              <a:t>+ 3 * 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zh-CN" altLang="en-US" dirty="0"/>
              <a:t> </a:t>
            </a:r>
            <a:r>
              <a:rPr lang="en-US" altLang="zh-CN" dirty="0"/>
              <a:t>+ 3 * 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zh-CN" altLang="en-US" dirty="0"/>
              <a:t> </a:t>
            </a:r>
            <a:r>
              <a:rPr lang="en-US" altLang="zh-CN" dirty="0"/>
              <a:t>+ 3 * 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zh-CN" altLang="en-US" dirty="0"/>
              <a:t> </a:t>
            </a:r>
            <a:r>
              <a:rPr lang="en-US" altLang="zh-CN" dirty="0"/>
              <a:t>+ 3 * 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zh-CN" altLang="en-US" dirty="0"/>
              <a:t> </a:t>
            </a:r>
            <a:r>
              <a:rPr lang="en-US" altLang="zh-CN" dirty="0"/>
              <a:t>3 * 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zh-CN" altLang="en-US" dirty="0"/>
              <a:t> * </a:t>
            </a:r>
            <a:r>
              <a:rPr lang="en-US" altLang="zh-CN" dirty="0"/>
              <a:t>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zh-CN" altLang="en-US" dirty="0"/>
              <a:t> * </a:t>
            </a:r>
            <a:r>
              <a:rPr lang="en-US" altLang="zh-CN" dirty="0"/>
              <a:t>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zh-CN" altLang="en-US" dirty="0"/>
              <a:t> * </a:t>
            </a:r>
            <a:r>
              <a:rPr lang="en-US" altLang="zh-CN" dirty="0"/>
              <a:t>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</a:t>
            </a:r>
            <a:endParaRPr lang="zh-CN" altLang="en-US" dirty="0"/>
          </a:p>
          <a:p>
            <a:r>
              <a:rPr lang="en-US" altLang="zh-CN" b="1" dirty="0">
                <a:solidFill>
                  <a:srgbClr val="FF0000"/>
                </a:solidFill>
              </a:rPr>
              <a:t>• </a:t>
            </a:r>
            <a:r>
              <a:rPr lang="en" altLang="zh-CN" dirty="0"/>
              <a:t>		</a:t>
            </a:r>
          </a:p>
        </p:txBody>
      </p:sp>
      <p:sp>
        <p:nvSpPr>
          <p:cNvPr id="10" name="内容占位符 5">
            <a:extLst>
              <a:ext uri="{FF2B5EF4-FFF2-40B4-BE49-F238E27FC236}">
                <a16:creationId xmlns:a16="http://schemas.microsoft.com/office/drawing/2014/main" id="{F860B971-767E-1249-8497-7FAC62D9BD3E}"/>
              </a:ext>
            </a:extLst>
          </p:cNvPr>
          <p:cNvSpPr txBox="1">
            <a:spLocks/>
          </p:cNvSpPr>
          <p:nvPr/>
        </p:nvSpPr>
        <p:spPr>
          <a:xfrm>
            <a:off x="6398756" y="617124"/>
            <a:ext cx="3150872" cy="61890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altLang="zh-CN" dirty="0"/>
              <a:t>2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F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T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E</a:t>
            </a:r>
          </a:p>
          <a:p>
            <a:r>
              <a:rPr lang="en" altLang="zh-CN" dirty="0"/>
              <a:t>E + </a:t>
            </a:r>
          </a:p>
          <a:p>
            <a:r>
              <a:rPr lang="en" altLang="zh-CN" dirty="0"/>
              <a:t>E + 3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F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T</a:t>
            </a:r>
          </a:p>
          <a:p>
            <a:r>
              <a:rPr lang="en" altLang="zh-CN" dirty="0"/>
              <a:t>E + T * </a:t>
            </a:r>
          </a:p>
          <a:p>
            <a:r>
              <a:rPr lang="en" altLang="zh-CN" dirty="0"/>
              <a:t>E + T * 4</a:t>
            </a:r>
          </a:p>
          <a:p>
            <a:r>
              <a:rPr lang="en" altLang="zh-CN" dirty="0"/>
              <a:t>E + T * </a:t>
            </a:r>
            <a:r>
              <a:rPr lang="en" altLang="zh-CN" b="1" dirty="0">
                <a:solidFill>
                  <a:srgbClr val="FF0000"/>
                </a:solidFill>
              </a:rPr>
              <a:t>F</a:t>
            </a:r>
            <a:r>
              <a:rPr lang="en" altLang="zh-CN" dirty="0"/>
              <a:t> </a:t>
            </a:r>
          </a:p>
          <a:p>
            <a:r>
              <a:rPr lang="en" altLang="zh-CN" dirty="0"/>
              <a:t>E + </a:t>
            </a:r>
            <a:r>
              <a:rPr lang="en" altLang="zh-CN" b="1" dirty="0">
                <a:solidFill>
                  <a:srgbClr val="FF0000"/>
                </a:solidFill>
              </a:rPr>
              <a:t>T</a:t>
            </a:r>
            <a:r>
              <a:rPr lang="en" altLang="zh-CN" dirty="0"/>
              <a:t> 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E</a:t>
            </a:r>
            <a:r>
              <a:rPr lang="en" altLang="zh-CN" dirty="0"/>
              <a:t> </a:t>
            </a:r>
          </a:p>
          <a:p>
            <a:r>
              <a:rPr lang="en" altLang="zh-CN" b="1" dirty="0">
                <a:solidFill>
                  <a:srgbClr val="FF0000"/>
                </a:solidFill>
              </a:rPr>
              <a:t>S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D866FDD-88EE-EE42-8279-A5C0DD9041A6}"/>
              </a:ext>
            </a:extLst>
          </p:cNvPr>
          <p:cNvSpPr/>
          <p:nvPr/>
        </p:nvSpPr>
        <p:spPr>
          <a:xfrm>
            <a:off x="249870" y="4905595"/>
            <a:ext cx="5677338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左边是一个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栈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。每次读入记号时入栈（即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移进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）；在栈顶若干元素匹配某产生式时，弹出产生式右部、压入产生式左部（即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归约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401875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6A5C3-8E5C-804E-85DA-BC6DEE08B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自底向上推导（</a:t>
            </a:r>
            <a:r>
              <a:rPr kumimoji="1" lang="en-US" altLang="zh-CN" dirty="0"/>
              <a:t>LR</a:t>
            </a:r>
            <a:r>
              <a:rPr kumimoji="1" lang="zh-CN" altLang="en-US" dirty="0"/>
              <a:t>）的步骤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658B4AC-63BF-C547-9D15-CE680C15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107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6CCF10-1A5F-E44C-A383-B944A786D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需要两个步骤：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0000FF"/>
                </a:solidFill>
              </a:rPr>
              <a:t>移进（</a:t>
            </a:r>
            <a:r>
              <a:rPr lang="en-US" altLang="zh-CN" b="1" dirty="0">
                <a:solidFill>
                  <a:srgbClr val="0000FF"/>
                </a:solidFill>
              </a:rPr>
              <a:t>shift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一个记号到栈顶上，或者</a:t>
            </a:r>
          </a:p>
          <a:p>
            <a:pPr lvl="1"/>
            <a:r>
              <a:rPr lang="zh-CN" altLang="en-US" b="1" dirty="0">
                <a:solidFill>
                  <a:srgbClr val="0000FF"/>
                </a:solidFill>
              </a:rPr>
              <a:t>归约（</a:t>
            </a:r>
            <a:r>
              <a:rPr lang="en-US" altLang="zh-CN" b="1" dirty="0">
                <a:solidFill>
                  <a:srgbClr val="0000FF"/>
                </a:solidFill>
              </a:rPr>
              <a:t>reduce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栈顶上的</a:t>
            </a:r>
            <a:r>
              <a:rPr lang="en" altLang="zh-CN" dirty="0"/>
              <a:t>n</a:t>
            </a:r>
            <a:r>
              <a:rPr lang="zh-CN" altLang="en-US" dirty="0"/>
              <a:t>个符号（某产生式的右部） 到左部的非终结符</a:t>
            </a:r>
            <a:endParaRPr lang="en-US" altLang="zh-CN" dirty="0"/>
          </a:p>
          <a:p>
            <a:pPr lvl="2"/>
            <a:r>
              <a:rPr lang="zh-CN" altLang="en-US" dirty="0"/>
              <a:t>对产生式 </a:t>
            </a:r>
            <a:r>
              <a:rPr lang="en" altLang="zh-CN" dirty="0"/>
              <a:t>A -&gt; </a:t>
            </a:r>
            <a:r>
              <a:rPr lang="el-GR" altLang="zh-CN" dirty="0"/>
              <a:t>β</a:t>
            </a:r>
            <a:r>
              <a:rPr lang="en" altLang="zh-CN" baseline="-25000" dirty="0"/>
              <a:t>1</a:t>
            </a:r>
            <a:r>
              <a:rPr lang="en" altLang="zh-CN" dirty="0"/>
              <a:t> … </a:t>
            </a:r>
            <a:r>
              <a:rPr lang="el-GR" altLang="zh-CN" dirty="0"/>
              <a:t>β</a:t>
            </a:r>
            <a:r>
              <a:rPr lang="en" altLang="zh-CN" baseline="-25000" dirty="0"/>
              <a:t>n</a:t>
            </a:r>
          </a:p>
          <a:p>
            <a:pPr lvl="3"/>
            <a:r>
              <a:rPr lang="zh-CN" altLang="en-US" dirty="0"/>
              <a:t>如果</a:t>
            </a:r>
            <a:r>
              <a:rPr lang="el-GR" altLang="zh-CN" dirty="0"/>
              <a:t>β</a:t>
            </a:r>
            <a:r>
              <a:rPr lang="en" altLang="zh-CN" baseline="-25000" dirty="0"/>
              <a:t>n</a:t>
            </a:r>
            <a:r>
              <a:rPr lang="en" altLang="zh-CN" dirty="0"/>
              <a:t> … </a:t>
            </a:r>
            <a:r>
              <a:rPr lang="el-GR" altLang="zh-CN" dirty="0"/>
              <a:t>β</a:t>
            </a:r>
            <a:r>
              <a:rPr lang="en" altLang="zh-CN" baseline="-25000" dirty="0"/>
              <a:t>1</a:t>
            </a:r>
            <a:r>
              <a:rPr lang="zh-CN" altLang="en-US" dirty="0"/>
              <a:t>在栈顶上，则弹出</a:t>
            </a:r>
            <a:r>
              <a:rPr lang="el-GR" altLang="zh-CN" dirty="0"/>
              <a:t>β</a:t>
            </a:r>
            <a:r>
              <a:rPr lang="en" altLang="zh-CN" baseline="-25000" dirty="0"/>
              <a:t>n</a:t>
            </a:r>
            <a:r>
              <a:rPr lang="en" altLang="zh-CN" dirty="0"/>
              <a:t> … </a:t>
            </a:r>
            <a:r>
              <a:rPr lang="el-GR" altLang="zh-CN" dirty="0"/>
              <a:t>β</a:t>
            </a:r>
            <a:r>
              <a:rPr lang="en" altLang="zh-CN" baseline="-25000" dirty="0"/>
              <a:t>1</a:t>
            </a:r>
            <a:endParaRPr lang="en" altLang="zh-CN" dirty="0"/>
          </a:p>
          <a:p>
            <a:pPr lvl="3"/>
            <a:r>
              <a:rPr lang="zh-CN" altLang="en-US" dirty="0"/>
              <a:t>压入 </a:t>
            </a:r>
            <a:r>
              <a:rPr lang="en" altLang="zh-CN" dirty="0"/>
              <a:t>A</a:t>
            </a:r>
          </a:p>
          <a:p>
            <a:r>
              <a:rPr lang="zh-CN" altLang="en-US" b="1" dirty="0">
                <a:solidFill>
                  <a:srgbClr val="FF0000"/>
                </a:solidFill>
                <a:hlinkClick r:id="rId2" action="ppaction://hlinkfile"/>
              </a:rPr>
              <a:t>移进</a:t>
            </a:r>
            <a:r>
              <a:rPr lang="en-US" altLang="zh-CN" b="1" dirty="0">
                <a:solidFill>
                  <a:srgbClr val="FF0000"/>
                </a:solidFill>
                <a:hlinkClick r:id="rId2" action="ppaction://hlinkfile"/>
              </a:rPr>
              <a:t>-</a:t>
            </a:r>
            <a:r>
              <a:rPr lang="zh-CN" altLang="en-US" b="1" dirty="0">
                <a:solidFill>
                  <a:srgbClr val="FF0000"/>
                </a:solidFill>
                <a:hlinkClick r:id="rId2" action="ppaction://hlinkfile"/>
              </a:rPr>
              <a:t>归约：示例</a:t>
            </a:r>
            <a:endParaRPr lang="en" altLang="zh-CN" b="1" dirty="0">
              <a:solidFill>
                <a:srgbClr val="FF000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FD7ED6-E242-41E1-A15F-F379EC74D65B}"/>
              </a:ext>
            </a:extLst>
          </p:cNvPr>
          <p:cNvSpPr/>
          <p:nvPr/>
        </p:nvSpPr>
        <p:spPr>
          <a:xfrm>
            <a:off x="838200" y="4909802"/>
            <a:ext cx="10885509" cy="144655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核心问题：</a:t>
            </a:r>
            <a:endParaRPr lang="en-US" altLang="zh-CN" sz="4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如何确定移进和归约的时机？</a:t>
            </a:r>
          </a:p>
        </p:txBody>
      </p:sp>
    </p:spTree>
    <p:extLst>
      <p:ext uri="{BB962C8B-B14F-4D97-AF65-F5344CB8AC3E}">
        <p14:creationId xmlns:p14="http://schemas.microsoft.com/office/powerpoint/2010/main" val="3806047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3199D-129C-4417-8B17-6CDD0A79A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</a:t>
            </a:r>
            <a:r>
              <a:rPr lang="zh-CN" altLang="en-US" dirty="0"/>
              <a:t>分析表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234D68D-4BFA-4D4E-B997-A031BF485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108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CB1CB8-A033-43E9-B867-F118E5FA0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3"/>
            <a:ext cx="10515600" cy="903698"/>
          </a:xfrm>
        </p:spPr>
        <p:txBody>
          <a:bodyPr/>
          <a:lstStyle/>
          <a:p>
            <a:r>
              <a:rPr lang="zh-CN" altLang="en-US" dirty="0"/>
              <a:t>在当前</a:t>
            </a:r>
            <a:r>
              <a:rPr lang="zh-CN" altLang="en-US" b="1" dirty="0">
                <a:solidFill>
                  <a:srgbClr val="0000FF"/>
                </a:solidFill>
              </a:rPr>
              <a:t>状态</a:t>
            </a:r>
            <a:r>
              <a:rPr lang="zh-CN" altLang="en-US" dirty="0"/>
              <a:t>和当前</a:t>
            </a:r>
            <a:r>
              <a:rPr lang="zh-CN" altLang="en-US" b="1" dirty="0">
                <a:solidFill>
                  <a:srgbClr val="0000FF"/>
                </a:solidFill>
              </a:rPr>
              <a:t>输入字符</a:t>
            </a:r>
            <a:r>
              <a:rPr lang="zh-CN" altLang="en-US" dirty="0"/>
              <a:t>时，应该执行什么</a:t>
            </a:r>
            <a:r>
              <a:rPr lang="zh-CN" altLang="en-US" b="1" dirty="0">
                <a:solidFill>
                  <a:srgbClr val="FF0000"/>
                </a:solidFill>
              </a:rPr>
              <a:t>操作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E5278D8-B86B-4BD6-A905-F4A8CBD64FDC}"/>
              </a:ext>
            </a:extLst>
          </p:cNvPr>
          <p:cNvSpPr/>
          <p:nvPr/>
        </p:nvSpPr>
        <p:spPr>
          <a:xfrm>
            <a:off x="216166" y="2012635"/>
            <a:ext cx="2367280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</a:t>
            </a:r>
            <a:r>
              <a:rPr lang="fr-F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</a:t>
            </a:r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S -&gt; x x T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T -&gt; y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78024F7-8E6A-46FA-9692-FBB680F3BE05}"/>
              </a:ext>
            </a:extLst>
          </p:cNvPr>
          <p:cNvGrpSpPr/>
          <p:nvPr/>
        </p:nvGrpSpPr>
        <p:grpSpPr>
          <a:xfrm>
            <a:off x="609078" y="3429000"/>
            <a:ext cx="1061982" cy="928686"/>
            <a:chOff x="609078" y="3429000"/>
            <a:chExt cx="1061982" cy="928686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E540F3C2-5CE6-4857-8FCA-03633863ABC7}"/>
                </a:ext>
              </a:extLst>
            </p:cNvPr>
            <p:cNvGrpSpPr/>
            <p:nvPr/>
          </p:nvGrpSpPr>
          <p:grpSpPr>
            <a:xfrm>
              <a:off x="609078" y="3429000"/>
              <a:ext cx="1016000" cy="928686"/>
              <a:chOff x="6217920" y="4551680"/>
              <a:chExt cx="1016000" cy="1940560"/>
            </a:xfrm>
          </p:grpSpPr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36C2FEE5-6CF2-4B97-BFBB-7BF6F98696A1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0F5D6EB5-C4F2-4110-B593-E84BAD878A9D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7BBF4433-C15F-4493-978D-6764A7CA9D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774AAFF4-48AF-46FD-9404-D1CE4DBCAEB4}"/>
                </a:ext>
              </a:extLst>
            </p:cNvPr>
            <p:cNvSpPr txBox="1"/>
            <p:nvPr/>
          </p:nvSpPr>
          <p:spPr>
            <a:xfrm>
              <a:off x="656815" y="3922258"/>
              <a:ext cx="1014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状态栈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6F194DB-5BF2-429C-AEF3-2B0BF4D1AFAA}"/>
              </a:ext>
            </a:extLst>
          </p:cNvPr>
          <p:cNvGrpSpPr/>
          <p:nvPr/>
        </p:nvGrpSpPr>
        <p:grpSpPr>
          <a:xfrm>
            <a:off x="2133077" y="3429000"/>
            <a:ext cx="1100086" cy="928686"/>
            <a:chOff x="2133077" y="3429000"/>
            <a:chExt cx="1100086" cy="92868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CB72244C-3539-44A9-9B1E-45B63C921A8B}"/>
                </a:ext>
              </a:extLst>
            </p:cNvPr>
            <p:cNvGrpSpPr/>
            <p:nvPr/>
          </p:nvGrpSpPr>
          <p:grpSpPr>
            <a:xfrm>
              <a:off x="2133077" y="3429000"/>
              <a:ext cx="1016000" cy="928686"/>
              <a:chOff x="6217920" y="4551680"/>
              <a:chExt cx="1016000" cy="1940560"/>
            </a:xfrm>
          </p:grpSpPr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A3F40C47-2DB4-4C13-8546-0F9F7416C296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3DFEC756-EACA-4391-AB1E-B8B0F958400C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3F8FBAD0-E40E-42F0-98FB-BE25C9889A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484C4E4-1B19-4324-9CC4-C9BB81825B54}"/>
                </a:ext>
              </a:extLst>
            </p:cNvPr>
            <p:cNvSpPr txBox="1"/>
            <p:nvPr/>
          </p:nvSpPr>
          <p:spPr>
            <a:xfrm>
              <a:off x="2218918" y="3922258"/>
              <a:ext cx="1014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记号栈</a:t>
              </a:r>
            </a:p>
          </p:txBody>
        </p:sp>
      </p:grpSp>
      <p:graphicFrame>
        <p:nvGraphicFramePr>
          <p:cNvPr id="29" name="表格 28">
            <a:extLst>
              <a:ext uri="{FF2B5EF4-FFF2-40B4-BE49-F238E27FC236}">
                <a16:creationId xmlns:a16="http://schemas.microsoft.com/office/drawing/2014/main" id="{AD6DBDA7-C689-414A-A123-A8333AB9AA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630070"/>
              </p:ext>
            </p:extLst>
          </p:nvPr>
        </p:nvGraphicFramePr>
        <p:xfrm>
          <a:off x="3518164" y="1945640"/>
          <a:ext cx="812800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1919692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  <p:sp>
        <p:nvSpPr>
          <p:cNvPr id="8" name="内容占位符 3">
            <a:extLst>
              <a:ext uri="{FF2B5EF4-FFF2-40B4-BE49-F238E27FC236}">
                <a16:creationId xmlns:a16="http://schemas.microsoft.com/office/drawing/2014/main" id="{46FE7C94-4359-4F97-8A5E-D11E665C816A}"/>
              </a:ext>
            </a:extLst>
          </p:cNvPr>
          <p:cNvSpPr txBox="1">
            <a:spLocks/>
          </p:cNvSpPr>
          <p:nvPr/>
        </p:nvSpPr>
        <p:spPr>
          <a:xfrm>
            <a:off x="846086" y="5077184"/>
            <a:ext cx="10515600" cy="17808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s</a:t>
            </a:r>
            <a:r>
              <a:rPr lang="en-US" altLang="zh-CN" i="1" dirty="0" err="1"/>
              <a:t>n</a:t>
            </a:r>
            <a:r>
              <a:rPr lang="zh-CN" altLang="en-US" dirty="0"/>
              <a:t>：</a:t>
            </a:r>
            <a:r>
              <a:rPr lang="zh-CN" altLang="en-US" b="1" dirty="0">
                <a:solidFill>
                  <a:srgbClr val="FF0000"/>
                </a:solidFill>
              </a:rPr>
              <a:t>移进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吃进当前记号，压入记号栈</a:t>
            </a:r>
            <a:endParaRPr lang="en-US" altLang="zh-CN" dirty="0"/>
          </a:p>
          <a:p>
            <a:pPr lvl="1"/>
            <a:r>
              <a:rPr lang="zh-CN" altLang="en-US" dirty="0"/>
              <a:t>转移到状态</a:t>
            </a:r>
            <a:r>
              <a:rPr lang="en-US" altLang="zh-CN" dirty="0"/>
              <a:t>n</a:t>
            </a:r>
            <a:r>
              <a:rPr lang="zh-CN" altLang="en-US" dirty="0"/>
              <a:t>，把状态</a:t>
            </a:r>
            <a:r>
              <a:rPr lang="en-US" altLang="zh-CN" dirty="0"/>
              <a:t>n</a:t>
            </a:r>
            <a:r>
              <a:rPr lang="zh-CN" altLang="en-US" dirty="0"/>
              <a:t>压入状态栈</a:t>
            </a:r>
            <a:endParaRPr lang="en-US" altLang="zh-CN" dirty="0"/>
          </a:p>
          <a:p>
            <a:pPr lvl="1"/>
            <a:r>
              <a:rPr lang="zh-CN" altLang="en-US" dirty="0"/>
              <a:t>挪到下一个输入记号</a:t>
            </a:r>
            <a:endParaRPr lang="en-US" altLang="zh-CN" dirty="0"/>
          </a:p>
          <a:p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119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3199D-129C-4417-8B17-6CDD0A79A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</a:t>
            </a:r>
            <a:r>
              <a:rPr lang="zh-CN" altLang="en-US" dirty="0"/>
              <a:t>分析表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234D68D-4BFA-4D4E-B997-A031BF485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109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CB1CB8-A033-43E9-B867-F118E5FA0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3"/>
            <a:ext cx="10515600" cy="903698"/>
          </a:xfrm>
        </p:spPr>
        <p:txBody>
          <a:bodyPr/>
          <a:lstStyle/>
          <a:p>
            <a:r>
              <a:rPr lang="zh-CN" altLang="en-US" dirty="0"/>
              <a:t>在当前</a:t>
            </a:r>
            <a:r>
              <a:rPr lang="zh-CN" altLang="en-US" b="1" dirty="0">
                <a:solidFill>
                  <a:srgbClr val="0000FF"/>
                </a:solidFill>
              </a:rPr>
              <a:t>状态</a:t>
            </a:r>
            <a:r>
              <a:rPr lang="zh-CN" altLang="en-US" dirty="0"/>
              <a:t>和当前</a:t>
            </a:r>
            <a:r>
              <a:rPr lang="zh-CN" altLang="en-US" b="1" dirty="0">
                <a:solidFill>
                  <a:srgbClr val="0000FF"/>
                </a:solidFill>
              </a:rPr>
              <a:t>输入字符</a:t>
            </a:r>
            <a:r>
              <a:rPr lang="zh-CN" altLang="en-US" dirty="0"/>
              <a:t>时，应该执行什么</a:t>
            </a:r>
            <a:r>
              <a:rPr lang="zh-CN" altLang="en-US" b="1" dirty="0">
                <a:solidFill>
                  <a:srgbClr val="FF0000"/>
                </a:solidFill>
              </a:rPr>
              <a:t>操作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E5278D8-B86B-4BD6-A905-F4A8CBD64FDC}"/>
              </a:ext>
            </a:extLst>
          </p:cNvPr>
          <p:cNvSpPr/>
          <p:nvPr/>
        </p:nvSpPr>
        <p:spPr>
          <a:xfrm>
            <a:off x="216166" y="2012635"/>
            <a:ext cx="2367280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</a:t>
            </a:r>
            <a:r>
              <a:rPr lang="fr-F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</a:t>
            </a:r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S -&gt; x x T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T -&gt; y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内容占位符 3">
            <a:extLst>
              <a:ext uri="{FF2B5EF4-FFF2-40B4-BE49-F238E27FC236}">
                <a16:creationId xmlns:a16="http://schemas.microsoft.com/office/drawing/2014/main" id="{46FE7C94-4359-4F97-8A5E-D11E665C816A}"/>
              </a:ext>
            </a:extLst>
          </p:cNvPr>
          <p:cNvSpPr txBox="1">
            <a:spLocks/>
          </p:cNvSpPr>
          <p:nvPr/>
        </p:nvSpPr>
        <p:spPr>
          <a:xfrm>
            <a:off x="609078" y="4897355"/>
            <a:ext cx="11501642" cy="21945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r</a:t>
            </a:r>
            <a:r>
              <a:rPr lang="en-US" altLang="zh-CN" i="1" dirty="0" err="1"/>
              <a:t>n</a:t>
            </a:r>
            <a:r>
              <a:rPr lang="zh-CN" altLang="en-US" dirty="0"/>
              <a:t>：</a:t>
            </a:r>
            <a:r>
              <a:rPr lang="zh-CN" altLang="en-US" b="1" dirty="0">
                <a:solidFill>
                  <a:srgbClr val="FF0000"/>
                </a:solidFill>
              </a:rPr>
              <a:t>归约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从记号栈中弹出产生式</a:t>
            </a:r>
            <a:r>
              <a:rPr lang="en-US" altLang="zh-CN" dirty="0"/>
              <a:t>n</a:t>
            </a:r>
            <a:r>
              <a:rPr lang="zh-CN" altLang="en-US" dirty="0"/>
              <a:t>的所有右部记号，同时从状态栈中弹出相等数量的状态</a:t>
            </a:r>
            <a:endParaRPr lang="en-US" altLang="zh-CN" dirty="0"/>
          </a:p>
          <a:p>
            <a:pPr lvl="1"/>
            <a:r>
              <a:rPr lang="zh-CN" altLang="en-US" dirty="0"/>
              <a:t>将产生式</a:t>
            </a:r>
            <a:r>
              <a:rPr lang="en-US" altLang="zh-CN" dirty="0"/>
              <a:t>n</a:t>
            </a:r>
            <a:r>
              <a:rPr lang="zh-CN" altLang="en-US" dirty="0"/>
              <a:t>的左部压入记号栈</a:t>
            </a:r>
            <a:endParaRPr lang="en-US" altLang="zh-CN" dirty="0"/>
          </a:p>
          <a:p>
            <a:pPr lvl="1"/>
            <a:r>
              <a:rPr lang="zh-CN" altLang="en-US" dirty="0"/>
              <a:t>根据当前状态栈中的栈顶状态，查询</a:t>
            </a:r>
            <a:r>
              <a:rPr lang="en-US" altLang="zh-CN" dirty="0"/>
              <a:t>LR</a:t>
            </a:r>
            <a:r>
              <a:rPr lang="zh-CN" altLang="en-US" dirty="0"/>
              <a:t>分析表的转移部分</a:t>
            </a:r>
            <a:endParaRPr lang="en-US" altLang="zh-CN" dirty="0"/>
          </a:p>
          <a:p>
            <a:endParaRPr lang="zh-CN" altLang="en-US" b="1" dirty="0">
              <a:solidFill>
                <a:srgbClr val="FF0000"/>
              </a:solidFill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78024F7-8E6A-46FA-9692-FBB680F3BE05}"/>
              </a:ext>
            </a:extLst>
          </p:cNvPr>
          <p:cNvGrpSpPr/>
          <p:nvPr/>
        </p:nvGrpSpPr>
        <p:grpSpPr>
          <a:xfrm>
            <a:off x="609078" y="3429000"/>
            <a:ext cx="1061982" cy="928686"/>
            <a:chOff x="609078" y="3429000"/>
            <a:chExt cx="1061982" cy="928686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E540F3C2-5CE6-4857-8FCA-03633863ABC7}"/>
                </a:ext>
              </a:extLst>
            </p:cNvPr>
            <p:cNvGrpSpPr/>
            <p:nvPr/>
          </p:nvGrpSpPr>
          <p:grpSpPr>
            <a:xfrm>
              <a:off x="609078" y="3429000"/>
              <a:ext cx="1016000" cy="928686"/>
              <a:chOff x="6217920" y="4551680"/>
              <a:chExt cx="1016000" cy="1940560"/>
            </a:xfrm>
          </p:grpSpPr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36C2FEE5-6CF2-4B97-BFBB-7BF6F98696A1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0F5D6EB5-C4F2-4110-B593-E84BAD878A9D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7BBF4433-C15F-4493-978D-6764A7CA9D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774AAFF4-48AF-46FD-9404-D1CE4DBCAEB4}"/>
                </a:ext>
              </a:extLst>
            </p:cNvPr>
            <p:cNvSpPr txBox="1"/>
            <p:nvPr/>
          </p:nvSpPr>
          <p:spPr>
            <a:xfrm>
              <a:off x="656815" y="3922258"/>
              <a:ext cx="1014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状态栈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6F194DB-5BF2-429C-AEF3-2B0BF4D1AFAA}"/>
              </a:ext>
            </a:extLst>
          </p:cNvPr>
          <p:cNvGrpSpPr/>
          <p:nvPr/>
        </p:nvGrpSpPr>
        <p:grpSpPr>
          <a:xfrm>
            <a:off x="2133077" y="3429000"/>
            <a:ext cx="1100086" cy="928686"/>
            <a:chOff x="2133077" y="3429000"/>
            <a:chExt cx="1100086" cy="92868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CB72244C-3539-44A9-9B1E-45B63C921A8B}"/>
                </a:ext>
              </a:extLst>
            </p:cNvPr>
            <p:cNvGrpSpPr/>
            <p:nvPr/>
          </p:nvGrpSpPr>
          <p:grpSpPr>
            <a:xfrm>
              <a:off x="2133077" y="3429000"/>
              <a:ext cx="1016000" cy="928686"/>
              <a:chOff x="6217920" y="4551680"/>
              <a:chExt cx="1016000" cy="1940560"/>
            </a:xfrm>
          </p:grpSpPr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A3F40C47-2DB4-4C13-8546-0F9F7416C296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3DFEC756-EACA-4391-AB1E-B8B0F958400C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3F8FBAD0-E40E-42F0-98FB-BE25C9889A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484C4E4-1B19-4324-9CC4-C9BB81825B54}"/>
                </a:ext>
              </a:extLst>
            </p:cNvPr>
            <p:cNvSpPr txBox="1"/>
            <p:nvPr/>
          </p:nvSpPr>
          <p:spPr>
            <a:xfrm>
              <a:off x="2218918" y="3922258"/>
              <a:ext cx="1014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记号栈</a:t>
              </a:r>
            </a:p>
          </p:txBody>
        </p:sp>
      </p:grpSp>
      <p:graphicFrame>
        <p:nvGraphicFramePr>
          <p:cNvPr id="29" name="表格 28">
            <a:extLst>
              <a:ext uri="{FF2B5EF4-FFF2-40B4-BE49-F238E27FC236}">
                <a16:creationId xmlns:a16="http://schemas.microsoft.com/office/drawing/2014/main" id="{EA3CBF32-DD09-4DE9-B2B8-2D14090CD9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277998"/>
              </p:ext>
            </p:extLst>
          </p:nvPr>
        </p:nvGraphicFramePr>
        <p:xfrm>
          <a:off x="3518164" y="1945640"/>
          <a:ext cx="812800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1919692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7254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D27D6-EEB9-47A6-91A8-896BD572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前端内部的阶段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426D0B-DCED-4665-A2C5-1AD74778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C59098-21FB-41D4-A70A-8EA619121D9B}"/>
              </a:ext>
            </a:extLst>
          </p:cNvPr>
          <p:cNvSpPr/>
          <p:nvPr/>
        </p:nvSpPr>
        <p:spPr>
          <a:xfrm>
            <a:off x="3934190" y="1346118"/>
            <a:ext cx="3963609" cy="8490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E7C883-C648-4B9A-B79B-B66C3A86FA1D}"/>
              </a:ext>
            </a:extLst>
          </p:cNvPr>
          <p:cNvSpPr/>
          <p:nvPr/>
        </p:nvSpPr>
        <p:spPr>
          <a:xfrm>
            <a:off x="4373373" y="1557396"/>
            <a:ext cx="1016688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92BFFE-978E-49F9-9402-5A82CD71DCE4}"/>
              </a:ext>
            </a:extLst>
          </p:cNvPr>
          <p:cNvSpPr/>
          <p:nvPr/>
        </p:nvSpPr>
        <p:spPr>
          <a:xfrm>
            <a:off x="6502400" y="1557396"/>
            <a:ext cx="919380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7A52B72-42DD-4FB2-9731-9BAFC7211019}"/>
              </a:ext>
            </a:extLst>
          </p:cNvPr>
          <p:cNvCxnSpPr>
            <a:cxnSpLocks/>
          </p:cNvCxnSpPr>
          <p:nvPr/>
        </p:nvCxnSpPr>
        <p:spPr>
          <a:xfrm>
            <a:off x="2641600" y="1774923"/>
            <a:ext cx="17239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6D47-07BB-4B43-A569-43E93A0B619C}"/>
              </a:ext>
            </a:extLst>
          </p:cNvPr>
          <p:cNvSpPr txBox="1"/>
          <p:nvPr/>
        </p:nvSpPr>
        <p:spPr>
          <a:xfrm>
            <a:off x="2762789" y="1124327"/>
            <a:ext cx="92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5F1D71B-1FCC-4997-8A1F-F4137EE23145}"/>
              </a:ext>
            </a:extLst>
          </p:cNvPr>
          <p:cNvCxnSpPr>
            <a:cxnSpLocks/>
          </p:cNvCxnSpPr>
          <p:nvPr/>
        </p:nvCxnSpPr>
        <p:spPr>
          <a:xfrm>
            <a:off x="7422608" y="1770658"/>
            <a:ext cx="15929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3957DF2-28F6-4ABF-865B-846A3347EF5A}"/>
              </a:ext>
            </a:extLst>
          </p:cNvPr>
          <p:cNvSpPr txBox="1"/>
          <p:nvPr/>
        </p:nvSpPr>
        <p:spPr>
          <a:xfrm>
            <a:off x="8009965" y="1124327"/>
            <a:ext cx="71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目标代码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3D9C86B-760C-4B29-8C47-97F9F67F800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90061" y="1770659"/>
            <a:ext cx="1112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F3F28CA-34A3-4214-A75C-9C3FC21C7CFB}"/>
              </a:ext>
            </a:extLst>
          </p:cNvPr>
          <p:cNvSpPr txBox="1"/>
          <p:nvPr/>
        </p:nvSpPr>
        <p:spPr>
          <a:xfrm>
            <a:off x="5398132" y="1334055"/>
            <a:ext cx="1161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中间表示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321C4BB-4E06-4999-985F-14F91C50D67F}"/>
              </a:ext>
            </a:extLst>
          </p:cNvPr>
          <p:cNvGrpSpPr/>
          <p:nvPr/>
        </p:nvGrpSpPr>
        <p:grpSpPr>
          <a:xfrm>
            <a:off x="1483360" y="1983921"/>
            <a:ext cx="8351520" cy="4589590"/>
            <a:chOff x="1483360" y="1983921"/>
            <a:chExt cx="8351520" cy="458959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2389E37-5BF8-44D0-9A6A-94B1F3FD48F1}"/>
                </a:ext>
              </a:extLst>
            </p:cNvPr>
            <p:cNvSpPr/>
            <p:nvPr/>
          </p:nvSpPr>
          <p:spPr>
            <a:xfrm>
              <a:off x="2998481" y="2508668"/>
              <a:ext cx="5485119" cy="40648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A41F8F9-6F1C-4525-9DBA-FA84DCB257E8}"/>
                </a:ext>
              </a:extLst>
            </p:cNvPr>
            <p:cNvCxnSpPr>
              <a:cxnSpLocks/>
            </p:cNvCxnSpPr>
            <p:nvPr/>
          </p:nvCxnSpPr>
          <p:spPr>
            <a:xfrm>
              <a:off x="1483360" y="3268443"/>
              <a:ext cx="17239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4A328C5-9AEA-4B3F-A2C8-1A6688AED56B}"/>
                </a:ext>
              </a:extLst>
            </p:cNvPr>
            <p:cNvSpPr txBox="1"/>
            <p:nvPr/>
          </p:nvSpPr>
          <p:spPr>
            <a:xfrm>
              <a:off x="1604549" y="2617847"/>
              <a:ext cx="928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源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AB58BB9-26C6-4308-AF6F-1ECBECE57AC3}"/>
                </a:ext>
              </a:extLst>
            </p:cNvPr>
            <p:cNvSpPr/>
            <p:nvPr/>
          </p:nvSpPr>
          <p:spPr>
            <a:xfrm>
              <a:off x="3226928" y="3050915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词法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4CD6B2E-91EA-4E32-ADA6-CC156815048A}"/>
                </a:ext>
              </a:extLst>
            </p:cNvPr>
            <p:cNvCxnSpPr>
              <a:cxnSpLocks/>
              <a:stCxn id="20" idx="3"/>
              <a:endCxn id="24" idx="1"/>
            </p:cNvCxnSpPr>
            <p:nvPr/>
          </p:nvCxnSpPr>
          <p:spPr>
            <a:xfrm flipV="1">
              <a:off x="5283199" y="3262294"/>
              <a:ext cx="844713" cy="18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6F44A8-2D30-4E6C-A873-5599471815A3}"/>
                </a:ext>
              </a:extLst>
            </p:cNvPr>
            <p:cNvSpPr txBox="1"/>
            <p:nvPr/>
          </p:nvSpPr>
          <p:spPr>
            <a:xfrm>
              <a:off x="6127912" y="3077628"/>
              <a:ext cx="780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9ED768D-50CD-461E-8119-F3D08BE2D767}"/>
                </a:ext>
              </a:extLst>
            </p:cNvPr>
            <p:cNvSpPr/>
            <p:nvPr/>
          </p:nvSpPr>
          <p:spPr>
            <a:xfrm>
              <a:off x="3226928" y="4211184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1C6A18D-9D54-43EB-8A54-4537ADC784B8}"/>
                </a:ext>
              </a:extLst>
            </p:cNvPr>
            <p:cNvSpPr/>
            <p:nvPr/>
          </p:nvSpPr>
          <p:spPr>
            <a:xfrm>
              <a:off x="3207309" y="5371453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语义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B59960C0-9CCF-42C0-BA4F-1BC3FF0CC5A1}"/>
                </a:ext>
              </a:extLst>
            </p:cNvPr>
            <p:cNvCxnSpPr>
              <a:stCxn id="24" idx="3"/>
              <a:endCxn id="26" idx="0"/>
            </p:cNvCxnSpPr>
            <p:nvPr/>
          </p:nvCxnSpPr>
          <p:spPr>
            <a:xfrm flipH="1">
              <a:off x="4255064" y="3262294"/>
              <a:ext cx="2653739" cy="948890"/>
            </a:xfrm>
            <a:prstGeom prst="bentConnector4">
              <a:avLst>
                <a:gd name="adj1" fmla="val -8614"/>
                <a:gd name="adj2" fmla="val 597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1C4B869-C80A-431E-8CEE-E4544BC8AE25}"/>
                </a:ext>
              </a:extLst>
            </p:cNvPr>
            <p:cNvSpPr txBox="1"/>
            <p:nvPr/>
          </p:nvSpPr>
          <p:spPr>
            <a:xfrm>
              <a:off x="6127912" y="4238471"/>
              <a:ext cx="1420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抽象语法树</a:t>
              </a: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68938678-6707-48CE-A760-FEE0ADA5613D}"/>
                </a:ext>
              </a:extLst>
            </p:cNvPr>
            <p:cNvCxnSpPr>
              <a:cxnSpLocks/>
              <a:stCxn id="26" idx="3"/>
              <a:endCxn id="30" idx="1"/>
            </p:cNvCxnSpPr>
            <p:nvPr/>
          </p:nvCxnSpPr>
          <p:spPr>
            <a:xfrm flipV="1">
              <a:off x="5283199" y="4423137"/>
              <a:ext cx="844713" cy="13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7DCE6F79-074A-433C-B169-FBD5595DDAC0}"/>
                </a:ext>
              </a:extLst>
            </p:cNvPr>
            <p:cNvCxnSpPr>
              <a:cxnSpLocks/>
              <a:stCxn id="30" idx="3"/>
              <a:endCxn id="27" idx="0"/>
            </p:cNvCxnSpPr>
            <p:nvPr/>
          </p:nvCxnSpPr>
          <p:spPr>
            <a:xfrm flipH="1">
              <a:off x="4235445" y="4423137"/>
              <a:ext cx="3313435" cy="948316"/>
            </a:xfrm>
            <a:prstGeom prst="bentConnector4">
              <a:avLst>
                <a:gd name="adj1" fmla="val -6899"/>
                <a:gd name="adj2" fmla="val 5973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5B69CC50-B5B0-4DE7-B8DA-8DE5A6B05731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5263580" y="5584716"/>
              <a:ext cx="45713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101A130-9370-48E3-88AC-2D2FDCFCFBCF}"/>
                </a:ext>
              </a:extLst>
            </p:cNvPr>
            <p:cNvSpPr txBox="1"/>
            <p:nvPr/>
          </p:nvSpPr>
          <p:spPr>
            <a:xfrm>
              <a:off x="8803042" y="4944035"/>
              <a:ext cx="7123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中间表示</a:t>
              </a: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F804E0D-0D31-40D1-B33E-6B33C61D93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928" y="1983921"/>
              <a:ext cx="1146446" cy="1066994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B6740BA-B73D-4BFF-9ED8-D8B0BBECEE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3580" y="1983921"/>
              <a:ext cx="126481" cy="1093707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F1E7C77C-C274-4EC0-8B9C-285763C288A6}"/>
              </a:ext>
            </a:extLst>
          </p:cNvPr>
          <p:cNvSpPr/>
          <p:nvPr/>
        </p:nvSpPr>
        <p:spPr>
          <a:xfrm>
            <a:off x="3024011" y="4095462"/>
            <a:ext cx="2422866" cy="701800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16146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3199D-129C-4417-8B17-6CDD0A79A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</a:t>
            </a:r>
            <a:r>
              <a:rPr lang="zh-CN" altLang="en-US" dirty="0"/>
              <a:t>分析表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234D68D-4BFA-4D4E-B997-A031BF485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110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CB1CB8-A033-43E9-B867-F118E5FA0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3"/>
            <a:ext cx="10515600" cy="903698"/>
          </a:xfrm>
        </p:spPr>
        <p:txBody>
          <a:bodyPr/>
          <a:lstStyle/>
          <a:p>
            <a:r>
              <a:rPr lang="zh-CN" altLang="en-US" dirty="0"/>
              <a:t>在当前</a:t>
            </a:r>
            <a:r>
              <a:rPr lang="zh-CN" altLang="en-US" b="1" dirty="0">
                <a:solidFill>
                  <a:srgbClr val="0000FF"/>
                </a:solidFill>
              </a:rPr>
              <a:t>状态</a:t>
            </a:r>
            <a:r>
              <a:rPr lang="zh-CN" altLang="en-US" dirty="0"/>
              <a:t>和当前</a:t>
            </a:r>
            <a:r>
              <a:rPr lang="zh-CN" altLang="en-US" b="1" dirty="0">
                <a:solidFill>
                  <a:srgbClr val="0000FF"/>
                </a:solidFill>
              </a:rPr>
              <a:t>输入字符</a:t>
            </a:r>
            <a:r>
              <a:rPr lang="zh-CN" altLang="en-US" dirty="0"/>
              <a:t>时，应该执行什么</a:t>
            </a:r>
            <a:r>
              <a:rPr lang="zh-CN" altLang="en-US" b="1" dirty="0">
                <a:solidFill>
                  <a:srgbClr val="FF0000"/>
                </a:solidFill>
              </a:rPr>
              <a:t>操作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E5278D8-B86B-4BD6-A905-F4A8CBD64FDC}"/>
              </a:ext>
            </a:extLst>
          </p:cNvPr>
          <p:cNvSpPr/>
          <p:nvPr/>
        </p:nvSpPr>
        <p:spPr>
          <a:xfrm>
            <a:off x="216166" y="2012635"/>
            <a:ext cx="2367280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</a:t>
            </a:r>
            <a:r>
              <a:rPr lang="fr-F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</a:t>
            </a:r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S -&gt; x x T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T -&gt; y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78024F7-8E6A-46FA-9692-FBB680F3BE05}"/>
              </a:ext>
            </a:extLst>
          </p:cNvPr>
          <p:cNvGrpSpPr/>
          <p:nvPr/>
        </p:nvGrpSpPr>
        <p:grpSpPr>
          <a:xfrm>
            <a:off x="609078" y="3429000"/>
            <a:ext cx="1061982" cy="928686"/>
            <a:chOff x="609078" y="3429000"/>
            <a:chExt cx="1061982" cy="928686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E540F3C2-5CE6-4857-8FCA-03633863ABC7}"/>
                </a:ext>
              </a:extLst>
            </p:cNvPr>
            <p:cNvGrpSpPr/>
            <p:nvPr/>
          </p:nvGrpSpPr>
          <p:grpSpPr>
            <a:xfrm>
              <a:off x="609078" y="3429000"/>
              <a:ext cx="1016000" cy="928686"/>
              <a:chOff x="6217920" y="4551680"/>
              <a:chExt cx="1016000" cy="1940560"/>
            </a:xfrm>
          </p:grpSpPr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36C2FEE5-6CF2-4B97-BFBB-7BF6F98696A1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0F5D6EB5-C4F2-4110-B593-E84BAD878A9D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7BBF4433-C15F-4493-978D-6764A7CA9D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774AAFF4-48AF-46FD-9404-D1CE4DBCAEB4}"/>
                </a:ext>
              </a:extLst>
            </p:cNvPr>
            <p:cNvSpPr txBox="1"/>
            <p:nvPr/>
          </p:nvSpPr>
          <p:spPr>
            <a:xfrm>
              <a:off x="656815" y="3922258"/>
              <a:ext cx="1014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状态栈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6F194DB-5BF2-429C-AEF3-2B0BF4D1AFAA}"/>
              </a:ext>
            </a:extLst>
          </p:cNvPr>
          <p:cNvGrpSpPr/>
          <p:nvPr/>
        </p:nvGrpSpPr>
        <p:grpSpPr>
          <a:xfrm>
            <a:off x="2133077" y="3429000"/>
            <a:ext cx="1100086" cy="928686"/>
            <a:chOff x="2133077" y="3429000"/>
            <a:chExt cx="1100086" cy="92868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CB72244C-3539-44A9-9B1E-45B63C921A8B}"/>
                </a:ext>
              </a:extLst>
            </p:cNvPr>
            <p:cNvGrpSpPr/>
            <p:nvPr/>
          </p:nvGrpSpPr>
          <p:grpSpPr>
            <a:xfrm>
              <a:off x="2133077" y="3429000"/>
              <a:ext cx="1016000" cy="928686"/>
              <a:chOff x="6217920" y="4551680"/>
              <a:chExt cx="1016000" cy="1940560"/>
            </a:xfrm>
          </p:grpSpPr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A3F40C47-2DB4-4C13-8546-0F9F7416C296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3DFEC756-EACA-4391-AB1E-B8B0F958400C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3F8FBAD0-E40E-42F0-98FB-BE25C9889A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484C4E4-1B19-4324-9CC4-C9BB81825B54}"/>
                </a:ext>
              </a:extLst>
            </p:cNvPr>
            <p:cNvSpPr txBox="1"/>
            <p:nvPr/>
          </p:nvSpPr>
          <p:spPr>
            <a:xfrm>
              <a:off x="2218918" y="3922258"/>
              <a:ext cx="1014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记号栈</a:t>
              </a:r>
            </a:p>
          </p:txBody>
        </p:sp>
      </p:grpSp>
      <p:graphicFrame>
        <p:nvGraphicFramePr>
          <p:cNvPr id="29" name="表格 28">
            <a:extLst>
              <a:ext uri="{FF2B5EF4-FFF2-40B4-BE49-F238E27FC236}">
                <a16:creationId xmlns:a16="http://schemas.microsoft.com/office/drawing/2014/main" id="{EA3CBF32-DD09-4DE9-B2B8-2D14090CD99D}"/>
              </a:ext>
            </a:extLst>
          </p:cNvPr>
          <p:cNvGraphicFramePr>
            <a:graphicFrameLocks noGrp="1"/>
          </p:cNvGraphicFramePr>
          <p:nvPr/>
        </p:nvGraphicFramePr>
        <p:xfrm>
          <a:off x="3518164" y="1945640"/>
          <a:ext cx="812800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1919692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  <p:sp>
        <p:nvSpPr>
          <p:cNvPr id="30" name="内容占位符 3">
            <a:extLst>
              <a:ext uri="{FF2B5EF4-FFF2-40B4-BE49-F238E27FC236}">
                <a16:creationId xmlns:a16="http://schemas.microsoft.com/office/drawing/2014/main" id="{86704E95-8B0B-4357-92C4-CB46F3D3DD9F}"/>
              </a:ext>
            </a:extLst>
          </p:cNvPr>
          <p:cNvSpPr txBox="1">
            <a:spLocks/>
          </p:cNvSpPr>
          <p:nvPr/>
        </p:nvSpPr>
        <p:spPr>
          <a:xfrm>
            <a:off x="838199" y="5011100"/>
            <a:ext cx="5839047" cy="1796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g</a:t>
            </a:r>
            <a:r>
              <a:rPr lang="en-US" altLang="zh-CN" i="1" dirty="0" err="1"/>
              <a:t>n</a:t>
            </a:r>
            <a:r>
              <a:rPr lang="zh-CN" altLang="en-US" dirty="0"/>
              <a:t>：</a:t>
            </a:r>
            <a:r>
              <a:rPr lang="zh-CN" altLang="en-US" b="1" dirty="0">
                <a:solidFill>
                  <a:srgbClr val="FF0000"/>
                </a:solidFill>
              </a:rPr>
              <a:t>转移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转移到状态</a:t>
            </a:r>
            <a:r>
              <a:rPr lang="en-US" altLang="zh-CN" dirty="0"/>
              <a:t>n</a:t>
            </a:r>
            <a:r>
              <a:rPr lang="zh-CN" altLang="en-US" dirty="0"/>
              <a:t>，把状态</a:t>
            </a:r>
            <a:r>
              <a:rPr lang="en-US" altLang="zh-CN" dirty="0"/>
              <a:t>n</a:t>
            </a:r>
            <a:r>
              <a:rPr lang="zh-CN" altLang="en-US" dirty="0"/>
              <a:t>压入状态栈</a:t>
            </a:r>
            <a:endParaRPr lang="en-US" altLang="zh-CN" dirty="0"/>
          </a:p>
        </p:txBody>
      </p:sp>
      <p:sp>
        <p:nvSpPr>
          <p:cNvPr id="31" name="内容占位符 3">
            <a:extLst>
              <a:ext uri="{FF2B5EF4-FFF2-40B4-BE49-F238E27FC236}">
                <a16:creationId xmlns:a16="http://schemas.microsoft.com/office/drawing/2014/main" id="{82956BCA-89F9-4A52-909A-A7DBCD30554B}"/>
              </a:ext>
            </a:extLst>
          </p:cNvPr>
          <p:cNvSpPr txBox="1">
            <a:spLocks/>
          </p:cNvSpPr>
          <p:nvPr/>
        </p:nvSpPr>
        <p:spPr>
          <a:xfrm>
            <a:off x="6984479" y="5011100"/>
            <a:ext cx="4369321" cy="17960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accept</a:t>
            </a:r>
            <a:r>
              <a:rPr lang="zh-CN" altLang="en-US" dirty="0"/>
              <a:t>：</a:t>
            </a:r>
            <a:r>
              <a:rPr lang="zh-CN" altLang="en-US" b="1" dirty="0">
                <a:solidFill>
                  <a:srgbClr val="FF0000"/>
                </a:solidFill>
              </a:rPr>
              <a:t>接受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停止分析并报告成功</a:t>
            </a:r>
            <a:endParaRPr lang="en-US" altLang="zh-CN" dirty="0"/>
          </a:p>
          <a:p>
            <a:r>
              <a:rPr lang="zh-CN" altLang="en-US" dirty="0"/>
              <a:t>空白：</a:t>
            </a:r>
            <a:r>
              <a:rPr lang="zh-CN" altLang="en-US" b="1" dirty="0">
                <a:solidFill>
                  <a:srgbClr val="FF0000"/>
                </a:solidFill>
              </a:rPr>
              <a:t>出错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停止分析并报告错误</a:t>
            </a:r>
          </a:p>
        </p:txBody>
      </p:sp>
    </p:spTree>
    <p:extLst>
      <p:ext uri="{BB962C8B-B14F-4D97-AF65-F5344CB8AC3E}">
        <p14:creationId xmlns:p14="http://schemas.microsoft.com/office/powerpoint/2010/main" val="420569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AB1D9F-4B0C-4C31-9241-C43A02024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</a:t>
            </a:r>
            <a:r>
              <a:rPr lang="zh-CN" altLang="en-US" dirty="0"/>
              <a:t>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45C06AB-C978-4860-A287-B371A986A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111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D6AE0B6-307E-4766-91A5-556C61264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38" y="1166465"/>
            <a:ext cx="10619048" cy="5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18618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E7B4E7-D489-4BF7-99CC-7D8269E1B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</a:t>
            </a:r>
            <a:r>
              <a:rPr lang="zh-CN" altLang="en-US" dirty="0"/>
              <a:t>分析算法：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2946946-E379-4B83-A021-C19214BCE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112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5851801-E342-45BC-98F7-82D766600DA6}"/>
              </a:ext>
            </a:extLst>
          </p:cNvPr>
          <p:cNvSpPr/>
          <p:nvPr/>
        </p:nvSpPr>
        <p:spPr>
          <a:xfrm>
            <a:off x="571766" y="1189675"/>
            <a:ext cx="2367280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S’-&gt; S$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S -&gt; x x T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T -&gt; y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8E5AB6A-68EA-4A5B-98CC-75FACD51C17C}"/>
              </a:ext>
            </a:extLst>
          </p:cNvPr>
          <p:cNvGrpSpPr/>
          <p:nvPr/>
        </p:nvGrpSpPr>
        <p:grpSpPr>
          <a:xfrm>
            <a:off x="659225" y="3251252"/>
            <a:ext cx="1076259" cy="1298018"/>
            <a:chOff x="609078" y="3429000"/>
            <a:chExt cx="1076259" cy="1298018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A93EABE-C779-4EC4-B70D-48D085C6266B}"/>
                </a:ext>
              </a:extLst>
            </p:cNvPr>
            <p:cNvGrpSpPr/>
            <p:nvPr/>
          </p:nvGrpSpPr>
          <p:grpSpPr>
            <a:xfrm>
              <a:off x="609078" y="3429000"/>
              <a:ext cx="1016000" cy="928686"/>
              <a:chOff x="6217920" y="4551680"/>
              <a:chExt cx="1016000" cy="1940560"/>
            </a:xfrm>
          </p:grpSpPr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CEC6697E-0079-4D05-8BFC-BC1D82BC2190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F569F9B7-303B-4021-9125-BCF0DE1B18DA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93C0BAEA-6250-4D6F-9E33-D3E834E667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BDC5D85-481D-416A-B9D8-C7EE0561DD96}"/>
                </a:ext>
              </a:extLst>
            </p:cNvPr>
            <p:cNvSpPr txBox="1"/>
            <p:nvPr/>
          </p:nvSpPr>
          <p:spPr>
            <a:xfrm>
              <a:off x="671092" y="4357686"/>
              <a:ext cx="1014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状态栈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90B0263-8E5E-41E0-AE1B-CB3E395E0EC9}"/>
              </a:ext>
            </a:extLst>
          </p:cNvPr>
          <p:cNvGrpSpPr/>
          <p:nvPr/>
        </p:nvGrpSpPr>
        <p:grpSpPr>
          <a:xfrm>
            <a:off x="2139427" y="3251252"/>
            <a:ext cx="1119178" cy="1298018"/>
            <a:chOff x="2133077" y="3429000"/>
            <a:chExt cx="1119178" cy="1298018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E3F0B5A4-A5C2-4E08-962A-C6739C060A80}"/>
                </a:ext>
              </a:extLst>
            </p:cNvPr>
            <p:cNvGrpSpPr/>
            <p:nvPr/>
          </p:nvGrpSpPr>
          <p:grpSpPr>
            <a:xfrm>
              <a:off x="2133077" y="3429000"/>
              <a:ext cx="1016000" cy="928686"/>
              <a:chOff x="6217920" y="4551680"/>
              <a:chExt cx="1016000" cy="1940560"/>
            </a:xfrm>
          </p:grpSpPr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0978068A-0726-4EA6-A145-DE210ECF32DA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31BCF399-CCC2-42DE-88FC-050F1986601D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2E21C92C-7218-4D46-BCA3-27B7B56239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2033B3C-0003-4C0D-B52F-772AFD329BB4}"/>
                </a:ext>
              </a:extLst>
            </p:cNvPr>
            <p:cNvSpPr txBox="1"/>
            <p:nvPr/>
          </p:nvSpPr>
          <p:spPr>
            <a:xfrm>
              <a:off x="2238010" y="4357686"/>
              <a:ext cx="1014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记号栈</a:t>
              </a:r>
            </a:p>
          </p:txBody>
        </p:sp>
      </p:grp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B0141883-FF58-4558-BC60-DC681E6589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015286"/>
              </p:ext>
            </p:extLst>
          </p:nvPr>
        </p:nvGraphicFramePr>
        <p:xfrm>
          <a:off x="3873764" y="1122680"/>
          <a:ext cx="812800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1919692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  <p:sp>
        <p:nvSpPr>
          <p:cNvPr id="79" name="矩形 78">
            <a:extLst>
              <a:ext uri="{FF2B5EF4-FFF2-40B4-BE49-F238E27FC236}">
                <a16:creationId xmlns:a16="http://schemas.microsoft.com/office/drawing/2014/main" id="{DC0F1D2D-3F32-4D5E-945B-0C39E84A5318}"/>
              </a:ext>
            </a:extLst>
          </p:cNvPr>
          <p:cNvSpPr/>
          <p:nvPr/>
        </p:nvSpPr>
        <p:spPr>
          <a:xfrm>
            <a:off x="657736" y="3819611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66C5267B-6E78-4E81-BE1A-7A8BBB670D93}"/>
              </a:ext>
            </a:extLst>
          </p:cNvPr>
          <p:cNvSpPr/>
          <p:nvPr/>
        </p:nvSpPr>
        <p:spPr>
          <a:xfrm>
            <a:off x="2139429" y="3829190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11B3FB4E-D7F7-4AD5-8B71-FAE66B81F093}"/>
              </a:ext>
            </a:extLst>
          </p:cNvPr>
          <p:cNvSpPr/>
          <p:nvPr/>
        </p:nvSpPr>
        <p:spPr>
          <a:xfrm>
            <a:off x="450401" y="2574616"/>
            <a:ext cx="2961067" cy="461665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分析输入串：x x y $</a:t>
            </a:r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E0F4170B-F04D-403E-8210-8A537D09F2F5}"/>
              </a:ext>
            </a:extLst>
          </p:cNvPr>
          <p:cNvGrpSpPr/>
          <p:nvPr/>
        </p:nvGrpSpPr>
        <p:grpSpPr>
          <a:xfrm rot="16200000">
            <a:off x="2352586" y="2351246"/>
            <a:ext cx="438030" cy="325663"/>
            <a:chOff x="7354123" y="74748"/>
            <a:chExt cx="438030" cy="325663"/>
          </a:xfrm>
        </p:grpSpPr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E6705827-AAC3-4287-9E53-BA3EFCC9326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DE0DB210-2A8C-433E-9F3C-0E1E41F54F28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09EE99AE-25E9-48C5-A3EA-557C0D37133C}"/>
              </a:ext>
            </a:extLst>
          </p:cNvPr>
          <p:cNvGrpSpPr/>
          <p:nvPr/>
        </p:nvGrpSpPr>
        <p:grpSpPr>
          <a:xfrm>
            <a:off x="693733" y="4846409"/>
            <a:ext cx="2497111" cy="1527989"/>
            <a:chOff x="693733" y="4846409"/>
            <a:chExt cx="2497111" cy="1527989"/>
          </a:xfrm>
        </p:grpSpPr>
        <p:sp>
          <p:nvSpPr>
            <p:cNvPr id="87" name="箭头: 右 86">
              <a:extLst>
                <a:ext uri="{FF2B5EF4-FFF2-40B4-BE49-F238E27FC236}">
                  <a16:creationId xmlns:a16="http://schemas.microsoft.com/office/drawing/2014/main" id="{29F0FA3F-AE05-4DC5-8BEB-BBC56B62DCCF}"/>
                </a:ext>
              </a:extLst>
            </p:cNvPr>
            <p:cNvSpPr/>
            <p:nvPr/>
          </p:nvSpPr>
          <p:spPr>
            <a:xfrm rot="5400000">
              <a:off x="1702693" y="4978766"/>
              <a:ext cx="461663" cy="19694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9" name="组合 88">
              <a:extLst>
                <a:ext uri="{FF2B5EF4-FFF2-40B4-BE49-F238E27FC236}">
                  <a16:creationId xmlns:a16="http://schemas.microsoft.com/office/drawing/2014/main" id="{C674528F-1786-4BC9-AE38-55C4D9895601}"/>
                </a:ext>
              </a:extLst>
            </p:cNvPr>
            <p:cNvGrpSpPr/>
            <p:nvPr/>
          </p:nvGrpSpPr>
          <p:grpSpPr>
            <a:xfrm>
              <a:off x="694642" y="5445712"/>
              <a:ext cx="1016000" cy="928686"/>
              <a:chOff x="6217920" y="4551680"/>
              <a:chExt cx="1016000" cy="1940560"/>
            </a:xfrm>
          </p:grpSpPr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E43EA1CB-9064-41C8-920D-EF2DC27EE2AE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A2C759C1-F090-4616-8FF6-EA79BDF42177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>
                <a:extLst>
                  <a:ext uri="{FF2B5EF4-FFF2-40B4-BE49-F238E27FC236}">
                    <a16:creationId xmlns:a16="http://schemas.microsoft.com/office/drawing/2014/main" id="{06828367-FB8F-43AE-8ED7-F95C87BAB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664D584F-B7A2-4DE5-BB97-5D4C738772C1}"/>
                </a:ext>
              </a:extLst>
            </p:cNvPr>
            <p:cNvGrpSpPr/>
            <p:nvPr/>
          </p:nvGrpSpPr>
          <p:grpSpPr>
            <a:xfrm>
              <a:off x="2174844" y="5445712"/>
              <a:ext cx="1016000" cy="928686"/>
              <a:chOff x="6217920" y="4551680"/>
              <a:chExt cx="1016000" cy="1940560"/>
            </a:xfrm>
          </p:grpSpPr>
          <p:cxnSp>
            <p:nvCxnSpPr>
              <p:cNvPr id="97" name="直接连接符 96">
                <a:extLst>
                  <a:ext uri="{FF2B5EF4-FFF2-40B4-BE49-F238E27FC236}">
                    <a16:creationId xmlns:a16="http://schemas.microsoft.com/office/drawing/2014/main" id="{2819E268-E950-43ED-A344-14898099267C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>
                <a:extLst>
                  <a:ext uri="{FF2B5EF4-FFF2-40B4-BE49-F238E27FC236}">
                    <a16:creationId xmlns:a16="http://schemas.microsoft.com/office/drawing/2014/main" id="{6F40440C-16E7-49A4-9AC2-0F6C806E80DC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EB48F6AF-F5EE-433B-ADB1-17080EA2E9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E887AE2A-5354-47A0-86E1-722C17AE2EF7}"/>
                </a:ext>
              </a:extLst>
            </p:cNvPr>
            <p:cNvSpPr/>
            <p:nvPr/>
          </p:nvSpPr>
          <p:spPr>
            <a:xfrm>
              <a:off x="693733" y="6024230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3CC5B254-E9EC-4CBB-A8BC-D42E9CA2A032}"/>
                </a:ext>
              </a:extLst>
            </p:cNvPr>
            <p:cNvSpPr/>
            <p:nvPr/>
          </p:nvSpPr>
          <p:spPr>
            <a:xfrm>
              <a:off x="693733" y="568574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FBED0765-9116-4618-9B57-A5C30E1EDFE4}"/>
                </a:ext>
              </a:extLst>
            </p:cNvPr>
            <p:cNvSpPr/>
            <p:nvPr/>
          </p:nvSpPr>
          <p:spPr>
            <a:xfrm>
              <a:off x="2174843" y="6033520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A5BB0AD9-F663-4DB5-A0F8-B8353048A316}"/>
                </a:ext>
              </a:extLst>
            </p:cNvPr>
            <p:cNvSpPr/>
            <p:nvPr/>
          </p:nvSpPr>
          <p:spPr>
            <a:xfrm>
              <a:off x="2173931" y="569590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D7F5B23F-051C-450B-9F7B-98BA647B92C1}"/>
              </a:ext>
            </a:extLst>
          </p:cNvPr>
          <p:cNvGrpSpPr/>
          <p:nvPr/>
        </p:nvGrpSpPr>
        <p:grpSpPr>
          <a:xfrm rot="16200000">
            <a:off x="2573772" y="2360970"/>
            <a:ext cx="438030" cy="325663"/>
            <a:chOff x="7354123" y="74748"/>
            <a:chExt cx="438030" cy="325663"/>
          </a:xfrm>
        </p:grpSpPr>
        <p:cxnSp>
          <p:nvCxnSpPr>
            <p:cNvPr id="105" name="直接箭头连接符 104">
              <a:extLst>
                <a:ext uri="{FF2B5EF4-FFF2-40B4-BE49-F238E27FC236}">
                  <a16:creationId xmlns:a16="http://schemas.microsoft.com/office/drawing/2014/main" id="{71597D32-F327-430A-ACDC-755B80F6563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id="{6D99578B-22FC-4054-8C00-325DA5DFBF50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2" name="组合 131">
            <a:extLst>
              <a:ext uri="{FF2B5EF4-FFF2-40B4-BE49-F238E27FC236}">
                <a16:creationId xmlns:a16="http://schemas.microsoft.com/office/drawing/2014/main" id="{6042B21D-6C7F-4AF9-9C74-75B923A0BBCA}"/>
              </a:ext>
            </a:extLst>
          </p:cNvPr>
          <p:cNvGrpSpPr/>
          <p:nvPr/>
        </p:nvGrpSpPr>
        <p:grpSpPr>
          <a:xfrm>
            <a:off x="3363537" y="4274101"/>
            <a:ext cx="2887800" cy="1217431"/>
            <a:chOff x="3424449" y="4145115"/>
            <a:chExt cx="2887800" cy="1217431"/>
          </a:xfrm>
        </p:grpSpPr>
        <p:sp>
          <p:nvSpPr>
            <p:cNvPr id="109" name="箭头: 右 108">
              <a:extLst>
                <a:ext uri="{FF2B5EF4-FFF2-40B4-BE49-F238E27FC236}">
                  <a16:creationId xmlns:a16="http://schemas.microsoft.com/office/drawing/2014/main" id="{25209C3C-D832-49D6-89B4-56D454D85B7C}"/>
                </a:ext>
              </a:extLst>
            </p:cNvPr>
            <p:cNvSpPr/>
            <p:nvPr/>
          </p:nvSpPr>
          <p:spPr>
            <a:xfrm rot="19359012">
              <a:off x="3424449" y="5165597"/>
              <a:ext cx="461663" cy="19694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3" name="直接连接符 122">
              <a:extLst>
                <a:ext uri="{FF2B5EF4-FFF2-40B4-BE49-F238E27FC236}">
                  <a16:creationId xmlns:a16="http://schemas.microsoft.com/office/drawing/2014/main" id="{D4E56BEE-AD2E-4830-BAB2-0151D6D81093}"/>
                </a:ext>
              </a:extLst>
            </p:cNvPr>
            <p:cNvCxnSpPr/>
            <p:nvPr/>
          </p:nvCxnSpPr>
          <p:spPr>
            <a:xfrm>
              <a:off x="4080207" y="4239898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87098604-CA36-4457-A6B3-07ACD955E6CD}"/>
                </a:ext>
              </a:extLst>
            </p:cNvPr>
            <p:cNvCxnSpPr/>
            <p:nvPr/>
          </p:nvCxnSpPr>
          <p:spPr>
            <a:xfrm>
              <a:off x="5096207" y="4239898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>
              <a:extLst>
                <a:ext uri="{FF2B5EF4-FFF2-40B4-BE49-F238E27FC236}">
                  <a16:creationId xmlns:a16="http://schemas.microsoft.com/office/drawing/2014/main" id="{F5468096-F5FD-4C00-B964-38ADFBB9632F}"/>
                </a:ext>
              </a:extLst>
            </p:cNvPr>
            <p:cNvCxnSpPr>
              <a:cxnSpLocks/>
            </p:cNvCxnSpPr>
            <p:nvPr/>
          </p:nvCxnSpPr>
          <p:spPr>
            <a:xfrm>
              <a:off x="4080207" y="5149135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6DBCFCF8-7853-4F13-81F7-08592380B141}"/>
                </a:ext>
              </a:extLst>
            </p:cNvPr>
            <p:cNvCxnSpPr/>
            <p:nvPr/>
          </p:nvCxnSpPr>
          <p:spPr>
            <a:xfrm>
              <a:off x="5296249" y="4239898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BD9FB624-ED3C-4F43-8D99-609396B6C1D8}"/>
                </a:ext>
              </a:extLst>
            </p:cNvPr>
            <p:cNvCxnSpPr/>
            <p:nvPr/>
          </p:nvCxnSpPr>
          <p:spPr>
            <a:xfrm>
              <a:off x="6312249" y="4239898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>
              <a:extLst>
                <a:ext uri="{FF2B5EF4-FFF2-40B4-BE49-F238E27FC236}">
                  <a16:creationId xmlns:a16="http://schemas.microsoft.com/office/drawing/2014/main" id="{6FDA42DB-1C9A-4BCD-A644-78955DEC936E}"/>
                </a:ext>
              </a:extLst>
            </p:cNvPr>
            <p:cNvCxnSpPr>
              <a:cxnSpLocks/>
            </p:cNvCxnSpPr>
            <p:nvPr/>
          </p:nvCxnSpPr>
          <p:spPr>
            <a:xfrm>
              <a:off x="5296249" y="5149135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6FD5626D-F1EA-44E2-8D9C-A6BD8EBAD809}"/>
                </a:ext>
              </a:extLst>
            </p:cNvPr>
            <p:cNvSpPr/>
            <p:nvPr/>
          </p:nvSpPr>
          <p:spPr>
            <a:xfrm>
              <a:off x="4079298" y="4818416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22E6EC2C-645D-489D-96A0-F5FE0672909C}"/>
                </a:ext>
              </a:extLst>
            </p:cNvPr>
            <p:cNvSpPr/>
            <p:nvPr/>
          </p:nvSpPr>
          <p:spPr>
            <a:xfrm>
              <a:off x="4079298" y="4479933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114" name="矩形 113">
              <a:extLst>
                <a:ext uri="{FF2B5EF4-FFF2-40B4-BE49-F238E27FC236}">
                  <a16:creationId xmlns:a16="http://schemas.microsoft.com/office/drawing/2014/main" id="{FA18F7E5-61B2-4BA8-A47C-9D64D6379902}"/>
                </a:ext>
              </a:extLst>
            </p:cNvPr>
            <p:cNvSpPr/>
            <p:nvPr/>
          </p:nvSpPr>
          <p:spPr>
            <a:xfrm>
              <a:off x="5296248" y="4827706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896A3683-70A7-403D-A321-14BD681B8046}"/>
                </a:ext>
              </a:extLst>
            </p:cNvPr>
            <p:cNvSpPr/>
            <p:nvPr/>
          </p:nvSpPr>
          <p:spPr>
            <a:xfrm>
              <a:off x="5295336" y="4490093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</a:p>
          </p:txBody>
        </p:sp>
        <p:sp>
          <p:nvSpPr>
            <p:cNvPr id="126" name="矩形 125">
              <a:extLst>
                <a:ext uri="{FF2B5EF4-FFF2-40B4-BE49-F238E27FC236}">
                  <a16:creationId xmlns:a16="http://schemas.microsoft.com/office/drawing/2014/main" id="{544DCB23-07BC-4885-9B26-ABD41785BEAF}"/>
                </a:ext>
              </a:extLst>
            </p:cNvPr>
            <p:cNvSpPr/>
            <p:nvPr/>
          </p:nvSpPr>
          <p:spPr>
            <a:xfrm>
              <a:off x="4079684" y="4145115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</a:p>
          </p:txBody>
        </p:sp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CDC58164-9258-46DC-BF39-21E1A82F151D}"/>
                </a:ext>
              </a:extLst>
            </p:cNvPr>
            <p:cNvSpPr/>
            <p:nvPr/>
          </p:nvSpPr>
          <p:spPr>
            <a:xfrm>
              <a:off x="5294420" y="4155710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</a:p>
          </p:txBody>
        </p: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B44C5984-CED3-4FD1-8CDA-672E60FD6700}"/>
              </a:ext>
            </a:extLst>
          </p:cNvPr>
          <p:cNvGrpSpPr/>
          <p:nvPr/>
        </p:nvGrpSpPr>
        <p:grpSpPr>
          <a:xfrm rot="16200000">
            <a:off x="2835627" y="2350427"/>
            <a:ext cx="438030" cy="325663"/>
            <a:chOff x="7354123" y="74748"/>
            <a:chExt cx="438030" cy="325663"/>
          </a:xfrm>
        </p:grpSpPr>
        <p:cxnSp>
          <p:nvCxnSpPr>
            <p:cNvPr id="148" name="直接箭头连接符 147">
              <a:extLst>
                <a:ext uri="{FF2B5EF4-FFF2-40B4-BE49-F238E27FC236}">
                  <a16:creationId xmlns:a16="http://schemas.microsoft.com/office/drawing/2014/main" id="{C59F50AD-2EF6-40C2-9BEC-10CFA7FB7D5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49" name="文本框 148">
              <a:extLst>
                <a:ext uri="{FF2B5EF4-FFF2-40B4-BE49-F238E27FC236}">
                  <a16:creationId xmlns:a16="http://schemas.microsoft.com/office/drawing/2014/main" id="{BDFF41AE-2DDB-458E-AB15-C2FC35574FC1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744FE7F1-8D30-43FB-ADEF-8110B7C8C101}"/>
              </a:ext>
            </a:extLst>
          </p:cNvPr>
          <p:cNvGrpSpPr/>
          <p:nvPr/>
        </p:nvGrpSpPr>
        <p:grpSpPr>
          <a:xfrm>
            <a:off x="6494094" y="4266046"/>
            <a:ext cx="2713277" cy="1362711"/>
            <a:chOff x="6849694" y="4248670"/>
            <a:chExt cx="2713277" cy="1362711"/>
          </a:xfrm>
        </p:grpSpPr>
        <p:sp>
          <p:nvSpPr>
            <p:cNvPr id="134" name="箭头: 右 133">
              <a:extLst>
                <a:ext uri="{FF2B5EF4-FFF2-40B4-BE49-F238E27FC236}">
                  <a16:creationId xmlns:a16="http://schemas.microsoft.com/office/drawing/2014/main" id="{9F528D5D-BA30-41CA-9408-B7C2AE8FC6F5}"/>
                </a:ext>
              </a:extLst>
            </p:cNvPr>
            <p:cNvSpPr/>
            <p:nvPr/>
          </p:nvSpPr>
          <p:spPr>
            <a:xfrm>
              <a:off x="6849694" y="5019821"/>
              <a:ext cx="304473" cy="2340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6C99EB21-000C-4093-93B7-2B2842F408F5}"/>
                </a:ext>
              </a:extLst>
            </p:cNvPr>
            <p:cNvCxnSpPr/>
            <p:nvPr/>
          </p:nvCxnSpPr>
          <p:spPr>
            <a:xfrm>
              <a:off x="7330929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>
              <a:extLst>
                <a:ext uri="{FF2B5EF4-FFF2-40B4-BE49-F238E27FC236}">
                  <a16:creationId xmlns:a16="http://schemas.microsoft.com/office/drawing/2014/main" id="{B2FD3485-072E-45FF-9AEB-0F5DB6E296FA}"/>
                </a:ext>
              </a:extLst>
            </p:cNvPr>
            <p:cNvCxnSpPr/>
            <p:nvPr/>
          </p:nvCxnSpPr>
          <p:spPr>
            <a:xfrm>
              <a:off x="8346929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接连接符 136">
              <a:extLst>
                <a:ext uri="{FF2B5EF4-FFF2-40B4-BE49-F238E27FC236}">
                  <a16:creationId xmlns:a16="http://schemas.microsoft.com/office/drawing/2014/main" id="{8B6349D9-FB80-4922-ADFC-275F92F201BC}"/>
                </a:ext>
              </a:extLst>
            </p:cNvPr>
            <p:cNvCxnSpPr>
              <a:cxnSpLocks/>
            </p:cNvCxnSpPr>
            <p:nvPr/>
          </p:nvCxnSpPr>
          <p:spPr>
            <a:xfrm>
              <a:off x="7341089" y="5591932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>
              <a:extLst>
                <a:ext uri="{FF2B5EF4-FFF2-40B4-BE49-F238E27FC236}">
                  <a16:creationId xmlns:a16="http://schemas.microsoft.com/office/drawing/2014/main" id="{E85C786E-6E6F-49AC-829C-4F9BFE0201B7}"/>
                </a:ext>
              </a:extLst>
            </p:cNvPr>
            <p:cNvCxnSpPr/>
            <p:nvPr/>
          </p:nvCxnSpPr>
          <p:spPr>
            <a:xfrm>
              <a:off x="8546971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>
              <a:extLst>
                <a:ext uri="{FF2B5EF4-FFF2-40B4-BE49-F238E27FC236}">
                  <a16:creationId xmlns:a16="http://schemas.microsoft.com/office/drawing/2014/main" id="{4C6BC3B9-7DA8-4F07-A6BA-349E44EEEB1D}"/>
                </a:ext>
              </a:extLst>
            </p:cNvPr>
            <p:cNvCxnSpPr/>
            <p:nvPr/>
          </p:nvCxnSpPr>
          <p:spPr>
            <a:xfrm>
              <a:off x="9562971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>
              <a:extLst>
                <a:ext uri="{FF2B5EF4-FFF2-40B4-BE49-F238E27FC236}">
                  <a16:creationId xmlns:a16="http://schemas.microsoft.com/office/drawing/2014/main" id="{E1EA0E50-6699-48EE-B6F9-1E01830949FB}"/>
                </a:ext>
              </a:extLst>
            </p:cNvPr>
            <p:cNvCxnSpPr>
              <a:cxnSpLocks/>
            </p:cNvCxnSpPr>
            <p:nvPr/>
          </p:nvCxnSpPr>
          <p:spPr>
            <a:xfrm>
              <a:off x="8546971" y="5591932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矩形 140">
              <a:extLst>
                <a:ext uri="{FF2B5EF4-FFF2-40B4-BE49-F238E27FC236}">
                  <a16:creationId xmlns:a16="http://schemas.microsoft.com/office/drawing/2014/main" id="{F3A3EDBF-A2FF-4E4A-9F8B-C90C66A3C44F}"/>
                </a:ext>
              </a:extLst>
            </p:cNvPr>
            <p:cNvSpPr/>
            <p:nvPr/>
          </p:nvSpPr>
          <p:spPr>
            <a:xfrm>
              <a:off x="7340180" y="5261213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142" name="矩形 141">
              <a:extLst>
                <a:ext uri="{FF2B5EF4-FFF2-40B4-BE49-F238E27FC236}">
                  <a16:creationId xmlns:a16="http://schemas.microsoft.com/office/drawing/2014/main" id="{6F8D7488-02EC-451C-B712-F18524761AA4}"/>
                </a:ext>
              </a:extLst>
            </p:cNvPr>
            <p:cNvSpPr/>
            <p:nvPr/>
          </p:nvSpPr>
          <p:spPr>
            <a:xfrm>
              <a:off x="7340180" y="4922730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143" name="矩形 142">
              <a:extLst>
                <a:ext uri="{FF2B5EF4-FFF2-40B4-BE49-F238E27FC236}">
                  <a16:creationId xmlns:a16="http://schemas.microsoft.com/office/drawing/2014/main" id="{C651781D-CE22-4F8D-92CF-8633D00FBC57}"/>
                </a:ext>
              </a:extLst>
            </p:cNvPr>
            <p:cNvSpPr/>
            <p:nvPr/>
          </p:nvSpPr>
          <p:spPr>
            <a:xfrm>
              <a:off x="8546970" y="5270503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  <p:sp>
          <p:nvSpPr>
            <p:cNvPr id="144" name="矩形 143">
              <a:extLst>
                <a:ext uri="{FF2B5EF4-FFF2-40B4-BE49-F238E27FC236}">
                  <a16:creationId xmlns:a16="http://schemas.microsoft.com/office/drawing/2014/main" id="{FA059E83-B3AE-4BEF-AD56-CD9EC9B85312}"/>
                </a:ext>
              </a:extLst>
            </p:cNvPr>
            <p:cNvSpPr/>
            <p:nvPr/>
          </p:nvSpPr>
          <p:spPr>
            <a:xfrm>
              <a:off x="8546058" y="4943050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</a:p>
          </p:txBody>
        </p:sp>
        <p:sp>
          <p:nvSpPr>
            <p:cNvPr id="145" name="矩形 144">
              <a:extLst>
                <a:ext uri="{FF2B5EF4-FFF2-40B4-BE49-F238E27FC236}">
                  <a16:creationId xmlns:a16="http://schemas.microsoft.com/office/drawing/2014/main" id="{69A1ACC7-037D-4F7C-B023-7FAA7A35A9F0}"/>
                </a:ext>
              </a:extLst>
            </p:cNvPr>
            <p:cNvSpPr/>
            <p:nvPr/>
          </p:nvSpPr>
          <p:spPr>
            <a:xfrm>
              <a:off x="7340566" y="4587912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</a:p>
          </p:txBody>
        </p:sp>
        <p:sp>
          <p:nvSpPr>
            <p:cNvPr id="146" name="矩形 145">
              <a:extLst>
                <a:ext uri="{FF2B5EF4-FFF2-40B4-BE49-F238E27FC236}">
                  <a16:creationId xmlns:a16="http://schemas.microsoft.com/office/drawing/2014/main" id="{8348F5BA-EAA8-4E29-9576-E98AA354C11B}"/>
                </a:ext>
              </a:extLst>
            </p:cNvPr>
            <p:cNvSpPr/>
            <p:nvPr/>
          </p:nvSpPr>
          <p:spPr>
            <a:xfrm>
              <a:off x="8545142" y="461882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</a:p>
          </p:txBody>
        </p:sp>
        <p:sp>
          <p:nvSpPr>
            <p:cNvPr id="150" name="矩形 149">
              <a:extLst>
                <a:ext uri="{FF2B5EF4-FFF2-40B4-BE49-F238E27FC236}">
                  <a16:creationId xmlns:a16="http://schemas.microsoft.com/office/drawing/2014/main" id="{6A62FD07-1F24-4805-990C-9DCE1B785477}"/>
                </a:ext>
              </a:extLst>
            </p:cNvPr>
            <p:cNvSpPr/>
            <p:nvPr/>
          </p:nvSpPr>
          <p:spPr>
            <a:xfrm>
              <a:off x="7340180" y="4248670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</a:p>
          </p:txBody>
        </p:sp>
        <p:sp>
          <p:nvSpPr>
            <p:cNvPr id="151" name="矩形 150">
              <a:extLst>
                <a:ext uri="{FF2B5EF4-FFF2-40B4-BE49-F238E27FC236}">
                  <a16:creationId xmlns:a16="http://schemas.microsoft.com/office/drawing/2014/main" id="{6305A285-2327-46E1-8C62-DE4CA19B82FA}"/>
                </a:ext>
              </a:extLst>
            </p:cNvPr>
            <p:cNvSpPr/>
            <p:nvPr/>
          </p:nvSpPr>
          <p:spPr>
            <a:xfrm>
              <a:off x="8544756" y="4294335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</a:t>
              </a:r>
            </a:p>
          </p:txBody>
        </p:sp>
      </p:grpSp>
      <p:grpSp>
        <p:nvGrpSpPr>
          <p:cNvPr id="152" name="组合 151">
            <a:extLst>
              <a:ext uri="{FF2B5EF4-FFF2-40B4-BE49-F238E27FC236}">
                <a16:creationId xmlns:a16="http://schemas.microsoft.com/office/drawing/2014/main" id="{2E5CEE46-1B71-4E10-B77B-9A49E9B79828}"/>
              </a:ext>
            </a:extLst>
          </p:cNvPr>
          <p:cNvGrpSpPr/>
          <p:nvPr/>
        </p:nvGrpSpPr>
        <p:grpSpPr>
          <a:xfrm rot="16200000">
            <a:off x="3089106" y="2350427"/>
            <a:ext cx="438030" cy="325663"/>
            <a:chOff x="7354123" y="74748"/>
            <a:chExt cx="438030" cy="325663"/>
          </a:xfrm>
        </p:grpSpPr>
        <p:cxnSp>
          <p:nvCxnSpPr>
            <p:cNvPr id="153" name="直接箭头连接符 152">
              <a:extLst>
                <a:ext uri="{FF2B5EF4-FFF2-40B4-BE49-F238E27FC236}">
                  <a16:creationId xmlns:a16="http://schemas.microsoft.com/office/drawing/2014/main" id="{3F7FB0C6-E5C6-4F88-B7C2-1F72786B6F9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54" name="文本框 153">
              <a:extLst>
                <a:ext uri="{FF2B5EF4-FFF2-40B4-BE49-F238E27FC236}">
                  <a16:creationId xmlns:a16="http://schemas.microsoft.com/office/drawing/2014/main" id="{46140BAB-F2E2-4765-9F94-DC5FB1788D15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7" name="组合 196">
            <a:extLst>
              <a:ext uri="{FF2B5EF4-FFF2-40B4-BE49-F238E27FC236}">
                <a16:creationId xmlns:a16="http://schemas.microsoft.com/office/drawing/2014/main" id="{B9C12D7D-CA0D-46CD-885E-C86400EA7440}"/>
              </a:ext>
            </a:extLst>
          </p:cNvPr>
          <p:cNvGrpSpPr/>
          <p:nvPr/>
        </p:nvGrpSpPr>
        <p:grpSpPr>
          <a:xfrm>
            <a:off x="9389052" y="4579140"/>
            <a:ext cx="2668891" cy="1023469"/>
            <a:chOff x="6894080" y="4587912"/>
            <a:chExt cx="2668891" cy="1023469"/>
          </a:xfrm>
        </p:grpSpPr>
        <p:sp>
          <p:nvSpPr>
            <p:cNvPr id="198" name="箭头: 右 197">
              <a:extLst>
                <a:ext uri="{FF2B5EF4-FFF2-40B4-BE49-F238E27FC236}">
                  <a16:creationId xmlns:a16="http://schemas.microsoft.com/office/drawing/2014/main" id="{4E8A40EE-6C7D-468E-9BDC-E699DC299566}"/>
                </a:ext>
              </a:extLst>
            </p:cNvPr>
            <p:cNvSpPr/>
            <p:nvPr/>
          </p:nvSpPr>
          <p:spPr>
            <a:xfrm>
              <a:off x="6894080" y="5004719"/>
              <a:ext cx="304473" cy="2340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9" name="直接连接符 198">
              <a:extLst>
                <a:ext uri="{FF2B5EF4-FFF2-40B4-BE49-F238E27FC236}">
                  <a16:creationId xmlns:a16="http://schemas.microsoft.com/office/drawing/2014/main" id="{1FE62D6B-1250-4B9B-858C-3EDF0D691112}"/>
                </a:ext>
              </a:extLst>
            </p:cNvPr>
            <p:cNvCxnSpPr/>
            <p:nvPr/>
          </p:nvCxnSpPr>
          <p:spPr>
            <a:xfrm>
              <a:off x="7330929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>
              <a:extLst>
                <a:ext uri="{FF2B5EF4-FFF2-40B4-BE49-F238E27FC236}">
                  <a16:creationId xmlns:a16="http://schemas.microsoft.com/office/drawing/2014/main" id="{2ED6F5C2-01E2-43C3-A9B1-C4F6E123E098}"/>
                </a:ext>
              </a:extLst>
            </p:cNvPr>
            <p:cNvCxnSpPr/>
            <p:nvPr/>
          </p:nvCxnSpPr>
          <p:spPr>
            <a:xfrm>
              <a:off x="8346929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>
              <a:extLst>
                <a:ext uri="{FF2B5EF4-FFF2-40B4-BE49-F238E27FC236}">
                  <a16:creationId xmlns:a16="http://schemas.microsoft.com/office/drawing/2014/main" id="{E5D1D4C5-FF9E-45FF-8D1A-C29D72ED5A27}"/>
                </a:ext>
              </a:extLst>
            </p:cNvPr>
            <p:cNvCxnSpPr>
              <a:cxnSpLocks/>
            </p:cNvCxnSpPr>
            <p:nvPr/>
          </p:nvCxnSpPr>
          <p:spPr>
            <a:xfrm>
              <a:off x="7341089" y="5591932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>
              <a:extLst>
                <a:ext uri="{FF2B5EF4-FFF2-40B4-BE49-F238E27FC236}">
                  <a16:creationId xmlns:a16="http://schemas.microsoft.com/office/drawing/2014/main" id="{516494B3-E349-480B-887F-82FA9D9600E8}"/>
                </a:ext>
              </a:extLst>
            </p:cNvPr>
            <p:cNvCxnSpPr/>
            <p:nvPr/>
          </p:nvCxnSpPr>
          <p:spPr>
            <a:xfrm>
              <a:off x="8546971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>
              <a:extLst>
                <a:ext uri="{FF2B5EF4-FFF2-40B4-BE49-F238E27FC236}">
                  <a16:creationId xmlns:a16="http://schemas.microsoft.com/office/drawing/2014/main" id="{AE329A4C-6A29-43B3-9C8B-9102747C518E}"/>
                </a:ext>
              </a:extLst>
            </p:cNvPr>
            <p:cNvCxnSpPr/>
            <p:nvPr/>
          </p:nvCxnSpPr>
          <p:spPr>
            <a:xfrm>
              <a:off x="9562971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>
              <a:extLst>
                <a:ext uri="{FF2B5EF4-FFF2-40B4-BE49-F238E27FC236}">
                  <a16:creationId xmlns:a16="http://schemas.microsoft.com/office/drawing/2014/main" id="{D74F9E24-BA5F-4602-AE0C-F68679BD4C45}"/>
                </a:ext>
              </a:extLst>
            </p:cNvPr>
            <p:cNvCxnSpPr>
              <a:cxnSpLocks/>
            </p:cNvCxnSpPr>
            <p:nvPr/>
          </p:nvCxnSpPr>
          <p:spPr>
            <a:xfrm>
              <a:off x="8546971" y="5591932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矩形 204">
              <a:extLst>
                <a:ext uri="{FF2B5EF4-FFF2-40B4-BE49-F238E27FC236}">
                  <a16:creationId xmlns:a16="http://schemas.microsoft.com/office/drawing/2014/main" id="{D981405A-1E2F-46EA-9D3C-D99A040AEA3C}"/>
                </a:ext>
              </a:extLst>
            </p:cNvPr>
            <p:cNvSpPr/>
            <p:nvPr/>
          </p:nvSpPr>
          <p:spPr>
            <a:xfrm>
              <a:off x="7340180" y="5261213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206" name="矩形 205">
              <a:extLst>
                <a:ext uri="{FF2B5EF4-FFF2-40B4-BE49-F238E27FC236}">
                  <a16:creationId xmlns:a16="http://schemas.microsoft.com/office/drawing/2014/main" id="{FE0F3E34-4B45-4673-96E3-689DE5F5CB0C}"/>
                </a:ext>
              </a:extLst>
            </p:cNvPr>
            <p:cNvSpPr/>
            <p:nvPr/>
          </p:nvSpPr>
          <p:spPr>
            <a:xfrm>
              <a:off x="7340180" y="4922730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207" name="矩形 206">
              <a:extLst>
                <a:ext uri="{FF2B5EF4-FFF2-40B4-BE49-F238E27FC236}">
                  <a16:creationId xmlns:a16="http://schemas.microsoft.com/office/drawing/2014/main" id="{34241B59-A5BD-4E86-848E-F8ABD50D6DD9}"/>
                </a:ext>
              </a:extLst>
            </p:cNvPr>
            <p:cNvSpPr/>
            <p:nvPr/>
          </p:nvSpPr>
          <p:spPr>
            <a:xfrm>
              <a:off x="8546970" y="5270503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  <p:sp>
          <p:nvSpPr>
            <p:cNvPr id="208" name="矩形 207">
              <a:extLst>
                <a:ext uri="{FF2B5EF4-FFF2-40B4-BE49-F238E27FC236}">
                  <a16:creationId xmlns:a16="http://schemas.microsoft.com/office/drawing/2014/main" id="{D06A4AC5-0D39-40CA-9133-970B473591DE}"/>
                </a:ext>
              </a:extLst>
            </p:cNvPr>
            <p:cNvSpPr/>
            <p:nvPr/>
          </p:nvSpPr>
          <p:spPr>
            <a:xfrm>
              <a:off x="8546058" y="4943050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</a:p>
          </p:txBody>
        </p:sp>
        <p:sp>
          <p:nvSpPr>
            <p:cNvPr id="209" name="矩形 208">
              <a:extLst>
                <a:ext uri="{FF2B5EF4-FFF2-40B4-BE49-F238E27FC236}">
                  <a16:creationId xmlns:a16="http://schemas.microsoft.com/office/drawing/2014/main" id="{7D96292E-5308-4758-A59D-36BF70671D1A}"/>
                </a:ext>
              </a:extLst>
            </p:cNvPr>
            <p:cNvSpPr/>
            <p:nvPr/>
          </p:nvSpPr>
          <p:spPr>
            <a:xfrm>
              <a:off x="7340566" y="4587912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</a:p>
          </p:txBody>
        </p:sp>
        <p:sp>
          <p:nvSpPr>
            <p:cNvPr id="210" name="矩形 209">
              <a:extLst>
                <a:ext uri="{FF2B5EF4-FFF2-40B4-BE49-F238E27FC236}">
                  <a16:creationId xmlns:a16="http://schemas.microsoft.com/office/drawing/2014/main" id="{87DCBE79-F046-4D63-A0DA-0FB248F35198}"/>
                </a:ext>
              </a:extLst>
            </p:cNvPr>
            <p:cNvSpPr/>
            <p:nvPr/>
          </p:nvSpPr>
          <p:spPr>
            <a:xfrm>
              <a:off x="8545142" y="461882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</a:p>
          </p:txBody>
        </p:sp>
      </p:grpSp>
      <p:sp>
        <p:nvSpPr>
          <p:cNvPr id="229" name="矩形 228">
            <a:extLst>
              <a:ext uri="{FF2B5EF4-FFF2-40B4-BE49-F238E27FC236}">
                <a16:creationId xmlns:a16="http://schemas.microsoft.com/office/drawing/2014/main" id="{0FB28D09-BEB5-42FD-8AF1-CB412EDD43EE}"/>
              </a:ext>
            </a:extLst>
          </p:cNvPr>
          <p:cNvSpPr/>
          <p:nvPr/>
        </p:nvSpPr>
        <p:spPr>
          <a:xfrm>
            <a:off x="9835152" y="4236946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</a:p>
        </p:txBody>
      </p:sp>
      <p:sp>
        <p:nvSpPr>
          <p:cNvPr id="231" name="矩形 230">
            <a:extLst>
              <a:ext uri="{FF2B5EF4-FFF2-40B4-BE49-F238E27FC236}">
                <a16:creationId xmlns:a16="http://schemas.microsoft.com/office/drawing/2014/main" id="{4E838E37-DBB0-4E6F-A6E2-1829509492F5}"/>
              </a:ext>
            </a:extLst>
          </p:cNvPr>
          <p:cNvSpPr/>
          <p:nvPr/>
        </p:nvSpPr>
        <p:spPr>
          <a:xfrm>
            <a:off x="5668127" y="1881419"/>
            <a:ext cx="485458" cy="326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>
            <a:extLst>
              <a:ext uri="{FF2B5EF4-FFF2-40B4-BE49-F238E27FC236}">
                <a16:creationId xmlns:a16="http://schemas.microsoft.com/office/drawing/2014/main" id="{09054826-BA15-460D-B465-2F0F4D4956DB}"/>
              </a:ext>
            </a:extLst>
          </p:cNvPr>
          <p:cNvSpPr/>
          <p:nvPr/>
        </p:nvSpPr>
        <p:spPr>
          <a:xfrm>
            <a:off x="5682483" y="2247666"/>
            <a:ext cx="485458" cy="326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>
            <a:extLst>
              <a:ext uri="{FF2B5EF4-FFF2-40B4-BE49-F238E27FC236}">
                <a16:creationId xmlns:a16="http://schemas.microsoft.com/office/drawing/2014/main" id="{A427F235-F202-4D75-8C17-1EDC258AF2E0}"/>
              </a:ext>
            </a:extLst>
          </p:cNvPr>
          <p:cNvSpPr/>
          <p:nvPr/>
        </p:nvSpPr>
        <p:spPr>
          <a:xfrm>
            <a:off x="7007120" y="2606040"/>
            <a:ext cx="485458" cy="326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>
            <a:extLst>
              <a:ext uri="{FF2B5EF4-FFF2-40B4-BE49-F238E27FC236}">
                <a16:creationId xmlns:a16="http://schemas.microsoft.com/office/drawing/2014/main" id="{5E04A270-C3EF-4D47-8AEB-BBEBD5499B8D}"/>
              </a:ext>
            </a:extLst>
          </p:cNvPr>
          <p:cNvSpPr/>
          <p:nvPr/>
        </p:nvSpPr>
        <p:spPr>
          <a:xfrm>
            <a:off x="8367871" y="2981728"/>
            <a:ext cx="485458" cy="326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矩形 234">
            <a:extLst>
              <a:ext uri="{FF2B5EF4-FFF2-40B4-BE49-F238E27FC236}">
                <a16:creationId xmlns:a16="http://schemas.microsoft.com/office/drawing/2014/main" id="{55930635-9FEE-45D7-A8E8-1FEB27D4ACEE}"/>
              </a:ext>
            </a:extLst>
          </p:cNvPr>
          <p:cNvSpPr/>
          <p:nvPr/>
        </p:nvSpPr>
        <p:spPr>
          <a:xfrm>
            <a:off x="11111071" y="2641973"/>
            <a:ext cx="485458" cy="326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矩形 251">
            <a:extLst>
              <a:ext uri="{FF2B5EF4-FFF2-40B4-BE49-F238E27FC236}">
                <a16:creationId xmlns:a16="http://schemas.microsoft.com/office/drawing/2014/main" id="{CF8DEABF-BDD4-4113-AA7C-343DA499405F}"/>
              </a:ext>
            </a:extLst>
          </p:cNvPr>
          <p:cNvSpPr/>
          <p:nvPr/>
        </p:nvSpPr>
        <p:spPr>
          <a:xfrm>
            <a:off x="8367871" y="3366668"/>
            <a:ext cx="485458" cy="326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3" name="组合 252">
            <a:extLst>
              <a:ext uri="{FF2B5EF4-FFF2-40B4-BE49-F238E27FC236}">
                <a16:creationId xmlns:a16="http://schemas.microsoft.com/office/drawing/2014/main" id="{A2DD6D54-B6ED-418D-AEBD-2CC5080AE231}"/>
              </a:ext>
            </a:extLst>
          </p:cNvPr>
          <p:cNvGrpSpPr/>
          <p:nvPr/>
        </p:nvGrpSpPr>
        <p:grpSpPr>
          <a:xfrm>
            <a:off x="9825901" y="5663601"/>
            <a:ext cx="2232042" cy="1158912"/>
            <a:chOff x="7330929" y="4452469"/>
            <a:chExt cx="2232042" cy="1158912"/>
          </a:xfrm>
        </p:grpSpPr>
        <p:sp>
          <p:nvSpPr>
            <p:cNvPr id="254" name="箭头: 右 253">
              <a:extLst>
                <a:ext uri="{FF2B5EF4-FFF2-40B4-BE49-F238E27FC236}">
                  <a16:creationId xmlns:a16="http://schemas.microsoft.com/office/drawing/2014/main" id="{97B2E1B2-0C7C-4D26-9461-56F3FB787408}"/>
                </a:ext>
              </a:extLst>
            </p:cNvPr>
            <p:cNvSpPr/>
            <p:nvPr/>
          </p:nvSpPr>
          <p:spPr>
            <a:xfrm rot="5400000">
              <a:off x="8324713" y="4433946"/>
              <a:ext cx="232216" cy="26926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55" name="直接连接符 254">
              <a:extLst>
                <a:ext uri="{FF2B5EF4-FFF2-40B4-BE49-F238E27FC236}">
                  <a16:creationId xmlns:a16="http://schemas.microsoft.com/office/drawing/2014/main" id="{FA5A14A8-5071-450D-9DF7-384E5899E996}"/>
                </a:ext>
              </a:extLst>
            </p:cNvPr>
            <p:cNvCxnSpPr/>
            <p:nvPr/>
          </p:nvCxnSpPr>
          <p:spPr>
            <a:xfrm>
              <a:off x="7330929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>
              <a:extLst>
                <a:ext uri="{FF2B5EF4-FFF2-40B4-BE49-F238E27FC236}">
                  <a16:creationId xmlns:a16="http://schemas.microsoft.com/office/drawing/2014/main" id="{AEF29192-6F6E-4264-9474-33B616203004}"/>
                </a:ext>
              </a:extLst>
            </p:cNvPr>
            <p:cNvCxnSpPr/>
            <p:nvPr/>
          </p:nvCxnSpPr>
          <p:spPr>
            <a:xfrm>
              <a:off x="8346929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直接连接符 256">
              <a:extLst>
                <a:ext uri="{FF2B5EF4-FFF2-40B4-BE49-F238E27FC236}">
                  <a16:creationId xmlns:a16="http://schemas.microsoft.com/office/drawing/2014/main" id="{48BC5150-C36B-4FDB-ACE2-A2C6840610F6}"/>
                </a:ext>
              </a:extLst>
            </p:cNvPr>
            <p:cNvCxnSpPr>
              <a:cxnSpLocks/>
            </p:cNvCxnSpPr>
            <p:nvPr/>
          </p:nvCxnSpPr>
          <p:spPr>
            <a:xfrm>
              <a:off x="7341089" y="5591932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直接连接符 257">
              <a:extLst>
                <a:ext uri="{FF2B5EF4-FFF2-40B4-BE49-F238E27FC236}">
                  <a16:creationId xmlns:a16="http://schemas.microsoft.com/office/drawing/2014/main" id="{2C7B6A0A-24FE-45EB-8C29-F89B02BAE5DB}"/>
                </a:ext>
              </a:extLst>
            </p:cNvPr>
            <p:cNvCxnSpPr/>
            <p:nvPr/>
          </p:nvCxnSpPr>
          <p:spPr>
            <a:xfrm>
              <a:off x="8546971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接连接符 258">
              <a:extLst>
                <a:ext uri="{FF2B5EF4-FFF2-40B4-BE49-F238E27FC236}">
                  <a16:creationId xmlns:a16="http://schemas.microsoft.com/office/drawing/2014/main" id="{1E34FAD6-9F86-49EC-9B2F-8BF766608C1B}"/>
                </a:ext>
              </a:extLst>
            </p:cNvPr>
            <p:cNvCxnSpPr/>
            <p:nvPr/>
          </p:nvCxnSpPr>
          <p:spPr>
            <a:xfrm>
              <a:off x="9562971" y="4682695"/>
              <a:ext cx="0" cy="9286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直接连接符 259">
              <a:extLst>
                <a:ext uri="{FF2B5EF4-FFF2-40B4-BE49-F238E27FC236}">
                  <a16:creationId xmlns:a16="http://schemas.microsoft.com/office/drawing/2014/main" id="{46A844C2-1581-424D-AEB9-CBF1A1A6B06C}"/>
                </a:ext>
              </a:extLst>
            </p:cNvPr>
            <p:cNvCxnSpPr>
              <a:cxnSpLocks/>
            </p:cNvCxnSpPr>
            <p:nvPr/>
          </p:nvCxnSpPr>
          <p:spPr>
            <a:xfrm>
              <a:off x="8546971" y="5591932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1" name="矩形 260">
              <a:extLst>
                <a:ext uri="{FF2B5EF4-FFF2-40B4-BE49-F238E27FC236}">
                  <a16:creationId xmlns:a16="http://schemas.microsoft.com/office/drawing/2014/main" id="{DA5B5B87-3A45-4E91-B5E2-31B085C5D534}"/>
                </a:ext>
              </a:extLst>
            </p:cNvPr>
            <p:cNvSpPr/>
            <p:nvPr/>
          </p:nvSpPr>
          <p:spPr>
            <a:xfrm>
              <a:off x="7340180" y="5261213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263" name="矩形 262">
              <a:extLst>
                <a:ext uri="{FF2B5EF4-FFF2-40B4-BE49-F238E27FC236}">
                  <a16:creationId xmlns:a16="http://schemas.microsoft.com/office/drawing/2014/main" id="{BCB5BF5B-DBF3-4A18-9988-34392DDD9252}"/>
                </a:ext>
              </a:extLst>
            </p:cNvPr>
            <p:cNvSpPr/>
            <p:nvPr/>
          </p:nvSpPr>
          <p:spPr>
            <a:xfrm>
              <a:off x="8546970" y="5270503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</p:grpSp>
      <p:sp>
        <p:nvSpPr>
          <p:cNvPr id="268" name="矩形 267">
            <a:extLst>
              <a:ext uri="{FF2B5EF4-FFF2-40B4-BE49-F238E27FC236}">
                <a16:creationId xmlns:a16="http://schemas.microsoft.com/office/drawing/2014/main" id="{74BF851B-856C-4941-BAFC-C35D2845C8AB}"/>
              </a:ext>
            </a:extLst>
          </p:cNvPr>
          <p:cNvSpPr/>
          <p:nvPr/>
        </p:nvSpPr>
        <p:spPr>
          <a:xfrm>
            <a:off x="11040114" y="4270243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</a:p>
        </p:txBody>
      </p:sp>
      <p:sp>
        <p:nvSpPr>
          <p:cNvPr id="269" name="矩形 268">
            <a:extLst>
              <a:ext uri="{FF2B5EF4-FFF2-40B4-BE49-F238E27FC236}">
                <a16:creationId xmlns:a16="http://schemas.microsoft.com/office/drawing/2014/main" id="{2DFE5373-5782-48AE-BECF-B017E6D08BBE}"/>
              </a:ext>
            </a:extLst>
          </p:cNvPr>
          <p:cNvSpPr/>
          <p:nvPr/>
        </p:nvSpPr>
        <p:spPr>
          <a:xfrm>
            <a:off x="11045842" y="6149240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</a:p>
        </p:txBody>
      </p:sp>
      <p:sp>
        <p:nvSpPr>
          <p:cNvPr id="270" name="矩形 269">
            <a:extLst>
              <a:ext uri="{FF2B5EF4-FFF2-40B4-BE49-F238E27FC236}">
                <a16:creationId xmlns:a16="http://schemas.microsoft.com/office/drawing/2014/main" id="{4D107ADB-C421-4A35-BF93-E5E2266C846B}"/>
              </a:ext>
            </a:extLst>
          </p:cNvPr>
          <p:cNvSpPr/>
          <p:nvPr/>
        </p:nvSpPr>
        <p:spPr>
          <a:xfrm>
            <a:off x="9739471" y="1899627"/>
            <a:ext cx="485458" cy="326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1" name="矩形 270">
            <a:extLst>
              <a:ext uri="{FF2B5EF4-FFF2-40B4-BE49-F238E27FC236}">
                <a16:creationId xmlns:a16="http://schemas.microsoft.com/office/drawing/2014/main" id="{A379AFF2-4BD1-4D14-ABA9-7CFD4E80C10A}"/>
              </a:ext>
            </a:extLst>
          </p:cNvPr>
          <p:cNvSpPr/>
          <p:nvPr/>
        </p:nvSpPr>
        <p:spPr>
          <a:xfrm>
            <a:off x="9838501" y="6144088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272" name="矩形 271">
            <a:extLst>
              <a:ext uri="{FF2B5EF4-FFF2-40B4-BE49-F238E27FC236}">
                <a16:creationId xmlns:a16="http://schemas.microsoft.com/office/drawing/2014/main" id="{BAE15AF9-A6CE-419B-A571-2ECD4EA14060}"/>
              </a:ext>
            </a:extLst>
          </p:cNvPr>
          <p:cNvSpPr/>
          <p:nvPr/>
        </p:nvSpPr>
        <p:spPr>
          <a:xfrm>
            <a:off x="485001" y="1991884"/>
            <a:ext cx="1703404" cy="3623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3" name="矩形 272">
            <a:extLst>
              <a:ext uri="{FF2B5EF4-FFF2-40B4-BE49-F238E27FC236}">
                <a16:creationId xmlns:a16="http://schemas.microsoft.com/office/drawing/2014/main" id="{26DA221C-01F2-4FC6-8E96-1F41E9748167}"/>
              </a:ext>
            </a:extLst>
          </p:cNvPr>
          <p:cNvSpPr/>
          <p:nvPr/>
        </p:nvSpPr>
        <p:spPr>
          <a:xfrm>
            <a:off x="485000" y="1608666"/>
            <a:ext cx="2144955" cy="3623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4" name="矩形 273">
            <a:extLst>
              <a:ext uri="{FF2B5EF4-FFF2-40B4-BE49-F238E27FC236}">
                <a16:creationId xmlns:a16="http://schemas.microsoft.com/office/drawing/2014/main" id="{74C3E54E-B69F-4C42-979C-628176D1C942}"/>
              </a:ext>
            </a:extLst>
          </p:cNvPr>
          <p:cNvSpPr/>
          <p:nvPr/>
        </p:nvSpPr>
        <p:spPr>
          <a:xfrm>
            <a:off x="8108790" y="3747807"/>
            <a:ext cx="964089" cy="3269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014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80" grpId="0" animBg="1"/>
      <p:bldP spid="229" grpId="0" animBg="1"/>
      <p:bldP spid="231" grpId="0" animBg="1"/>
      <p:bldP spid="231" grpId="1" animBg="1"/>
      <p:bldP spid="232" grpId="0" animBg="1"/>
      <p:bldP spid="232" grpId="1" animBg="1"/>
      <p:bldP spid="233" grpId="0" animBg="1"/>
      <p:bldP spid="233" grpId="1" animBg="1"/>
      <p:bldP spid="234" grpId="0" animBg="1"/>
      <p:bldP spid="234" grpId="1" animBg="1"/>
      <p:bldP spid="235" grpId="0" animBg="1"/>
      <p:bldP spid="235" grpId="1" animBg="1"/>
      <p:bldP spid="252" grpId="0" animBg="1"/>
      <p:bldP spid="252" grpId="1" animBg="1"/>
      <p:bldP spid="268" grpId="0" animBg="1"/>
      <p:bldP spid="269" grpId="0" animBg="1"/>
      <p:bldP spid="270" grpId="0" animBg="1"/>
      <p:bldP spid="270" grpId="1" animBg="1"/>
      <p:bldP spid="271" grpId="0" animBg="1"/>
      <p:bldP spid="272" grpId="0" animBg="1"/>
      <p:bldP spid="272" grpId="1" animBg="1"/>
      <p:bldP spid="273" grpId="0" animBg="1"/>
      <p:bldP spid="273" grpId="1" animBg="1"/>
      <p:bldP spid="274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113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dirty="0"/>
              <a:t>4.1</a:t>
            </a:r>
            <a:r>
              <a:rPr lang="zh-CN" altLang="en-US" dirty="0"/>
              <a:t>：递归下降分析</a:t>
            </a:r>
            <a:endParaRPr lang="en-US" altLang="zh-CN" dirty="0"/>
          </a:p>
          <a:p>
            <a:pPr lvl="1"/>
            <a:r>
              <a:rPr lang="en-US" altLang="zh-CN" dirty="0"/>
              <a:t>4.2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4.3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分析冲突处理</a:t>
            </a:r>
            <a:endParaRPr lang="en-US" altLang="zh-CN" dirty="0"/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第五讲：自底向上分析</a:t>
            </a:r>
            <a:endParaRPr lang="en-US" altLang="zh-CN" dirty="0"/>
          </a:p>
          <a:p>
            <a:pPr lvl="1"/>
            <a:r>
              <a:rPr lang="en-US" altLang="zh-CN" b="1" dirty="0"/>
              <a:t>5.1</a:t>
            </a:r>
            <a:r>
              <a:rPr lang="zh-CN" altLang="en-US" b="1" dirty="0"/>
              <a:t>：</a:t>
            </a:r>
            <a:r>
              <a:rPr lang="en-US" altLang="zh-CN" b="1" dirty="0"/>
              <a:t>LR(0)</a:t>
            </a:r>
            <a:r>
              <a:rPr lang="zh-CN" altLang="en-US" b="1" dirty="0"/>
              <a:t>分析算法</a:t>
            </a:r>
            <a:endParaRPr lang="en-US" altLang="zh-CN" b="1" dirty="0"/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SLR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3919345765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B1FC7-6BE8-40BE-92C4-8E04E4990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那么，如何构造</a:t>
            </a:r>
            <a:r>
              <a:rPr lang="en-US" altLang="zh-CN" dirty="0"/>
              <a:t>LR</a:t>
            </a:r>
            <a:r>
              <a:rPr lang="zh-CN" altLang="en-US" dirty="0"/>
              <a:t>分析表？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547F2942-B1FF-4723-AB80-0FFF15065D1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086" y="4028636"/>
                <a:ext cx="10515600" cy="2458178"/>
              </a:xfrm>
            </p:spPr>
            <p:txBody>
              <a:bodyPr/>
              <a:lstStyle/>
              <a:p>
                <a:r>
                  <a:rPr lang="zh-CN" altLang="en-US" dirty="0"/>
                  <a:t>对于句子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αβ</a:t>
                </a:r>
                <a:r>
                  <a:rPr lang="en-US" altLang="zh-CN" b="1" baseline="-25000" dirty="0">
                    <a:solidFill>
                      <a:srgbClr val="0000FF"/>
                    </a:solidFill>
                  </a:rPr>
                  <a:t>1</a:t>
                </a:r>
                <a:r>
                  <a:rPr lang="en-US" altLang="zh-CN" b="1" dirty="0">
                    <a:solidFill>
                      <a:srgbClr val="FF0000"/>
                    </a:solidFill>
                  </a:rPr>
                  <a:t> • 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β</a:t>
                </a:r>
                <a:r>
                  <a:rPr lang="el-GR" altLang="zh-CN" b="1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ω</a:t>
                </a:r>
                <a:r>
                  <a:rPr lang="zh-CN" altLang="en-US" dirty="0"/>
                  <a:t>，可以使用产生式</a:t>
                </a:r>
                <a:r>
                  <a:rPr lang="pt-BR" altLang="zh-CN" b="1" dirty="0">
                    <a:solidFill>
                      <a:srgbClr val="0000FF"/>
                    </a:solidFill>
                  </a:rPr>
                  <a:t>A➝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β</a:t>
                </a:r>
                <a:r>
                  <a:rPr lang="en-US" altLang="zh-CN" b="1" baseline="-25000" dirty="0">
                    <a:solidFill>
                      <a:srgbClr val="0000FF"/>
                    </a:solidFill>
                  </a:rPr>
                  <a:t>1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β</a:t>
                </a:r>
                <a:r>
                  <a:rPr lang="el-GR" altLang="zh-CN" b="1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zh-CN" altLang="en-US" dirty="0"/>
                  <a:t>归约时当且仅当</a:t>
                </a:r>
                <a:endParaRPr lang="en-US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zh-CN" alt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US" altLang="zh-CN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𝜸</m:t>
                              </m:r>
                            </m:e>
                            <m:sub>
                              <m:r>
                                <a:rPr lang="en-US" altLang="zh-CN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zh-CN" altLang="en-US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𝜶</m:t>
                      </m:r>
                      <m:r>
                        <m:rPr>
                          <m:nor/>
                        </m:rPr>
                        <a:rPr lang="el-GR" altLang="zh-CN" b="1" dirty="0">
                          <a:solidFill>
                            <a:srgbClr val="FF0000"/>
                          </a:solidFill>
                        </a:rPr>
                        <m:t>β</m:t>
                      </m:r>
                      <m:r>
                        <m:rPr>
                          <m:nor/>
                        </m:rPr>
                        <a:rPr lang="en-US" altLang="zh-CN" b="1" baseline="-25000" dirty="0">
                          <a:solidFill>
                            <a:srgbClr val="FF0000"/>
                          </a:solidFill>
                        </a:rPr>
                        <m:t>1</m:t>
                      </m:r>
                      <m:r>
                        <m:rPr>
                          <m:nor/>
                        </m:rPr>
                        <a:rPr lang="el-GR" altLang="zh-CN" b="1" dirty="0">
                          <a:solidFill>
                            <a:srgbClr val="FF0000"/>
                          </a:solidFill>
                        </a:rPr>
                        <m:t>β</m:t>
                      </m:r>
                      <m:r>
                        <m:rPr>
                          <m:nor/>
                        </m:rPr>
                        <a:rPr lang="el-GR" altLang="zh-CN" b="1" baseline="-25000" dirty="0">
                          <a:solidFill>
                            <a:srgbClr val="FF0000"/>
                          </a:solidFill>
                        </a:rPr>
                        <m:t>2</m:t>
                      </m:r>
                      <m:r>
                        <a:rPr lang="zh-CN" altLang="en-US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US" altLang="zh-CN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b="1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r>
                  <a:rPr lang="zh-CN" altLang="en-US" dirty="0"/>
                  <a:t>如果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𝛽</a:t>
                </a:r>
                <a:r>
                  <a:rPr lang="en-US" altLang="zh-CN" b="1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en-US" altLang="zh-CN" b="1" dirty="0">
                    <a:solidFill>
                      <a:srgbClr val="0000FF"/>
                    </a:solidFill>
                  </a:rPr>
                  <a:t>≠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𝜀</a:t>
                </a:r>
                <a:r>
                  <a:rPr lang="zh-CN" altLang="en-US" dirty="0"/>
                  <a:t>，则应该</a:t>
                </a:r>
                <a:r>
                  <a:rPr lang="zh-CN" altLang="en-US" b="1" dirty="0">
                    <a:solidFill>
                      <a:srgbClr val="FF0000"/>
                    </a:solidFill>
                  </a:rPr>
                  <a:t>移进</a:t>
                </a:r>
                <a:r>
                  <a:rPr lang="zh-CN" altLang="en-US" dirty="0"/>
                  <a:t>；如果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𝛽</a:t>
                </a:r>
                <a:r>
                  <a:rPr lang="en-US" altLang="zh-CN" b="1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en-US" altLang="zh-CN" b="1" dirty="0">
                    <a:solidFill>
                      <a:srgbClr val="0000FF"/>
                    </a:solidFill>
                  </a:rPr>
                  <a:t>=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𝜀</a:t>
                </a:r>
                <a:r>
                  <a:rPr lang="zh-CN" altLang="en-US" dirty="0"/>
                  <a:t>，则应该</a:t>
                </a:r>
                <a:r>
                  <a:rPr lang="zh-CN" altLang="en-US" b="1" dirty="0">
                    <a:solidFill>
                      <a:srgbClr val="FF0000"/>
                    </a:solidFill>
                  </a:rPr>
                  <a:t>归约</a:t>
                </a:r>
                <a:endParaRPr lang="en-US" altLang="zh-CN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547F2942-B1FF-4723-AB80-0FFF15065D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086" y="4028636"/>
                <a:ext cx="10515600" cy="2458178"/>
              </a:xfrm>
              <a:blipFill>
                <a:blip r:embed="rId3"/>
                <a:stretch>
                  <a:fillRect l="-1217" t="-5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内容占位符 3">
                <a:extLst>
                  <a:ext uri="{FF2B5EF4-FFF2-40B4-BE49-F238E27FC236}">
                    <a16:creationId xmlns:a16="http://schemas.microsoft.com/office/drawing/2014/main" id="{1F1B97CE-3BF9-4122-87C6-BBC5118A77D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6086" y="1251585"/>
                <a:ext cx="10515600" cy="190651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450850" indent="-45085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Clr>
                    <a:srgbClr val="00007D"/>
                  </a:buClr>
                  <a:buSzPct val="90000"/>
                  <a:buFont typeface="Wingdings" panose="05000000000000000000" pitchFamily="2" charset="2"/>
                  <a:buChar char="n"/>
                  <a:defRPr sz="2800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</a:defRPr>
                </a:lvl1pPr>
                <a:lvl2pPr marL="900113" indent="-450850" algn="l" defTabSz="914400" rtl="0" eaLnBrk="1" latinLnBrk="0" hangingPunct="1">
                  <a:lnSpc>
                    <a:spcPct val="130000"/>
                  </a:lnSpc>
                  <a:spcBef>
                    <a:spcPts val="500"/>
                  </a:spcBef>
                  <a:buClr>
                    <a:srgbClr val="9999CC"/>
                  </a:buClr>
                  <a:buSzPct val="80000"/>
                  <a:buFont typeface="Wingdings" pitchFamily="2" charset="2"/>
                  <a:buChar char=""/>
                  <a:defRPr sz="2400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</a:defRPr>
                </a:lvl2pPr>
                <a:lvl3pPr marL="1350000" indent="-450000" algn="l" defTabSz="914400" rtl="0" eaLnBrk="1" latinLnBrk="0" hangingPunct="1">
                  <a:lnSpc>
                    <a:spcPct val="130000"/>
                  </a:lnSpc>
                  <a:spcBef>
                    <a:spcPts val="500"/>
                  </a:spcBef>
                  <a:buSzPct val="80000"/>
                  <a:buFont typeface="Wingdings" panose="05000000000000000000" pitchFamily="2" charset="2"/>
                  <a:buChar char="Ø"/>
                  <a:defRPr sz="2000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如果句子</a:t>
                </a:r>
                <a:r>
                  <a:rPr lang="en-US" altLang="zh-CN" b="1" i="1" dirty="0">
                    <a:solidFill>
                      <a:srgbClr val="FF0000"/>
                    </a:solidFill>
                  </a:rPr>
                  <a:t>sentence</a:t>
                </a:r>
                <a:r>
                  <a:rPr lang="zh-CN" altLang="en-US" dirty="0"/>
                  <a:t>能被文法</a:t>
                </a:r>
                <a:r>
                  <a:rPr lang="en-US" altLang="zh-CN" b="1" i="1" dirty="0">
                    <a:solidFill>
                      <a:srgbClr val="FF0000"/>
                    </a:solidFill>
                  </a:rPr>
                  <a:t>S</a:t>
                </a:r>
                <a:r>
                  <a:rPr lang="zh-CN" altLang="en-US" dirty="0"/>
                  <a:t>接受，那一定存在某种推导</a:t>
                </a:r>
                <a:endParaRPr lang="en-US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𝑺</m:t>
                      </m:r>
                      <m:r>
                        <a:rPr lang="en-US" altLang="zh-CN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altLang="zh-CN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</m:sSub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en-US" altLang="zh-CN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𝒔𝒆𝒏𝒕𝒆𝒏𝒄𝒆</m:t>
                      </m:r>
                    </m:oMath>
                  </m:oMathPara>
                </a14:m>
                <a:endParaRPr lang="en-US" altLang="zh-CN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𝜸</m:t>
                        </m:r>
                      </m:e>
                      <m:sub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tx1"/>
                    </a:solidFill>
                  </a:rPr>
                  <a:t>是至少包含一个非终结符的中间句子；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𝜸</m:t>
                        </m:r>
                      </m:e>
                      <m:sub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tx1"/>
                    </a:solidFill>
                  </a:rPr>
                  <a:t>是通过把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𝜸</m:t>
                        </m:r>
                      </m:e>
                      <m:sub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zh-CN" altLang="en-US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中的</m:t>
                    </m:r>
                  </m:oMath>
                </a14:m>
                <a:r>
                  <a:rPr lang="zh-CN" altLang="en-US" dirty="0">
                    <a:solidFill>
                      <a:schemeClr val="tx1"/>
                    </a:solidFill>
                  </a:rPr>
                  <a:t>某个非终结符</a:t>
                </a:r>
                <a:r>
                  <a:rPr lang="en-US" altLang="zh-CN" b="1" dirty="0">
                    <a:solidFill>
                      <a:srgbClr val="FF0000"/>
                    </a:solidFill>
                  </a:rPr>
                  <a:t>A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展开成</a:t>
                </a:r>
                <a:r>
                  <a:rPr lang="el-GR" altLang="zh-CN" b="1" dirty="0">
                    <a:solidFill>
                      <a:srgbClr val="FF0000"/>
                    </a:solidFill>
                  </a:rPr>
                  <a:t>β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而得，其中</a:t>
                </a:r>
                <a:r>
                  <a:rPr lang="pt-BR" altLang="zh-CN" b="1" dirty="0">
                    <a:solidFill>
                      <a:srgbClr val="FF0000"/>
                    </a:solidFill>
                  </a:rPr>
                  <a:t>A➝</a:t>
                </a:r>
                <a:r>
                  <a:rPr lang="el-GR" altLang="zh-CN" b="1" dirty="0">
                    <a:solidFill>
                      <a:srgbClr val="FF0000"/>
                    </a:solidFill>
                  </a:rPr>
                  <a:t>β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是该文法中的一条产生式</a:t>
                </a:r>
                <a:endParaRPr lang="en-US" altLang="zh-CN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" name="内容占位符 3">
                <a:extLst>
                  <a:ext uri="{FF2B5EF4-FFF2-40B4-BE49-F238E27FC236}">
                    <a16:creationId xmlns:a16="http://schemas.microsoft.com/office/drawing/2014/main" id="{1F1B97CE-3BF9-4122-87C6-BBC5118A77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086" y="1251585"/>
                <a:ext cx="10515600" cy="1906519"/>
              </a:xfrm>
              <a:prstGeom prst="rect">
                <a:avLst/>
              </a:prstGeom>
              <a:blipFill>
                <a:blip r:embed="rId4"/>
                <a:stretch>
                  <a:fillRect l="-1217" t="-5751" b="-12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9204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B1FC7-6BE8-40BE-92C4-8E04E4990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那么，如何构造</a:t>
            </a:r>
            <a:r>
              <a:rPr lang="en-US" altLang="zh-CN" dirty="0"/>
              <a:t>LR</a:t>
            </a:r>
            <a:r>
              <a:rPr lang="zh-CN" altLang="en-US" dirty="0"/>
              <a:t>分析表？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B7B7089-B160-454E-BD30-3EA69D786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F210D295-9B15-4757-888B-4FDF115DEA16}" type="slidenum">
              <a:rPr lang="zh-CN" altLang="en-US" smtClean="0"/>
              <a:t>115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F793128-517B-4EE6-99E5-75B3DE345E5A}"/>
              </a:ext>
            </a:extLst>
          </p:cNvPr>
          <p:cNvSpPr/>
          <p:nvPr/>
        </p:nvSpPr>
        <p:spPr>
          <a:xfrm>
            <a:off x="211086" y="5115164"/>
            <a:ext cx="2367280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</a:t>
            </a:r>
            <a:r>
              <a:rPr lang="fr-F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</a:t>
            </a:r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S -&gt; x x T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T -&gt; y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D6B319A5-00BF-47BA-B916-11FE581A3496}"/>
              </a:ext>
            </a:extLst>
          </p:cNvPr>
          <p:cNvSpPr txBox="1">
            <a:spLocks/>
          </p:cNvSpPr>
          <p:nvPr/>
        </p:nvSpPr>
        <p:spPr>
          <a:xfrm>
            <a:off x="653605" y="3278473"/>
            <a:ext cx="10515600" cy="14833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从开始产生式出发，一条条产生式来看</a:t>
            </a:r>
            <a:endParaRPr lang="en-US" altLang="zh-CN" dirty="0"/>
          </a:p>
          <a:p>
            <a:pPr lvl="1"/>
            <a:r>
              <a:rPr lang="zh-CN" altLang="en-US"/>
              <a:t>当前状态下，吃</a:t>
            </a:r>
            <a:r>
              <a:rPr lang="zh-CN" altLang="en-US" dirty="0"/>
              <a:t>入</a:t>
            </a:r>
            <a:r>
              <a:rPr lang="en-US" altLang="zh-CN" dirty="0"/>
              <a:t>(</a:t>
            </a:r>
            <a:r>
              <a:rPr lang="zh-CN" altLang="en-US" b="1" dirty="0">
                <a:solidFill>
                  <a:srgbClr val="FF0000"/>
                </a:solidFill>
              </a:rPr>
              <a:t>移进</a:t>
            </a:r>
            <a:r>
              <a:rPr lang="en-US" altLang="zh-CN" dirty="0"/>
              <a:t>)</a:t>
            </a:r>
            <a:r>
              <a:rPr lang="zh-CN" altLang="en-US" dirty="0"/>
              <a:t>什么终结符或者非终结符，可以用这条产生式</a:t>
            </a:r>
            <a:r>
              <a:rPr lang="zh-CN" altLang="en-US" b="1" dirty="0">
                <a:solidFill>
                  <a:srgbClr val="FF0000"/>
                </a:solidFill>
              </a:rPr>
              <a:t>归约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示例：</a:t>
            </a:r>
            <a:endParaRPr lang="en-US" altLang="zh-CN" dirty="0">
              <a:solidFill>
                <a:srgbClr val="FF0000"/>
              </a:solidFill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A719A0D-CA06-4041-8FF7-34812E29B6EE}"/>
              </a:ext>
            </a:extLst>
          </p:cNvPr>
          <p:cNvGrpSpPr/>
          <p:nvPr/>
        </p:nvGrpSpPr>
        <p:grpSpPr>
          <a:xfrm>
            <a:off x="3375926" y="4479264"/>
            <a:ext cx="2315948" cy="963325"/>
            <a:chOff x="3352195" y="4949201"/>
            <a:chExt cx="2315948" cy="96332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726FA83-B576-4EF6-925D-32D92A813234}"/>
                </a:ext>
              </a:extLst>
            </p:cNvPr>
            <p:cNvSpPr/>
            <p:nvPr/>
          </p:nvSpPr>
          <p:spPr>
            <a:xfrm>
              <a:off x="3669429" y="5081529"/>
              <a:ext cx="1998714" cy="8309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fr-FR" altLang="zh-CN" sz="2400" b="1" dirty="0">
                  <a:ea typeface="微软雅黑" panose="020B0503020204020204" pitchFamily="34" charset="-122"/>
                </a:rPr>
                <a:t>’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</a:t>
              </a:r>
              <a:r>
                <a:rPr lang="en-US" altLang="zh-CN" sz="2400" b="1" dirty="0"/>
                <a:t>• 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S$</a:t>
              </a:r>
            </a:p>
            <a:p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sz="2400" b="1" dirty="0"/>
                <a:t>• 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 x T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7DF6B54-B661-4A9E-ADA0-5E8A63C56BCD}"/>
                </a:ext>
              </a:extLst>
            </p:cNvPr>
            <p:cNvSpPr txBox="1"/>
            <p:nvPr/>
          </p:nvSpPr>
          <p:spPr>
            <a:xfrm>
              <a:off x="3352195" y="4949201"/>
              <a:ext cx="5181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/>
                <a:t>1</a:t>
              </a:r>
              <a:endParaRPr lang="zh-CN" altLang="en-US" sz="2800" dirty="0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9321109D-C84A-4295-A6E4-48D2FDCF72CD}"/>
              </a:ext>
            </a:extLst>
          </p:cNvPr>
          <p:cNvSpPr/>
          <p:nvPr/>
        </p:nvSpPr>
        <p:spPr>
          <a:xfrm>
            <a:off x="21744" y="6368607"/>
            <a:ext cx="2961067" cy="461665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分析输入串：x x y $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9BFD89F-2677-43B9-8746-623A3140122E}"/>
              </a:ext>
            </a:extLst>
          </p:cNvPr>
          <p:cNvGrpSpPr/>
          <p:nvPr/>
        </p:nvGrpSpPr>
        <p:grpSpPr>
          <a:xfrm>
            <a:off x="6535154" y="4450616"/>
            <a:ext cx="1998714" cy="949148"/>
            <a:chOff x="3669429" y="4594046"/>
            <a:chExt cx="1998714" cy="94914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DC42C3F-291C-4F7B-B1F5-65927CC28489}"/>
                </a:ext>
              </a:extLst>
            </p:cNvPr>
            <p:cNvSpPr/>
            <p:nvPr/>
          </p:nvSpPr>
          <p:spPr>
            <a:xfrm>
              <a:off x="3669429" y="5081529"/>
              <a:ext cx="1998714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 </a:t>
              </a:r>
              <a:r>
                <a:rPr lang="en-US" altLang="zh-CN" sz="2400" b="1" dirty="0"/>
                <a:t>• 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 T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1EDBB3E-95A5-4872-BC93-0691542B2E09}"/>
                </a:ext>
              </a:extLst>
            </p:cNvPr>
            <p:cNvSpPr txBox="1"/>
            <p:nvPr/>
          </p:nvSpPr>
          <p:spPr>
            <a:xfrm>
              <a:off x="3669429" y="4594046"/>
              <a:ext cx="5181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/>
                <a:t>2</a:t>
              </a:r>
              <a:endParaRPr lang="zh-CN" altLang="en-US" sz="2800" dirty="0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8F2FB479-E675-4F26-AF7F-34066397BA0E}"/>
              </a:ext>
            </a:extLst>
          </p:cNvPr>
          <p:cNvGrpSpPr/>
          <p:nvPr/>
        </p:nvGrpSpPr>
        <p:grpSpPr>
          <a:xfrm>
            <a:off x="5656847" y="4685014"/>
            <a:ext cx="878307" cy="523220"/>
            <a:chOff x="5656847" y="4685014"/>
            <a:chExt cx="878307" cy="523220"/>
          </a:xfrm>
        </p:grpSpPr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9C66D0A9-252D-4BEC-A3BD-FBC34050AB7D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>
              <a:off x="5656847" y="5168932"/>
              <a:ext cx="878307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C133BB9F-1457-4140-9FD0-C34EF193A641}"/>
                </a:ext>
              </a:extLst>
            </p:cNvPr>
            <p:cNvSpPr/>
            <p:nvPr/>
          </p:nvSpPr>
          <p:spPr>
            <a:xfrm>
              <a:off x="5857773" y="4685014"/>
              <a:ext cx="5020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 </a:t>
              </a:r>
              <a:endParaRPr lang="zh-CN" altLang="en-US" sz="2800" dirty="0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235AC15-56F1-4F5B-AF4B-38A62AB3BA05}"/>
              </a:ext>
            </a:extLst>
          </p:cNvPr>
          <p:cNvGrpSpPr/>
          <p:nvPr/>
        </p:nvGrpSpPr>
        <p:grpSpPr>
          <a:xfrm>
            <a:off x="9368472" y="4427078"/>
            <a:ext cx="2466525" cy="963652"/>
            <a:chOff x="3660753" y="4583417"/>
            <a:chExt cx="2466525" cy="963652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186FD47-5388-4AFF-923D-A58058A59227}"/>
                </a:ext>
              </a:extLst>
            </p:cNvPr>
            <p:cNvSpPr/>
            <p:nvPr/>
          </p:nvSpPr>
          <p:spPr>
            <a:xfrm>
              <a:off x="3660753" y="4716072"/>
              <a:ext cx="1998714" cy="8309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 </a:t>
              </a:r>
              <a:r>
                <a:rPr lang="en-US" altLang="zh-CN" sz="24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/>
                <a:t>•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T</a:t>
              </a:r>
            </a:p>
            <a:p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 -&gt; </a:t>
              </a:r>
              <a:r>
                <a:rPr lang="en-US" altLang="zh-CN" sz="2400" b="1" dirty="0"/>
                <a:t>•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y</a:t>
              </a:r>
              <a:endPara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89514894-868B-487F-853C-9C7E5055821A}"/>
                </a:ext>
              </a:extLst>
            </p:cNvPr>
            <p:cNvSpPr txBox="1"/>
            <p:nvPr/>
          </p:nvSpPr>
          <p:spPr>
            <a:xfrm>
              <a:off x="5609118" y="4583417"/>
              <a:ext cx="5181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/>
                <a:t>3</a:t>
              </a:r>
              <a:endParaRPr lang="zh-CN" altLang="en-US" sz="2800" dirty="0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606D809C-12D9-4A28-A195-DC1AEC79815C}"/>
              </a:ext>
            </a:extLst>
          </p:cNvPr>
          <p:cNvGrpSpPr/>
          <p:nvPr/>
        </p:nvGrpSpPr>
        <p:grpSpPr>
          <a:xfrm>
            <a:off x="8503551" y="4699317"/>
            <a:ext cx="878307" cy="523220"/>
            <a:chOff x="8503551" y="4699317"/>
            <a:chExt cx="878307" cy="523220"/>
          </a:xfrm>
        </p:grpSpPr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A902981C-168F-444B-99A6-DF052F4C607C}"/>
                </a:ext>
              </a:extLst>
            </p:cNvPr>
            <p:cNvCxnSpPr>
              <a:cxnSpLocks/>
            </p:cNvCxnSpPr>
            <p:nvPr/>
          </p:nvCxnSpPr>
          <p:spPr>
            <a:xfrm>
              <a:off x="8503551" y="5183235"/>
              <a:ext cx="878307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88ABFD94-5E8E-4A85-8EAC-C9D640BDC241}"/>
                </a:ext>
              </a:extLst>
            </p:cNvPr>
            <p:cNvSpPr/>
            <p:nvPr/>
          </p:nvSpPr>
          <p:spPr>
            <a:xfrm>
              <a:off x="8704477" y="4699317"/>
              <a:ext cx="5020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 </a:t>
              </a:r>
              <a:endParaRPr lang="zh-CN" altLang="en-US" sz="2800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3F79512-9591-4B6F-9C87-E626ED912213}"/>
              </a:ext>
            </a:extLst>
          </p:cNvPr>
          <p:cNvGrpSpPr/>
          <p:nvPr/>
        </p:nvGrpSpPr>
        <p:grpSpPr>
          <a:xfrm>
            <a:off x="7896594" y="5639674"/>
            <a:ext cx="1480554" cy="949148"/>
            <a:chOff x="3669429" y="4594046"/>
            <a:chExt cx="1480554" cy="949148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E82EF92-998B-47D2-B166-97FEE530E96C}"/>
                </a:ext>
              </a:extLst>
            </p:cNvPr>
            <p:cNvSpPr/>
            <p:nvPr/>
          </p:nvSpPr>
          <p:spPr>
            <a:xfrm>
              <a:off x="3669429" y="5081529"/>
              <a:ext cx="1480554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 -&gt;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 </a:t>
              </a:r>
              <a:r>
                <a:rPr lang="en-US" altLang="zh-CN" sz="2400" b="1" dirty="0"/>
                <a:t>•</a:t>
              </a:r>
              <a:endPara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26F3108-72C0-4533-A0E6-F2318D87432F}"/>
                </a:ext>
              </a:extLst>
            </p:cNvPr>
            <p:cNvSpPr txBox="1"/>
            <p:nvPr/>
          </p:nvSpPr>
          <p:spPr>
            <a:xfrm>
              <a:off x="3669429" y="4594046"/>
              <a:ext cx="5181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/>
                <a:t>4</a:t>
              </a:r>
              <a:endParaRPr lang="zh-CN" altLang="en-US" sz="2800" dirty="0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7E38474-B234-4124-83DD-50419901B118}"/>
              </a:ext>
            </a:extLst>
          </p:cNvPr>
          <p:cNvGrpSpPr/>
          <p:nvPr/>
        </p:nvGrpSpPr>
        <p:grpSpPr>
          <a:xfrm>
            <a:off x="8636871" y="5337691"/>
            <a:ext cx="1730958" cy="789466"/>
            <a:chOff x="8636871" y="5337691"/>
            <a:chExt cx="1730958" cy="789466"/>
          </a:xfrm>
        </p:grpSpPr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E63E384D-541A-466C-AF8A-3919BA9AC848}"/>
                </a:ext>
              </a:extLst>
            </p:cNvPr>
            <p:cNvCxnSpPr>
              <a:cxnSpLocks/>
              <a:stCxn id="15" idx="2"/>
              <a:endCxn id="18" idx="0"/>
            </p:cNvCxnSpPr>
            <p:nvPr/>
          </p:nvCxnSpPr>
          <p:spPr>
            <a:xfrm flipH="1">
              <a:off x="8636871" y="5390730"/>
              <a:ext cx="1730958" cy="73642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34BF7546-CDCA-4064-AF3C-37FAB0A537BB}"/>
                </a:ext>
              </a:extLst>
            </p:cNvPr>
            <p:cNvSpPr/>
            <p:nvPr/>
          </p:nvSpPr>
          <p:spPr>
            <a:xfrm>
              <a:off x="9073207" y="5337691"/>
              <a:ext cx="5020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 </a:t>
              </a:r>
              <a:endParaRPr lang="zh-CN" altLang="en-US" sz="2800" dirty="0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E824CAA0-9F44-4CC4-82F2-59FFA419E3CD}"/>
              </a:ext>
            </a:extLst>
          </p:cNvPr>
          <p:cNvGrpSpPr/>
          <p:nvPr/>
        </p:nvGrpSpPr>
        <p:grpSpPr>
          <a:xfrm>
            <a:off x="9996908" y="5390730"/>
            <a:ext cx="1998714" cy="1198092"/>
            <a:chOff x="9996908" y="5390730"/>
            <a:chExt cx="1998714" cy="1198092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D3D637E9-4491-4109-A179-6CE9A69C195B}"/>
                </a:ext>
              </a:extLst>
            </p:cNvPr>
            <p:cNvGrpSpPr/>
            <p:nvPr/>
          </p:nvGrpSpPr>
          <p:grpSpPr>
            <a:xfrm>
              <a:off x="9996908" y="5639674"/>
              <a:ext cx="1998714" cy="949148"/>
              <a:chOff x="3669429" y="4594046"/>
              <a:chExt cx="1998714" cy="949148"/>
            </a:xfrm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A7FA369F-AD69-4DE0-AC75-6600AEDB98D0}"/>
                  </a:ext>
                </a:extLst>
              </p:cNvPr>
              <p:cNvSpPr/>
              <p:nvPr/>
            </p:nvSpPr>
            <p:spPr>
              <a:xfrm>
                <a:off x="3669429" y="5081529"/>
                <a:ext cx="199871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 </a:t>
                </a:r>
                <a:r>
                  <a:rPr lang="en-US" altLang="zh-CN" sz="2400" b="1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T </a:t>
                </a:r>
                <a:r>
                  <a:rPr lang="en-US" altLang="zh-CN" sz="2400" b="1" dirty="0"/>
                  <a:t>•</a:t>
                </a:r>
                <a:endPara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F1EF29B6-D912-4DB3-94F3-1FE582866EB4}"/>
                  </a:ext>
                </a:extLst>
              </p:cNvPr>
              <p:cNvSpPr txBox="1"/>
              <p:nvPr/>
            </p:nvSpPr>
            <p:spPr>
              <a:xfrm>
                <a:off x="3669429" y="4594046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5</a:t>
                </a:r>
                <a:endParaRPr lang="zh-CN" altLang="en-US" sz="2800" dirty="0"/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C5298F14-AA6D-4791-AE20-7B25B0850276}"/>
                </a:ext>
              </a:extLst>
            </p:cNvPr>
            <p:cNvGrpSpPr/>
            <p:nvPr/>
          </p:nvGrpSpPr>
          <p:grpSpPr>
            <a:xfrm>
              <a:off x="10367829" y="5390730"/>
              <a:ext cx="871612" cy="736427"/>
              <a:chOff x="10367829" y="5390730"/>
              <a:chExt cx="871612" cy="736427"/>
            </a:xfrm>
          </p:grpSpPr>
          <p:cxnSp>
            <p:nvCxnSpPr>
              <p:cNvPr id="39" name="直接箭头连接符 38">
                <a:extLst>
                  <a:ext uri="{FF2B5EF4-FFF2-40B4-BE49-F238E27FC236}">
                    <a16:creationId xmlns:a16="http://schemas.microsoft.com/office/drawing/2014/main" id="{0CA492CE-0F37-45A2-92BA-6BFAF8487BAF}"/>
                  </a:ext>
                </a:extLst>
              </p:cNvPr>
              <p:cNvCxnSpPr>
                <a:cxnSpLocks/>
                <a:stCxn id="15" idx="2"/>
                <a:endCxn id="21" idx="0"/>
              </p:cNvCxnSpPr>
              <p:nvPr/>
            </p:nvCxnSpPr>
            <p:spPr>
              <a:xfrm>
                <a:off x="10367829" y="5390730"/>
                <a:ext cx="628436" cy="736427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3AC23DC-5D9A-4339-B7F3-E652E138326A}"/>
                  </a:ext>
                </a:extLst>
              </p:cNvPr>
              <p:cNvSpPr/>
              <p:nvPr/>
            </p:nvSpPr>
            <p:spPr>
              <a:xfrm>
                <a:off x="10722953" y="5430021"/>
                <a:ext cx="51648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</a:t>
                </a:r>
                <a:endParaRPr lang="zh-CN" altLang="en-US" sz="2800" dirty="0"/>
              </a:p>
            </p:txBody>
          </p:sp>
        </p:grp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E9721068-A8A3-421F-AE22-6227EA5564B0}"/>
              </a:ext>
            </a:extLst>
          </p:cNvPr>
          <p:cNvGrpSpPr/>
          <p:nvPr/>
        </p:nvGrpSpPr>
        <p:grpSpPr>
          <a:xfrm>
            <a:off x="3375926" y="5442589"/>
            <a:ext cx="2315948" cy="1278888"/>
            <a:chOff x="3375926" y="5442589"/>
            <a:chExt cx="2315948" cy="1278888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7CD43C2-4FB2-4EE9-AC31-72B439C00942}"/>
                </a:ext>
              </a:extLst>
            </p:cNvPr>
            <p:cNvGrpSpPr/>
            <p:nvPr/>
          </p:nvGrpSpPr>
          <p:grpSpPr>
            <a:xfrm>
              <a:off x="3375926" y="6198257"/>
              <a:ext cx="2315948" cy="523220"/>
              <a:chOff x="3352195" y="5019974"/>
              <a:chExt cx="2315948" cy="523220"/>
            </a:xfrm>
          </p:grpSpPr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40973C5-F18A-4248-9B45-4F03B363D750}"/>
                  </a:ext>
                </a:extLst>
              </p:cNvPr>
              <p:cNvSpPr/>
              <p:nvPr/>
            </p:nvSpPr>
            <p:spPr>
              <a:xfrm>
                <a:off x="3669429" y="5081529"/>
                <a:ext cx="199871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  <a:r>
                  <a:rPr lang="fr-FR" altLang="zh-CN" sz="2400" b="1" dirty="0">
                    <a:ea typeface="微软雅黑" panose="020B0503020204020204" pitchFamily="34" charset="-122"/>
                  </a:rPr>
                  <a:t>’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-&gt; S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AFABE336-ECF9-44EB-AB51-ECD2EEEE71D7}"/>
                  </a:ext>
                </a:extLst>
              </p:cNvPr>
              <p:cNvSpPr txBox="1"/>
              <p:nvPr/>
            </p:nvSpPr>
            <p:spPr>
              <a:xfrm>
                <a:off x="3352195" y="5019974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6</a:t>
                </a:r>
                <a:endParaRPr lang="zh-CN" altLang="en-US" sz="2800" dirty="0"/>
              </a:p>
            </p:txBody>
          </p:sp>
        </p:grp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6D284D21-5993-4DCA-B08E-89E8C7817C95}"/>
                </a:ext>
              </a:extLst>
            </p:cNvPr>
            <p:cNvCxnSpPr>
              <a:cxnSpLocks/>
              <a:stCxn id="8" idx="2"/>
              <a:endCxn id="24" idx="0"/>
            </p:cNvCxnSpPr>
            <p:nvPr/>
          </p:nvCxnSpPr>
          <p:spPr>
            <a:xfrm>
              <a:off x="4692517" y="5442589"/>
              <a:ext cx="0" cy="817223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01B5661B-B498-4FB8-A551-873287536B4E}"/>
                </a:ext>
              </a:extLst>
            </p:cNvPr>
            <p:cNvSpPr/>
            <p:nvPr/>
          </p:nvSpPr>
          <p:spPr>
            <a:xfrm>
              <a:off x="4707469" y="5538893"/>
              <a:ext cx="50847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</a:t>
              </a:r>
              <a:endParaRPr lang="zh-CN" altLang="en-US" sz="2800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内容占位符 3">
                <a:extLst>
                  <a:ext uri="{FF2B5EF4-FFF2-40B4-BE49-F238E27FC236}">
                    <a16:creationId xmlns:a16="http://schemas.microsoft.com/office/drawing/2014/main" id="{BB4E325A-1CF5-48A5-AA1B-D50D0256B5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9977" y="1118017"/>
                <a:ext cx="10515600" cy="1687275"/>
              </a:xfrm>
            </p:spPr>
            <p:txBody>
              <a:bodyPr/>
              <a:lstStyle/>
              <a:p>
                <a:r>
                  <a:rPr lang="zh-CN" altLang="en-US" dirty="0"/>
                  <a:t>对于句子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αβ</a:t>
                </a:r>
                <a:r>
                  <a:rPr lang="en-US" altLang="zh-CN" b="1" baseline="-25000" dirty="0">
                    <a:solidFill>
                      <a:srgbClr val="0000FF"/>
                    </a:solidFill>
                  </a:rPr>
                  <a:t>1</a:t>
                </a:r>
                <a:r>
                  <a:rPr lang="en-US" altLang="zh-CN" b="1" dirty="0">
                    <a:solidFill>
                      <a:srgbClr val="FF0000"/>
                    </a:solidFill>
                  </a:rPr>
                  <a:t> • 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β</a:t>
                </a:r>
                <a:r>
                  <a:rPr lang="el-GR" altLang="zh-CN" b="1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ω</a:t>
                </a:r>
                <a:r>
                  <a:rPr lang="zh-CN" altLang="en-US" dirty="0"/>
                  <a:t>，可以使用产生式</a:t>
                </a:r>
                <a:r>
                  <a:rPr lang="pt-BR" altLang="zh-CN" b="1" dirty="0">
                    <a:solidFill>
                      <a:srgbClr val="0000FF"/>
                    </a:solidFill>
                  </a:rPr>
                  <a:t>A➝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β</a:t>
                </a:r>
                <a:r>
                  <a:rPr lang="en-US" altLang="zh-CN" b="1" baseline="-25000" dirty="0">
                    <a:solidFill>
                      <a:srgbClr val="0000FF"/>
                    </a:solidFill>
                  </a:rPr>
                  <a:t>1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β</a:t>
                </a:r>
                <a:r>
                  <a:rPr lang="el-GR" altLang="zh-CN" b="1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zh-CN" altLang="en-US" dirty="0"/>
                  <a:t>归约时当且仅当</a:t>
                </a:r>
                <a:endParaRPr lang="en-US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𝜶</m:t>
                      </m:r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zh-CN" alt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US" altLang="zh-CN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𝜸</m:t>
                              </m:r>
                            </m:e>
                            <m:sub>
                              <m:r>
                                <a:rPr lang="en-US" altLang="zh-CN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zh-CN" altLang="en-US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𝜶</m:t>
                      </m:r>
                      <m:r>
                        <m:rPr>
                          <m:nor/>
                        </m:rPr>
                        <a:rPr lang="el-GR" altLang="zh-CN" b="1" dirty="0">
                          <a:solidFill>
                            <a:srgbClr val="FF0000"/>
                          </a:solidFill>
                        </a:rPr>
                        <m:t>β</m:t>
                      </m:r>
                      <m:r>
                        <m:rPr>
                          <m:nor/>
                        </m:rPr>
                        <a:rPr lang="en-US" altLang="zh-CN" b="1" baseline="-25000" dirty="0">
                          <a:solidFill>
                            <a:srgbClr val="FF0000"/>
                          </a:solidFill>
                        </a:rPr>
                        <m:t>1</m:t>
                      </m:r>
                      <m:r>
                        <m:rPr>
                          <m:nor/>
                        </m:rPr>
                        <a:rPr lang="el-GR" altLang="zh-CN" b="1" dirty="0">
                          <a:solidFill>
                            <a:srgbClr val="FF0000"/>
                          </a:solidFill>
                        </a:rPr>
                        <m:t>β</m:t>
                      </m:r>
                      <m:r>
                        <m:rPr>
                          <m:nor/>
                        </m:rPr>
                        <a:rPr lang="el-GR" altLang="zh-CN" b="1" baseline="-25000" dirty="0">
                          <a:solidFill>
                            <a:srgbClr val="FF0000"/>
                          </a:solidFill>
                        </a:rPr>
                        <m:t>2</m:t>
                      </m:r>
                      <m:r>
                        <a:rPr lang="zh-CN" altLang="en-US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US" altLang="zh-CN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b="1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r>
                  <a:rPr lang="zh-CN" altLang="en-US" dirty="0"/>
                  <a:t>如果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𝛽</a:t>
                </a:r>
                <a:r>
                  <a:rPr lang="en-US" altLang="zh-CN" b="1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en-US" altLang="zh-CN" b="1" dirty="0">
                    <a:solidFill>
                      <a:srgbClr val="0000FF"/>
                    </a:solidFill>
                  </a:rPr>
                  <a:t>≠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𝜀</a:t>
                </a:r>
                <a:r>
                  <a:rPr lang="zh-CN" altLang="en-US" dirty="0"/>
                  <a:t>，则应该</a:t>
                </a:r>
                <a:r>
                  <a:rPr lang="zh-CN" altLang="en-US" b="1" dirty="0">
                    <a:solidFill>
                      <a:srgbClr val="FF0000"/>
                    </a:solidFill>
                  </a:rPr>
                  <a:t>移进</a:t>
                </a:r>
                <a:r>
                  <a:rPr lang="zh-CN" altLang="en-US" dirty="0"/>
                  <a:t>；如果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𝛽</a:t>
                </a:r>
                <a:r>
                  <a:rPr lang="en-US" altLang="zh-CN" b="1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en-US" altLang="zh-CN" b="1" dirty="0">
                    <a:solidFill>
                      <a:srgbClr val="0000FF"/>
                    </a:solidFill>
                  </a:rPr>
                  <a:t>=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𝜀</a:t>
                </a:r>
                <a:r>
                  <a:rPr lang="zh-CN" altLang="en-US" dirty="0"/>
                  <a:t>，则应该</a:t>
                </a:r>
                <a:r>
                  <a:rPr lang="zh-CN" altLang="en-US" b="1" dirty="0">
                    <a:solidFill>
                      <a:srgbClr val="FF0000"/>
                    </a:solidFill>
                  </a:rPr>
                  <a:t>归约</a:t>
                </a:r>
                <a:endParaRPr lang="en-US" altLang="zh-CN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6" name="内容占位符 3">
                <a:extLst>
                  <a:ext uri="{FF2B5EF4-FFF2-40B4-BE49-F238E27FC236}">
                    <a16:creationId xmlns:a16="http://schemas.microsoft.com/office/drawing/2014/main" id="{BB4E325A-1CF5-48A5-AA1B-D50D0256B5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9977" y="1118017"/>
                <a:ext cx="10515600" cy="1687275"/>
              </a:xfrm>
              <a:blipFill>
                <a:blip r:embed="rId3"/>
                <a:stretch>
                  <a:fillRect l="-1217" t="-722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矩形 46">
            <a:extLst>
              <a:ext uri="{FF2B5EF4-FFF2-40B4-BE49-F238E27FC236}">
                <a16:creationId xmlns:a16="http://schemas.microsoft.com/office/drawing/2014/main" id="{CB0DA760-CCAF-42CC-8BC6-5099FBC2F7ED}"/>
              </a:ext>
            </a:extLst>
          </p:cNvPr>
          <p:cNvSpPr/>
          <p:nvPr/>
        </p:nvSpPr>
        <p:spPr>
          <a:xfrm>
            <a:off x="653605" y="2609194"/>
            <a:ext cx="19431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算法思想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455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  <p:bldP spid="47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F79C6-A604-4802-B84E-252AD34DA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LR(0)</a:t>
            </a:r>
            <a:r>
              <a:rPr lang="zh-CN" altLang="en-US" dirty="0"/>
              <a:t>分析表构造算法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9329174-4973-41E3-9DD2-B59866E70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116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7EB211-B889-4E04-8133-0780C4DE9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分析表构造</a:t>
            </a:r>
            <a:endParaRPr lang="en-US" altLang="zh-CN" dirty="0"/>
          </a:p>
          <a:p>
            <a:pPr lvl="1"/>
            <a:r>
              <a:rPr lang="zh-CN" altLang="en-US" b="1" dirty="0"/>
              <a:t>构造</a:t>
            </a:r>
            <a:r>
              <a:rPr lang="en-US" altLang="zh-CN" b="1" dirty="0"/>
              <a:t>DFA</a:t>
            </a:r>
          </a:p>
          <a:p>
            <a:pPr lvl="1"/>
            <a:r>
              <a:rPr lang="zh-CN" altLang="en-US" b="1" dirty="0"/>
              <a:t>根据</a:t>
            </a:r>
            <a:r>
              <a:rPr lang="en-US" altLang="zh-CN" b="1" dirty="0"/>
              <a:t>DFA</a:t>
            </a:r>
            <a:r>
              <a:rPr lang="zh-CN" altLang="en-US" b="1" dirty="0"/>
              <a:t>生成</a:t>
            </a:r>
            <a:r>
              <a:rPr lang="en-US" altLang="zh-CN" b="1" dirty="0"/>
              <a:t>LR(0)</a:t>
            </a:r>
            <a:r>
              <a:rPr lang="zh-CN" altLang="en-US" b="1" dirty="0"/>
              <a:t>分析表</a:t>
            </a:r>
            <a:endParaRPr lang="en-US" altLang="zh-CN" b="1" dirty="0"/>
          </a:p>
          <a:p>
            <a:pPr lvl="1"/>
            <a:endParaRPr lang="en-US" altLang="zh-CN" b="1" dirty="0"/>
          </a:p>
          <a:p>
            <a:pPr marL="449263" lvl="1" indent="0">
              <a:buNone/>
            </a:pPr>
            <a:endParaRPr lang="en-US" altLang="zh-CN" b="1" dirty="0"/>
          </a:p>
          <a:p>
            <a:r>
              <a:rPr lang="en-US" altLang="zh-CN" dirty="0"/>
              <a:t>LR(0)</a:t>
            </a:r>
          </a:p>
          <a:p>
            <a:pPr lvl="1"/>
            <a:r>
              <a:rPr lang="zh-CN" altLang="en-US" dirty="0"/>
              <a:t>从左至右读入程序（</a:t>
            </a:r>
            <a:r>
              <a:rPr lang="en-US" altLang="zh-CN" b="1" dirty="0">
                <a:solidFill>
                  <a:srgbClr val="FF0000"/>
                </a:solidFill>
              </a:rPr>
              <a:t>L</a:t>
            </a:r>
            <a:r>
              <a:rPr lang="zh-CN" altLang="en-US" dirty="0"/>
              <a:t>），最右推导（</a:t>
            </a:r>
            <a:r>
              <a:rPr lang="en-US" altLang="zh-CN" b="1" dirty="0">
                <a:solidFill>
                  <a:srgbClr val="FF0000"/>
                </a:solidFill>
              </a:rPr>
              <a:t>R</a:t>
            </a:r>
            <a:r>
              <a:rPr lang="zh-CN" altLang="en-US"/>
              <a:t>），零</a:t>
            </a:r>
            <a:r>
              <a:rPr lang="zh-CN" altLang="en-US" dirty="0"/>
              <a:t>个前看符号（</a:t>
            </a:r>
            <a:r>
              <a:rPr lang="en-US" altLang="zh-CN" b="1" dirty="0">
                <a:solidFill>
                  <a:srgbClr val="FF0000"/>
                </a:solidFill>
              </a:rPr>
              <a:t>0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endParaRPr lang="zh-CN" altLang="en-US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ED00587-C92E-4574-9B4F-D46CD70B2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586" y="1207573"/>
            <a:ext cx="6096000" cy="215017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55404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F79C6-A604-4802-B84E-252AD34DA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LR(0)</a:t>
            </a:r>
            <a:r>
              <a:rPr lang="zh-CN" altLang="en-US" dirty="0"/>
              <a:t>分析表构造算法</a:t>
            </a:r>
            <a:r>
              <a:rPr lang="en-US" altLang="zh-CN" dirty="0"/>
              <a:t>—DFA</a:t>
            </a:r>
            <a:r>
              <a:rPr lang="zh-CN" altLang="en-US" dirty="0"/>
              <a:t>构造算法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9329174-4973-41E3-9DD2-B59866E70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117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02B175-618D-4785-8FEF-C2B718A17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43" y="1147417"/>
            <a:ext cx="9885714" cy="555238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E654275-B195-42E7-9FF8-D4F7443A3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972182"/>
            <a:ext cx="5695605" cy="131082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AB5D86E-DBD0-4663-AA5E-B0ECCF0E3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4979907"/>
            <a:ext cx="5824273" cy="179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6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F79C6-A604-4802-B84E-252AD34DA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LR(0)</a:t>
            </a:r>
            <a:r>
              <a:rPr lang="zh-CN" altLang="en-US" dirty="0"/>
              <a:t>分析表构造算法</a:t>
            </a:r>
            <a:r>
              <a:rPr lang="en-US" altLang="zh-CN" dirty="0"/>
              <a:t>—DFA</a:t>
            </a:r>
            <a:r>
              <a:rPr lang="zh-CN" altLang="en-US" dirty="0"/>
              <a:t>构造算法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9329174-4973-41E3-9DD2-B59866E70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44231" y="6111029"/>
            <a:ext cx="2743200" cy="365125"/>
          </a:xfrm>
        </p:spPr>
        <p:txBody>
          <a:bodyPr/>
          <a:lstStyle/>
          <a:p>
            <a:fld id="{F210D295-9B15-4757-888B-4FDF115DEA16}" type="slidenum">
              <a:rPr lang="zh-CN" altLang="en-US" smtClean="0"/>
              <a:t>118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1C26DB4-66B0-494B-87A9-72331045D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0" y="845618"/>
            <a:ext cx="6300554" cy="3130547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27C37298-6AA3-4BC2-8AF8-3FEB82EF8D8C}"/>
              </a:ext>
            </a:extLst>
          </p:cNvPr>
          <p:cNvGrpSpPr/>
          <p:nvPr/>
        </p:nvGrpSpPr>
        <p:grpSpPr>
          <a:xfrm>
            <a:off x="3209557" y="4233941"/>
            <a:ext cx="2315948" cy="963325"/>
            <a:chOff x="3352195" y="4949201"/>
            <a:chExt cx="2315948" cy="963325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626DCB2-00EF-4C71-8A63-A951A94138B7}"/>
                </a:ext>
              </a:extLst>
            </p:cNvPr>
            <p:cNvSpPr/>
            <p:nvPr/>
          </p:nvSpPr>
          <p:spPr>
            <a:xfrm>
              <a:off x="3669429" y="5081529"/>
              <a:ext cx="1998714" cy="8309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fr-FR" altLang="zh-CN" sz="2400" b="1" dirty="0">
                  <a:ea typeface="微软雅黑" panose="020B0503020204020204" pitchFamily="34" charset="-122"/>
                </a:rPr>
                <a:t>’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</a:t>
              </a:r>
              <a:r>
                <a:rPr lang="en-US" altLang="zh-CN" sz="2400" b="1" dirty="0"/>
                <a:t>• 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S$</a:t>
              </a:r>
            </a:p>
            <a:p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sz="2400" b="1" dirty="0"/>
                <a:t>• 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 x T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CFF0948-8C61-4F11-97AA-01EA282BEBF3}"/>
                </a:ext>
              </a:extLst>
            </p:cNvPr>
            <p:cNvSpPr txBox="1"/>
            <p:nvPr/>
          </p:nvSpPr>
          <p:spPr>
            <a:xfrm>
              <a:off x="3352195" y="4949201"/>
              <a:ext cx="5181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/>
                <a:t>1</a:t>
              </a:r>
              <a:endParaRPr lang="zh-CN" altLang="en-US" sz="2800" dirty="0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740EC21-1241-4A2B-986B-95E3BD1E3F42}"/>
              </a:ext>
            </a:extLst>
          </p:cNvPr>
          <p:cNvGrpSpPr/>
          <p:nvPr/>
        </p:nvGrpSpPr>
        <p:grpSpPr>
          <a:xfrm>
            <a:off x="5490478" y="4205293"/>
            <a:ext cx="2877021" cy="949148"/>
            <a:chOff x="5656847" y="4450616"/>
            <a:chExt cx="2877021" cy="949148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E506F80E-F61C-493B-A99B-8E75F064AE2F}"/>
                </a:ext>
              </a:extLst>
            </p:cNvPr>
            <p:cNvGrpSpPr/>
            <p:nvPr/>
          </p:nvGrpSpPr>
          <p:grpSpPr>
            <a:xfrm>
              <a:off x="6535154" y="4450616"/>
              <a:ext cx="1998714" cy="949148"/>
              <a:chOff x="3669429" y="4594046"/>
              <a:chExt cx="1998714" cy="949148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D62A85AB-E72C-4928-B258-9E49462B3E6F}"/>
                  </a:ext>
                </a:extLst>
              </p:cNvPr>
              <p:cNvSpPr/>
              <p:nvPr/>
            </p:nvSpPr>
            <p:spPr>
              <a:xfrm>
                <a:off x="3669429" y="5081529"/>
                <a:ext cx="199871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 T</a:t>
                </a: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6962F149-2AF5-49F5-9AAD-1C8FA1A80DCF}"/>
                  </a:ext>
                </a:extLst>
              </p:cNvPr>
              <p:cNvSpPr txBox="1"/>
              <p:nvPr/>
            </p:nvSpPr>
            <p:spPr>
              <a:xfrm>
                <a:off x="3669429" y="4594046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2</a:t>
                </a:r>
                <a:endParaRPr lang="zh-CN" altLang="en-US" sz="2800" dirty="0"/>
              </a:p>
            </p:txBody>
          </p:sp>
        </p:grp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71890BAC-9F89-4075-B3B2-FAB152CC71F8}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5656847" y="5168932"/>
              <a:ext cx="878307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1569455-36BD-4030-829B-50942FF2D0C0}"/>
                </a:ext>
              </a:extLst>
            </p:cNvPr>
            <p:cNvSpPr/>
            <p:nvPr/>
          </p:nvSpPr>
          <p:spPr>
            <a:xfrm>
              <a:off x="5857773" y="4685014"/>
              <a:ext cx="5020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 </a:t>
              </a:r>
              <a:endParaRPr lang="zh-CN" altLang="en-US" sz="2800" dirty="0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4555394-2F77-4904-8FEA-B86FBCA613B9}"/>
              </a:ext>
            </a:extLst>
          </p:cNvPr>
          <p:cNvGrpSpPr/>
          <p:nvPr/>
        </p:nvGrpSpPr>
        <p:grpSpPr>
          <a:xfrm>
            <a:off x="8337182" y="4181755"/>
            <a:ext cx="3331446" cy="963652"/>
            <a:chOff x="8503551" y="4427078"/>
            <a:chExt cx="3331446" cy="963652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6877010F-8B3D-41F9-ABCE-B439CB3F467D}"/>
                </a:ext>
              </a:extLst>
            </p:cNvPr>
            <p:cNvGrpSpPr/>
            <p:nvPr/>
          </p:nvGrpSpPr>
          <p:grpSpPr>
            <a:xfrm>
              <a:off x="9368472" y="4427078"/>
              <a:ext cx="2466525" cy="963652"/>
              <a:chOff x="3660753" y="4583417"/>
              <a:chExt cx="2466525" cy="963652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68CD3F5F-23E7-4CAC-A3E4-76CC80248721}"/>
                  </a:ext>
                </a:extLst>
              </p:cNvPr>
              <p:cNvSpPr/>
              <p:nvPr/>
            </p:nvSpPr>
            <p:spPr>
              <a:xfrm>
                <a:off x="3660753" y="4716072"/>
                <a:ext cx="1998714" cy="83099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 </a:t>
                </a:r>
                <a:r>
                  <a:rPr lang="en-US" altLang="zh-CN" sz="2400" b="1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2400" b="1" dirty="0"/>
                  <a:t>•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T</a:t>
                </a:r>
              </a:p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-&gt; </a:t>
                </a:r>
                <a:r>
                  <a:rPr lang="en-US" altLang="zh-CN" sz="2400" b="1" dirty="0"/>
                  <a:t>•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</a:t>
                </a:r>
                <a:endPara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71D1836B-6320-43EE-8C27-52D05BF6EC1F}"/>
                  </a:ext>
                </a:extLst>
              </p:cNvPr>
              <p:cNvSpPr txBox="1"/>
              <p:nvPr/>
            </p:nvSpPr>
            <p:spPr>
              <a:xfrm>
                <a:off x="5609118" y="4583417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3</a:t>
                </a:r>
                <a:endParaRPr lang="zh-CN" altLang="en-US" sz="2800" dirty="0"/>
              </a:p>
            </p:txBody>
          </p:sp>
        </p:grp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92F1EDBA-5A96-47F3-8F3A-CD5B0925A95A}"/>
                </a:ext>
              </a:extLst>
            </p:cNvPr>
            <p:cNvCxnSpPr>
              <a:cxnSpLocks/>
            </p:cNvCxnSpPr>
            <p:nvPr/>
          </p:nvCxnSpPr>
          <p:spPr>
            <a:xfrm>
              <a:off x="8503551" y="5183235"/>
              <a:ext cx="878307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1250711-D134-49D5-B468-13E9941F9447}"/>
                </a:ext>
              </a:extLst>
            </p:cNvPr>
            <p:cNvSpPr/>
            <p:nvPr/>
          </p:nvSpPr>
          <p:spPr>
            <a:xfrm>
              <a:off x="8704477" y="4699317"/>
              <a:ext cx="5020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 </a:t>
              </a:r>
              <a:endParaRPr lang="zh-CN" altLang="en-US" sz="2800" dirty="0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60D4F48-600D-42D5-A901-C2064D188858}"/>
              </a:ext>
            </a:extLst>
          </p:cNvPr>
          <p:cNvGrpSpPr/>
          <p:nvPr/>
        </p:nvGrpSpPr>
        <p:grpSpPr>
          <a:xfrm>
            <a:off x="7730225" y="5092368"/>
            <a:ext cx="2304866" cy="1443415"/>
            <a:chOff x="7896594" y="5145407"/>
            <a:chExt cx="2304866" cy="1443415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EBB3D3D0-E5A3-4800-A28E-A0BF58F52FC7}"/>
                </a:ext>
              </a:extLst>
            </p:cNvPr>
            <p:cNvGrpSpPr/>
            <p:nvPr/>
          </p:nvGrpSpPr>
          <p:grpSpPr>
            <a:xfrm>
              <a:off x="7896594" y="5639674"/>
              <a:ext cx="1480554" cy="949148"/>
              <a:chOff x="3669429" y="4594046"/>
              <a:chExt cx="1480554" cy="949148"/>
            </a:xfrm>
          </p:grpSpPr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969EDC23-B360-4E23-833E-C2977B06D367}"/>
                  </a:ext>
                </a:extLst>
              </p:cNvPr>
              <p:cNvSpPr/>
              <p:nvPr/>
            </p:nvSpPr>
            <p:spPr>
              <a:xfrm>
                <a:off x="3669429" y="5081529"/>
                <a:ext cx="148055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-&gt; 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y </a:t>
                </a:r>
                <a:r>
                  <a:rPr lang="en-US" altLang="zh-CN" sz="2400" b="1" dirty="0"/>
                  <a:t>•</a:t>
                </a:r>
                <a:endPara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F4434E30-7394-4EDC-A70B-11B53E126BED}"/>
                  </a:ext>
                </a:extLst>
              </p:cNvPr>
              <p:cNvSpPr txBox="1"/>
              <p:nvPr/>
            </p:nvSpPr>
            <p:spPr>
              <a:xfrm>
                <a:off x="3669429" y="4594046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4</a:t>
                </a:r>
                <a:endParaRPr lang="zh-CN" altLang="en-US" sz="2800" dirty="0"/>
              </a:p>
            </p:txBody>
          </p:sp>
        </p:grp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B1B88C68-36E6-45C8-81C1-B9A5867A214E}"/>
                </a:ext>
              </a:extLst>
            </p:cNvPr>
            <p:cNvCxnSpPr>
              <a:cxnSpLocks/>
              <a:stCxn id="22" idx="2"/>
              <a:endCxn id="28" idx="0"/>
            </p:cNvCxnSpPr>
            <p:nvPr/>
          </p:nvCxnSpPr>
          <p:spPr>
            <a:xfrm flipH="1">
              <a:off x="8636871" y="5145407"/>
              <a:ext cx="1564589" cy="9817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82E91FEA-D3B9-4889-A560-8702ECE02F44}"/>
                </a:ext>
              </a:extLst>
            </p:cNvPr>
            <p:cNvSpPr/>
            <p:nvPr/>
          </p:nvSpPr>
          <p:spPr>
            <a:xfrm>
              <a:off x="9073207" y="5337691"/>
              <a:ext cx="5020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 </a:t>
              </a:r>
              <a:endParaRPr lang="zh-CN" altLang="en-US" sz="2800" dirty="0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8F095E0C-C111-468B-BC4D-995442CE8F63}"/>
              </a:ext>
            </a:extLst>
          </p:cNvPr>
          <p:cNvGrpSpPr/>
          <p:nvPr/>
        </p:nvGrpSpPr>
        <p:grpSpPr>
          <a:xfrm>
            <a:off x="9830539" y="5145407"/>
            <a:ext cx="1998714" cy="1443415"/>
            <a:chOff x="9996908" y="5145407"/>
            <a:chExt cx="1998714" cy="1443415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738A00CE-C970-4E44-93C2-66982DCB4F26}"/>
                </a:ext>
              </a:extLst>
            </p:cNvPr>
            <p:cNvGrpSpPr/>
            <p:nvPr/>
          </p:nvGrpSpPr>
          <p:grpSpPr>
            <a:xfrm>
              <a:off x="9996908" y="5639674"/>
              <a:ext cx="1998714" cy="949148"/>
              <a:chOff x="3669429" y="4594046"/>
              <a:chExt cx="1998714" cy="949148"/>
            </a:xfrm>
          </p:grpSpPr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2F79E603-7CCC-4E40-821E-E163F708CECE}"/>
                  </a:ext>
                </a:extLst>
              </p:cNvPr>
              <p:cNvSpPr/>
              <p:nvPr/>
            </p:nvSpPr>
            <p:spPr>
              <a:xfrm>
                <a:off x="3669429" y="5081529"/>
                <a:ext cx="199871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 </a:t>
                </a:r>
                <a:r>
                  <a:rPr lang="en-US" altLang="zh-CN" sz="2400" b="1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T </a:t>
                </a:r>
                <a:r>
                  <a:rPr lang="en-US" altLang="zh-CN" sz="2400" b="1" dirty="0"/>
                  <a:t>•</a:t>
                </a:r>
                <a:endPara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CFAC9A3E-237F-42EB-8FAB-733640769815}"/>
                  </a:ext>
                </a:extLst>
              </p:cNvPr>
              <p:cNvSpPr txBox="1"/>
              <p:nvPr/>
            </p:nvSpPr>
            <p:spPr>
              <a:xfrm>
                <a:off x="3669429" y="4594046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5</a:t>
                </a:r>
                <a:endParaRPr lang="zh-CN" altLang="en-US" sz="2800" dirty="0"/>
              </a:p>
            </p:txBody>
          </p:sp>
        </p:grp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1E961C35-5649-4163-9B0A-E19669224532}"/>
                </a:ext>
              </a:extLst>
            </p:cNvPr>
            <p:cNvCxnSpPr>
              <a:cxnSpLocks/>
              <a:stCxn id="22" idx="2"/>
              <a:endCxn id="34" idx="0"/>
            </p:cNvCxnSpPr>
            <p:nvPr/>
          </p:nvCxnSpPr>
          <p:spPr>
            <a:xfrm>
              <a:off x="10201460" y="5145407"/>
              <a:ext cx="794805" cy="9817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0A63ABBD-3BEA-468E-9AA5-A8E8B0BAB6F6}"/>
                </a:ext>
              </a:extLst>
            </p:cNvPr>
            <p:cNvSpPr/>
            <p:nvPr/>
          </p:nvSpPr>
          <p:spPr>
            <a:xfrm>
              <a:off x="10722953" y="5430021"/>
              <a:ext cx="51648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 </a:t>
              </a:r>
              <a:endParaRPr lang="zh-CN" altLang="en-US" sz="2800" dirty="0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649E3EF5-29FC-49AE-833C-8F7472913136}"/>
              </a:ext>
            </a:extLst>
          </p:cNvPr>
          <p:cNvGrpSpPr/>
          <p:nvPr/>
        </p:nvGrpSpPr>
        <p:grpSpPr>
          <a:xfrm>
            <a:off x="3209557" y="5197266"/>
            <a:ext cx="2315948" cy="1524211"/>
            <a:chOff x="3375926" y="5197266"/>
            <a:chExt cx="2315948" cy="1524211"/>
          </a:xfrm>
        </p:grpSpPr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EF29CB25-066E-4770-A0B4-99D47ACF88E3}"/>
                </a:ext>
              </a:extLst>
            </p:cNvPr>
            <p:cNvGrpSpPr/>
            <p:nvPr/>
          </p:nvGrpSpPr>
          <p:grpSpPr>
            <a:xfrm>
              <a:off x="3375926" y="6198257"/>
              <a:ext cx="2315948" cy="523220"/>
              <a:chOff x="3352195" y="5019974"/>
              <a:chExt cx="2315948" cy="523220"/>
            </a:xfrm>
          </p:grpSpPr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2B1C7232-77E2-4483-95A8-EEFD86D9B6CB}"/>
                  </a:ext>
                </a:extLst>
              </p:cNvPr>
              <p:cNvSpPr/>
              <p:nvPr/>
            </p:nvSpPr>
            <p:spPr>
              <a:xfrm>
                <a:off x="3669429" y="5081529"/>
                <a:ext cx="199871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  <a:r>
                  <a:rPr lang="fr-FR" altLang="zh-CN" sz="2400" b="1" dirty="0">
                    <a:ea typeface="微软雅黑" panose="020B0503020204020204" pitchFamily="34" charset="-122"/>
                  </a:rPr>
                  <a:t>’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-&gt; S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7ABCD82E-3C22-47BD-A278-C6EB519517F0}"/>
                  </a:ext>
                </a:extLst>
              </p:cNvPr>
              <p:cNvSpPr txBox="1"/>
              <p:nvPr/>
            </p:nvSpPr>
            <p:spPr>
              <a:xfrm>
                <a:off x="3352195" y="5019974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6</a:t>
                </a:r>
                <a:endParaRPr lang="zh-CN" altLang="en-US" sz="2800" dirty="0"/>
              </a:p>
            </p:txBody>
          </p:sp>
        </p:grp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17D092EB-A80A-4F07-8137-F131DBFA167B}"/>
                </a:ext>
              </a:extLst>
            </p:cNvPr>
            <p:cNvCxnSpPr>
              <a:cxnSpLocks/>
              <a:stCxn id="10" idx="2"/>
              <a:endCxn id="40" idx="0"/>
            </p:cNvCxnSpPr>
            <p:nvPr/>
          </p:nvCxnSpPr>
          <p:spPr>
            <a:xfrm>
              <a:off x="4526148" y="5197266"/>
              <a:ext cx="166369" cy="106254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7DD8A837-371E-4719-920D-122483E18E49}"/>
                </a:ext>
              </a:extLst>
            </p:cNvPr>
            <p:cNvSpPr/>
            <p:nvPr/>
          </p:nvSpPr>
          <p:spPr>
            <a:xfrm>
              <a:off x="4707469" y="5538893"/>
              <a:ext cx="50847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</a:t>
              </a:r>
              <a:endParaRPr lang="zh-CN" altLang="en-US" sz="2800" dirty="0"/>
            </a:p>
          </p:txBody>
        </p:sp>
      </p:grpSp>
      <p:sp>
        <p:nvSpPr>
          <p:cNvPr id="42" name="内容占位符 3">
            <a:extLst>
              <a:ext uri="{FF2B5EF4-FFF2-40B4-BE49-F238E27FC236}">
                <a16:creationId xmlns:a16="http://schemas.microsoft.com/office/drawing/2014/main" id="{6788B79F-246D-4137-8770-E90D9C801E44}"/>
              </a:ext>
            </a:extLst>
          </p:cNvPr>
          <p:cNvSpPr txBox="1">
            <a:spLocks/>
          </p:cNvSpPr>
          <p:nvPr/>
        </p:nvSpPr>
        <p:spPr>
          <a:xfrm>
            <a:off x="646946" y="5197266"/>
            <a:ext cx="1528077" cy="617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rgbClr val="FF0000"/>
                </a:solidFill>
              </a:rPr>
              <a:t>示例：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0381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" name="表格 44">
            <a:extLst>
              <a:ext uri="{FF2B5EF4-FFF2-40B4-BE49-F238E27FC236}">
                <a16:creationId xmlns:a16="http://schemas.microsoft.com/office/drawing/2014/main" id="{3CB19983-46A8-4A1D-B214-4595A5B4C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987079"/>
              </p:ext>
            </p:extLst>
          </p:nvPr>
        </p:nvGraphicFramePr>
        <p:xfrm>
          <a:off x="1875661" y="3791215"/>
          <a:ext cx="812800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1919692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  <p:sp>
        <p:nvSpPr>
          <p:cNvPr id="2" name="标题 1">
            <a:extLst>
              <a:ext uri="{FF2B5EF4-FFF2-40B4-BE49-F238E27FC236}">
                <a16:creationId xmlns:a16="http://schemas.microsoft.com/office/drawing/2014/main" id="{461F79C6-A604-4802-B84E-252AD34DA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LR(0)</a:t>
            </a:r>
            <a:r>
              <a:rPr lang="zh-CN" altLang="en-US" dirty="0"/>
              <a:t>分析表构造算法</a:t>
            </a:r>
            <a:r>
              <a:rPr lang="en-US" altLang="zh-CN" dirty="0"/>
              <a:t>—</a:t>
            </a:r>
            <a:br>
              <a:rPr lang="en-US" altLang="zh-CN" dirty="0"/>
            </a:br>
            <a:r>
              <a:rPr lang="zh-CN" altLang="en-US" dirty="0"/>
              <a:t>根据</a:t>
            </a:r>
            <a:r>
              <a:rPr lang="en-US" altLang="zh-CN" dirty="0"/>
              <a:t>DFA</a:t>
            </a:r>
            <a:r>
              <a:rPr lang="zh-CN" altLang="en-US" dirty="0"/>
              <a:t>生成</a:t>
            </a:r>
            <a:r>
              <a:rPr lang="en-US" altLang="zh-CN" dirty="0"/>
              <a:t>LR(0)</a:t>
            </a:r>
            <a:r>
              <a:rPr lang="zh-CN" altLang="en-US" dirty="0"/>
              <a:t>分析表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9329174-4973-41E3-9DD2-B59866E70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119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FE922C7-57E5-4FA5-BC39-EF7D2187E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1018520" cy="4910329"/>
          </a:xfrm>
        </p:spPr>
        <p:txBody>
          <a:bodyPr/>
          <a:lstStyle/>
          <a:p>
            <a:r>
              <a:rPr lang="zh-CN" altLang="en-US" dirty="0"/>
              <a:t>对每个</a:t>
            </a:r>
            <a:r>
              <a:rPr lang="en-US" altLang="zh-CN" dirty="0"/>
              <a:t>DFA</a:t>
            </a:r>
            <a:r>
              <a:rPr lang="zh-CN" altLang="en-US" dirty="0"/>
              <a:t>状态</a:t>
            </a:r>
            <a:endParaRPr lang="en-US" altLang="zh-CN" dirty="0"/>
          </a:p>
          <a:p>
            <a:pPr lvl="1"/>
            <a:r>
              <a:rPr lang="zh-CN" altLang="en-US" dirty="0"/>
              <a:t>对转移到其他状态的</a:t>
            </a:r>
            <a:r>
              <a:rPr lang="zh-CN" altLang="en-US" b="1" dirty="0">
                <a:solidFill>
                  <a:srgbClr val="0000FF"/>
                </a:solidFill>
              </a:rPr>
              <a:t>终结符边</a:t>
            </a:r>
            <a:r>
              <a:rPr lang="zh-CN" altLang="en-US" dirty="0"/>
              <a:t>，记为该状态上的</a:t>
            </a:r>
            <a:r>
              <a:rPr lang="zh-CN" altLang="en-US" b="1" dirty="0">
                <a:solidFill>
                  <a:srgbClr val="FF0000"/>
                </a:solidFill>
              </a:rPr>
              <a:t>移进操作</a:t>
            </a:r>
            <a:r>
              <a:rPr lang="en-US" altLang="zh-CN" b="1" dirty="0" err="1">
                <a:solidFill>
                  <a:srgbClr val="FF0000"/>
                </a:solidFill>
              </a:rPr>
              <a:t>s</a:t>
            </a:r>
            <a:r>
              <a:rPr lang="en-US" altLang="zh-CN" b="1" i="1" dirty="0" err="1">
                <a:solidFill>
                  <a:srgbClr val="FF0000"/>
                </a:solidFill>
              </a:rPr>
              <a:t>n</a:t>
            </a:r>
            <a:endParaRPr lang="en-US" altLang="zh-CN" b="1" i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对转移到其他状态的</a:t>
            </a:r>
            <a:r>
              <a:rPr lang="zh-CN" altLang="en-US" b="1" dirty="0">
                <a:solidFill>
                  <a:srgbClr val="0000FF"/>
                </a:solidFill>
              </a:rPr>
              <a:t>非终结符边</a:t>
            </a:r>
            <a:r>
              <a:rPr lang="zh-CN" altLang="en-US" dirty="0"/>
              <a:t>，记为该状态上的</a:t>
            </a:r>
            <a:r>
              <a:rPr lang="zh-CN" altLang="en-US" b="1" dirty="0">
                <a:solidFill>
                  <a:srgbClr val="FF0000"/>
                </a:solidFill>
              </a:rPr>
              <a:t>转移操作</a:t>
            </a:r>
            <a:r>
              <a:rPr lang="en-US" altLang="zh-CN" b="1" dirty="0" err="1">
                <a:solidFill>
                  <a:srgbClr val="FF0000"/>
                </a:solidFill>
              </a:rPr>
              <a:t>g</a:t>
            </a:r>
            <a:r>
              <a:rPr lang="en-US" altLang="zh-CN" b="1" i="1" dirty="0" err="1">
                <a:solidFill>
                  <a:srgbClr val="FF0000"/>
                </a:solidFill>
              </a:rPr>
              <a:t>n</a:t>
            </a:r>
            <a:endParaRPr lang="en-US" altLang="zh-CN" b="1" i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若某状态中包含项目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 </a:t>
            </a:r>
            <a:r>
              <a:rPr lang="en-US" altLang="zh-CN" b="1" dirty="0">
                <a:solidFill>
                  <a:srgbClr val="0000FF"/>
                </a:solidFill>
              </a:rPr>
              <a:t>•</a:t>
            </a:r>
            <a:r>
              <a:rPr lang="zh-CN" altLang="en-US" dirty="0"/>
              <a:t>，记为该状态上对产生式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</a:t>
            </a:r>
            <a:r>
              <a:rPr lang="zh-CN" altLang="en-US" dirty="0"/>
              <a:t>的</a:t>
            </a:r>
            <a:r>
              <a:rPr lang="zh-CN" altLang="en-US" b="1" dirty="0">
                <a:solidFill>
                  <a:srgbClr val="FF0000"/>
                </a:solidFill>
              </a:rPr>
              <a:t>归约操作</a:t>
            </a:r>
            <a:r>
              <a:rPr lang="en-US" altLang="zh-CN" b="1" dirty="0" err="1">
                <a:solidFill>
                  <a:srgbClr val="FF0000"/>
                </a:solidFill>
              </a:rPr>
              <a:t>r</a:t>
            </a:r>
            <a:r>
              <a:rPr lang="en-US" altLang="zh-CN" b="1" i="1" dirty="0" err="1">
                <a:solidFill>
                  <a:srgbClr val="FF0000"/>
                </a:solidFill>
              </a:rPr>
              <a:t>n</a:t>
            </a:r>
            <a:endParaRPr lang="en-US" altLang="zh-CN" b="1" i="1" dirty="0">
              <a:solidFill>
                <a:srgbClr val="FF0000"/>
              </a:solidFill>
            </a:endParaRPr>
          </a:p>
          <a:p>
            <a:pPr lvl="2"/>
            <a:r>
              <a:rPr lang="zh-CN" altLang="en-US" dirty="0"/>
              <a:t>若为开始产生式，则对结束符动作记为</a:t>
            </a:r>
            <a:r>
              <a:rPr lang="en-US" altLang="zh-CN" dirty="0"/>
              <a:t>accept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4EF0929-DB97-4169-9EF6-31BAE1A51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057" y="100065"/>
            <a:ext cx="5315823" cy="168668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</p:pic>
      <p:graphicFrame>
        <p:nvGraphicFramePr>
          <p:cNvPr id="44" name="表格 43">
            <a:extLst>
              <a:ext uri="{FF2B5EF4-FFF2-40B4-BE49-F238E27FC236}">
                <a16:creationId xmlns:a16="http://schemas.microsoft.com/office/drawing/2014/main" id="{B2BE1CBA-7E4B-4C4A-A81C-EC78EE8D1B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9226265"/>
              </p:ext>
            </p:extLst>
          </p:nvPr>
        </p:nvGraphicFramePr>
        <p:xfrm>
          <a:off x="1854198" y="3791215"/>
          <a:ext cx="812800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1919692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4703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06ACD-FFC3-473B-B2EB-0238279C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语法分析器的任务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AF283F-7C2E-43D5-B5A6-220F45E0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267387-48F3-4021-B96E-199A397C5939}"/>
              </a:ext>
            </a:extLst>
          </p:cNvPr>
          <p:cNvSpPr/>
          <p:nvPr/>
        </p:nvSpPr>
        <p:spPr>
          <a:xfrm>
            <a:off x="5061753" y="1942156"/>
            <a:ext cx="1822438" cy="746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F6C3069-9130-4571-9CE4-038A2B7B319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434080" y="2315536"/>
            <a:ext cx="1627673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4A79E79-5CA9-489D-B7D0-01ED57EAA21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884191" y="2315536"/>
            <a:ext cx="1504031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D86B44C-0492-4F79-8A1C-7F75A0A8027A}"/>
              </a:ext>
            </a:extLst>
          </p:cNvPr>
          <p:cNvSpPr txBox="1"/>
          <p:nvPr/>
        </p:nvSpPr>
        <p:spPr>
          <a:xfrm>
            <a:off x="3557722" y="1709542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4A560C-AAD8-465F-90C9-D683380DC43C}"/>
              </a:ext>
            </a:extLst>
          </p:cNvPr>
          <p:cNvSpPr txBox="1"/>
          <p:nvPr/>
        </p:nvSpPr>
        <p:spPr>
          <a:xfrm>
            <a:off x="6884191" y="1712508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7138A3F-6687-4E1D-BDAD-0A8015227C6B}"/>
              </a:ext>
            </a:extLst>
          </p:cNvPr>
          <p:cNvGrpSpPr/>
          <p:nvPr/>
        </p:nvGrpSpPr>
        <p:grpSpPr>
          <a:xfrm>
            <a:off x="4591730" y="2688916"/>
            <a:ext cx="2762484" cy="1494495"/>
            <a:chOff x="4578520" y="1718942"/>
            <a:chExt cx="2762484" cy="14944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45D352-0807-490F-9117-717A112D83AE}"/>
                </a:ext>
              </a:extLst>
            </p:cNvPr>
            <p:cNvSpPr txBox="1"/>
            <p:nvPr/>
          </p:nvSpPr>
          <p:spPr>
            <a:xfrm>
              <a:off x="4578520" y="2690217"/>
              <a:ext cx="2762484" cy="523220"/>
            </a:xfrm>
            <a:prstGeom prst="rect">
              <a:avLst/>
            </a:prstGeom>
            <a:noFill/>
            <a:ln>
              <a:noFill/>
              <a:prstDash val="solid"/>
              <a:headEnd type="arrow" w="med" len="med"/>
              <a:tailEnd type="none" w="med" len="me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语言的语法规则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F93C90-5D10-44E6-A9EA-C1A78BF696B5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>
              <a:off x="5959762" y="1718942"/>
              <a:ext cx="0" cy="971275"/>
            </a:xfrm>
            <a:prstGeom prst="line">
              <a:avLst/>
            </a:prstGeom>
            <a:ln w="38100">
              <a:prstDash val="solid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998ABA64-3D57-48E6-A57C-3830939EC422}"/>
              </a:ext>
            </a:extLst>
          </p:cNvPr>
          <p:cNvSpPr/>
          <p:nvPr/>
        </p:nvSpPr>
        <p:spPr>
          <a:xfrm>
            <a:off x="5822683" y="1408615"/>
            <a:ext cx="10615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Y?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N?</a:t>
            </a:r>
          </a:p>
        </p:txBody>
      </p:sp>
    </p:spTree>
    <p:extLst>
      <p:ext uri="{BB962C8B-B14F-4D97-AF65-F5344CB8AC3E}">
        <p14:creationId xmlns:p14="http://schemas.microsoft.com/office/powerpoint/2010/main" val="3922743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3" grpId="0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53FDD-EB67-432F-B0B8-CE0DFBC66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LR(0)</a:t>
            </a:r>
            <a:r>
              <a:rPr lang="zh-CN" altLang="en-US" dirty="0"/>
              <a:t>分析表构造算法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3521B9B-C916-4000-B879-F6C59D730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120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7B57175-BE5B-45DA-9892-8898EF306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hlinkClick r:id="rId2" action="ppaction://hlinkfile"/>
              </a:rPr>
              <a:t>另一个例子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CD7DA06-EA91-43B2-B5EE-BD68865048CD}"/>
              </a:ext>
            </a:extLst>
          </p:cNvPr>
          <p:cNvSpPr/>
          <p:nvPr/>
        </p:nvSpPr>
        <p:spPr>
          <a:xfrm>
            <a:off x="1023886" y="2097644"/>
            <a:ext cx="2367280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&lt;S&gt; ➝ &lt;X&gt; $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&lt;X&gt; ➝ ( &lt;X&gt; )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&lt;X&gt; ➝ ( )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731623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121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dirty="0"/>
              <a:t>4.1</a:t>
            </a:r>
            <a:r>
              <a:rPr lang="zh-CN" altLang="en-US" dirty="0"/>
              <a:t>：递归下降分析</a:t>
            </a:r>
            <a:endParaRPr lang="en-US" altLang="zh-CN" dirty="0"/>
          </a:p>
          <a:p>
            <a:pPr lvl="1"/>
            <a:r>
              <a:rPr lang="en-US" altLang="zh-CN" dirty="0"/>
              <a:t>4.2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4.3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分析冲突处理</a:t>
            </a:r>
            <a:endParaRPr lang="en-US" altLang="zh-CN" dirty="0"/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第五讲：自底向上分析</a:t>
            </a:r>
            <a:endParaRPr lang="en-US" altLang="zh-CN" dirty="0"/>
          </a:p>
          <a:p>
            <a:pPr lvl="1"/>
            <a:r>
              <a:rPr lang="en-US" altLang="zh-CN" dirty="0"/>
              <a:t>5.1</a:t>
            </a:r>
            <a:r>
              <a:rPr lang="zh-CN" altLang="en-US" dirty="0"/>
              <a:t>：</a:t>
            </a:r>
            <a:r>
              <a:rPr lang="en-US" altLang="zh-CN" dirty="0"/>
              <a:t>LR(0)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b="1" dirty="0"/>
              <a:t>5.2</a:t>
            </a:r>
            <a:r>
              <a:rPr lang="zh-CN" altLang="en-US" b="1" dirty="0"/>
              <a:t>：</a:t>
            </a:r>
            <a:r>
              <a:rPr lang="en-US" altLang="zh-CN" b="1" dirty="0"/>
              <a:t>SLR</a:t>
            </a:r>
            <a:r>
              <a:rPr lang="zh-CN" altLang="en-US" b="1" dirty="0"/>
              <a:t>分析算法</a:t>
            </a:r>
            <a:endParaRPr lang="en-US" altLang="zh-CN" b="1" dirty="0"/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273573920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D27D6-EEB9-47A6-91A8-896BD572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前端内部的阶段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426D0B-DCED-4665-A2C5-1AD74778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122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C59098-21FB-41D4-A70A-8EA619121D9B}"/>
              </a:ext>
            </a:extLst>
          </p:cNvPr>
          <p:cNvSpPr/>
          <p:nvPr/>
        </p:nvSpPr>
        <p:spPr>
          <a:xfrm>
            <a:off x="3934190" y="1346118"/>
            <a:ext cx="3963609" cy="8490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E7C883-C648-4B9A-B79B-B66C3A86FA1D}"/>
              </a:ext>
            </a:extLst>
          </p:cNvPr>
          <p:cNvSpPr/>
          <p:nvPr/>
        </p:nvSpPr>
        <p:spPr>
          <a:xfrm>
            <a:off x="4373373" y="1557396"/>
            <a:ext cx="1016688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92BFFE-978E-49F9-9402-5A82CD71DCE4}"/>
              </a:ext>
            </a:extLst>
          </p:cNvPr>
          <p:cNvSpPr/>
          <p:nvPr/>
        </p:nvSpPr>
        <p:spPr>
          <a:xfrm>
            <a:off x="6502400" y="1557396"/>
            <a:ext cx="919380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7A52B72-42DD-4FB2-9731-9BAFC7211019}"/>
              </a:ext>
            </a:extLst>
          </p:cNvPr>
          <p:cNvCxnSpPr>
            <a:cxnSpLocks/>
          </p:cNvCxnSpPr>
          <p:nvPr/>
        </p:nvCxnSpPr>
        <p:spPr>
          <a:xfrm>
            <a:off x="2641600" y="1774923"/>
            <a:ext cx="17239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6D47-07BB-4B43-A569-43E93A0B619C}"/>
              </a:ext>
            </a:extLst>
          </p:cNvPr>
          <p:cNvSpPr txBox="1"/>
          <p:nvPr/>
        </p:nvSpPr>
        <p:spPr>
          <a:xfrm>
            <a:off x="2762789" y="1124327"/>
            <a:ext cx="92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5F1D71B-1FCC-4997-8A1F-F4137EE23145}"/>
              </a:ext>
            </a:extLst>
          </p:cNvPr>
          <p:cNvCxnSpPr>
            <a:cxnSpLocks/>
          </p:cNvCxnSpPr>
          <p:nvPr/>
        </p:nvCxnSpPr>
        <p:spPr>
          <a:xfrm>
            <a:off x="7422608" y="1770658"/>
            <a:ext cx="15929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3957DF2-28F6-4ABF-865B-846A3347EF5A}"/>
              </a:ext>
            </a:extLst>
          </p:cNvPr>
          <p:cNvSpPr txBox="1"/>
          <p:nvPr/>
        </p:nvSpPr>
        <p:spPr>
          <a:xfrm>
            <a:off x="8009965" y="1124327"/>
            <a:ext cx="71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目标代码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3D9C86B-760C-4B29-8C47-97F9F67F800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90061" y="1770659"/>
            <a:ext cx="1112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F3F28CA-34A3-4214-A75C-9C3FC21C7CFB}"/>
              </a:ext>
            </a:extLst>
          </p:cNvPr>
          <p:cNvSpPr txBox="1"/>
          <p:nvPr/>
        </p:nvSpPr>
        <p:spPr>
          <a:xfrm>
            <a:off x="5398132" y="1334055"/>
            <a:ext cx="1161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中间表示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321C4BB-4E06-4999-985F-14F91C50D67F}"/>
              </a:ext>
            </a:extLst>
          </p:cNvPr>
          <p:cNvGrpSpPr/>
          <p:nvPr/>
        </p:nvGrpSpPr>
        <p:grpSpPr>
          <a:xfrm>
            <a:off x="1483360" y="1983921"/>
            <a:ext cx="8351520" cy="4589590"/>
            <a:chOff x="1483360" y="1983921"/>
            <a:chExt cx="8351520" cy="458959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2389E37-5BF8-44D0-9A6A-94B1F3FD48F1}"/>
                </a:ext>
              </a:extLst>
            </p:cNvPr>
            <p:cNvSpPr/>
            <p:nvPr/>
          </p:nvSpPr>
          <p:spPr>
            <a:xfrm>
              <a:off x="2998481" y="2508668"/>
              <a:ext cx="5485119" cy="40648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A41F8F9-6F1C-4525-9DBA-FA84DCB257E8}"/>
                </a:ext>
              </a:extLst>
            </p:cNvPr>
            <p:cNvCxnSpPr>
              <a:cxnSpLocks/>
            </p:cNvCxnSpPr>
            <p:nvPr/>
          </p:nvCxnSpPr>
          <p:spPr>
            <a:xfrm>
              <a:off x="1483360" y="3268443"/>
              <a:ext cx="17239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4A328C5-9AEA-4B3F-A2C8-1A6688AED56B}"/>
                </a:ext>
              </a:extLst>
            </p:cNvPr>
            <p:cNvSpPr txBox="1"/>
            <p:nvPr/>
          </p:nvSpPr>
          <p:spPr>
            <a:xfrm>
              <a:off x="1604549" y="2617847"/>
              <a:ext cx="928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源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AB58BB9-26C6-4308-AF6F-1ECBECE57AC3}"/>
                </a:ext>
              </a:extLst>
            </p:cNvPr>
            <p:cNvSpPr/>
            <p:nvPr/>
          </p:nvSpPr>
          <p:spPr>
            <a:xfrm>
              <a:off x="3226928" y="3050915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词法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4CD6B2E-91EA-4E32-ADA6-CC156815048A}"/>
                </a:ext>
              </a:extLst>
            </p:cNvPr>
            <p:cNvCxnSpPr>
              <a:cxnSpLocks/>
              <a:stCxn id="20" idx="3"/>
              <a:endCxn id="24" idx="1"/>
            </p:cNvCxnSpPr>
            <p:nvPr/>
          </p:nvCxnSpPr>
          <p:spPr>
            <a:xfrm flipV="1">
              <a:off x="5283199" y="3262294"/>
              <a:ext cx="844713" cy="18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6F44A8-2D30-4E6C-A873-5599471815A3}"/>
                </a:ext>
              </a:extLst>
            </p:cNvPr>
            <p:cNvSpPr txBox="1"/>
            <p:nvPr/>
          </p:nvSpPr>
          <p:spPr>
            <a:xfrm>
              <a:off x="6127912" y="3077628"/>
              <a:ext cx="780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9ED768D-50CD-461E-8119-F3D08BE2D767}"/>
                </a:ext>
              </a:extLst>
            </p:cNvPr>
            <p:cNvSpPr/>
            <p:nvPr/>
          </p:nvSpPr>
          <p:spPr>
            <a:xfrm>
              <a:off x="3226928" y="4211184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1C6A18D-9D54-43EB-8A54-4537ADC784B8}"/>
                </a:ext>
              </a:extLst>
            </p:cNvPr>
            <p:cNvSpPr/>
            <p:nvPr/>
          </p:nvSpPr>
          <p:spPr>
            <a:xfrm>
              <a:off x="3207309" y="5371453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语义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B59960C0-9CCF-42C0-BA4F-1BC3FF0CC5A1}"/>
                </a:ext>
              </a:extLst>
            </p:cNvPr>
            <p:cNvCxnSpPr>
              <a:stCxn id="24" idx="3"/>
              <a:endCxn id="26" idx="0"/>
            </p:cNvCxnSpPr>
            <p:nvPr/>
          </p:nvCxnSpPr>
          <p:spPr>
            <a:xfrm flipH="1">
              <a:off x="4255064" y="3262294"/>
              <a:ext cx="2653739" cy="948890"/>
            </a:xfrm>
            <a:prstGeom prst="bentConnector4">
              <a:avLst>
                <a:gd name="adj1" fmla="val -8614"/>
                <a:gd name="adj2" fmla="val 597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1C4B869-C80A-431E-8CEE-E4544BC8AE25}"/>
                </a:ext>
              </a:extLst>
            </p:cNvPr>
            <p:cNvSpPr txBox="1"/>
            <p:nvPr/>
          </p:nvSpPr>
          <p:spPr>
            <a:xfrm>
              <a:off x="6127912" y="4238471"/>
              <a:ext cx="1420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抽象语法树</a:t>
              </a: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68938678-6707-48CE-A760-FEE0ADA5613D}"/>
                </a:ext>
              </a:extLst>
            </p:cNvPr>
            <p:cNvCxnSpPr>
              <a:cxnSpLocks/>
              <a:stCxn id="26" idx="3"/>
              <a:endCxn id="30" idx="1"/>
            </p:cNvCxnSpPr>
            <p:nvPr/>
          </p:nvCxnSpPr>
          <p:spPr>
            <a:xfrm flipV="1">
              <a:off x="5283199" y="4423137"/>
              <a:ext cx="844713" cy="13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7DCE6F79-074A-433C-B169-FBD5595DDAC0}"/>
                </a:ext>
              </a:extLst>
            </p:cNvPr>
            <p:cNvCxnSpPr>
              <a:cxnSpLocks/>
              <a:stCxn id="30" idx="3"/>
              <a:endCxn id="27" idx="0"/>
            </p:cNvCxnSpPr>
            <p:nvPr/>
          </p:nvCxnSpPr>
          <p:spPr>
            <a:xfrm flipH="1">
              <a:off x="4235445" y="4423137"/>
              <a:ext cx="3313435" cy="948316"/>
            </a:xfrm>
            <a:prstGeom prst="bentConnector4">
              <a:avLst>
                <a:gd name="adj1" fmla="val -6899"/>
                <a:gd name="adj2" fmla="val 5973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5B69CC50-B5B0-4DE7-B8DA-8DE5A6B05731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5263580" y="5584716"/>
              <a:ext cx="45713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101A130-9370-48E3-88AC-2D2FDCFCFBCF}"/>
                </a:ext>
              </a:extLst>
            </p:cNvPr>
            <p:cNvSpPr txBox="1"/>
            <p:nvPr/>
          </p:nvSpPr>
          <p:spPr>
            <a:xfrm>
              <a:off x="8803042" y="4944035"/>
              <a:ext cx="7123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中间表示</a:t>
              </a: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F804E0D-0D31-40D1-B33E-6B33C61D93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928" y="1983921"/>
              <a:ext cx="1146446" cy="1066994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B6740BA-B73D-4BFF-9ED8-D8B0BBECEE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3580" y="1983921"/>
              <a:ext cx="126481" cy="1093707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F1E7C77C-C274-4EC0-8B9C-285763C288A6}"/>
              </a:ext>
            </a:extLst>
          </p:cNvPr>
          <p:cNvSpPr/>
          <p:nvPr/>
        </p:nvSpPr>
        <p:spPr>
          <a:xfrm>
            <a:off x="3024011" y="4095462"/>
            <a:ext cx="2422866" cy="701800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63499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06ACD-FFC3-473B-B2EB-0238279C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语法分析器的任务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AF283F-7C2E-43D5-B5A6-220F45E0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123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267387-48F3-4021-B96E-199A397C5939}"/>
              </a:ext>
            </a:extLst>
          </p:cNvPr>
          <p:cNvSpPr/>
          <p:nvPr/>
        </p:nvSpPr>
        <p:spPr>
          <a:xfrm>
            <a:off x="5061753" y="1942156"/>
            <a:ext cx="1822438" cy="746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F6C3069-9130-4571-9CE4-038A2B7B319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434080" y="2315536"/>
            <a:ext cx="1627673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4A79E79-5CA9-489D-B7D0-01ED57EAA21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884191" y="2315536"/>
            <a:ext cx="1504031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D86B44C-0492-4F79-8A1C-7F75A0A8027A}"/>
              </a:ext>
            </a:extLst>
          </p:cNvPr>
          <p:cNvSpPr txBox="1"/>
          <p:nvPr/>
        </p:nvSpPr>
        <p:spPr>
          <a:xfrm>
            <a:off x="3557722" y="1709542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4A560C-AAD8-465F-90C9-D683380DC43C}"/>
              </a:ext>
            </a:extLst>
          </p:cNvPr>
          <p:cNvSpPr txBox="1"/>
          <p:nvPr/>
        </p:nvSpPr>
        <p:spPr>
          <a:xfrm>
            <a:off x="6884191" y="1712508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7138A3F-6687-4E1D-BDAD-0A8015227C6B}"/>
              </a:ext>
            </a:extLst>
          </p:cNvPr>
          <p:cNvGrpSpPr/>
          <p:nvPr/>
        </p:nvGrpSpPr>
        <p:grpSpPr>
          <a:xfrm>
            <a:off x="4591730" y="2688916"/>
            <a:ext cx="2762484" cy="1494495"/>
            <a:chOff x="4578520" y="1718942"/>
            <a:chExt cx="2762484" cy="14944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45D352-0807-490F-9117-717A112D83AE}"/>
                </a:ext>
              </a:extLst>
            </p:cNvPr>
            <p:cNvSpPr txBox="1"/>
            <p:nvPr/>
          </p:nvSpPr>
          <p:spPr>
            <a:xfrm>
              <a:off x="4578520" y="2690217"/>
              <a:ext cx="2762484" cy="523220"/>
            </a:xfrm>
            <a:prstGeom prst="rect">
              <a:avLst/>
            </a:prstGeom>
            <a:noFill/>
            <a:ln>
              <a:noFill/>
              <a:prstDash val="solid"/>
              <a:headEnd type="arrow" w="med" len="med"/>
              <a:tailEnd type="none" w="med" len="me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语言的语法规则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F93C90-5D10-44E6-A9EA-C1A78BF696B5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>
              <a:off x="5959762" y="1718942"/>
              <a:ext cx="0" cy="971275"/>
            </a:xfrm>
            <a:prstGeom prst="line">
              <a:avLst/>
            </a:prstGeom>
            <a:ln w="38100">
              <a:prstDash val="solid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3FD60B6C-57E2-4561-B950-FC184DAF43FD}"/>
              </a:ext>
            </a:extLst>
          </p:cNvPr>
          <p:cNvSpPr/>
          <p:nvPr/>
        </p:nvSpPr>
        <p:spPr>
          <a:xfrm>
            <a:off x="5822683" y="1408615"/>
            <a:ext cx="10615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Y?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N?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BC99B14-841C-4B74-9767-44E61B373C90}"/>
              </a:ext>
            </a:extLst>
          </p:cNvPr>
          <p:cNvGrpSpPr/>
          <p:nvPr/>
        </p:nvGrpSpPr>
        <p:grpSpPr>
          <a:xfrm>
            <a:off x="838200" y="2688915"/>
            <a:ext cx="4223554" cy="2890631"/>
            <a:chOff x="838200" y="2688916"/>
            <a:chExt cx="4223554" cy="1441340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47F79BB-EAF2-40E3-8F81-2FE56E6735EC}"/>
                </a:ext>
              </a:extLst>
            </p:cNvPr>
            <p:cNvSpPr txBox="1"/>
            <p:nvPr/>
          </p:nvSpPr>
          <p:spPr>
            <a:xfrm>
              <a:off x="838200" y="3654515"/>
              <a:ext cx="3459480" cy="47574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用什么样的数据结构和算法来实现？</a:t>
              </a: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47C160A6-C1EA-4833-AECF-0322CBC8F6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32480" y="2688916"/>
              <a:ext cx="1729274" cy="965598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1853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8A5005-A629-43F5-948A-A7044C585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表驱动的</a:t>
            </a:r>
            <a:r>
              <a:rPr lang="en-US" altLang="zh-CN" dirty="0"/>
              <a:t>LR</a:t>
            </a:r>
            <a:r>
              <a:rPr lang="zh-CN" altLang="en-US" dirty="0"/>
              <a:t>分析器架构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7B506E-B137-4C55-8261-D2B6FB61B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124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AE7E37-3746-4F9B-AE83-CE360366B95B}"/>
              </a:ext>
            </a:extLst>
          </p:cNvPr>
          <p:cNvSpPr/>
          <p:nvPr/>
        </p:nvSpPr>
        <p:spPr>
          <a:xfrm>
            <a:off x="5085080" y="1524001"/>
            <a:ext cx="2021840" cy="112775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034CBC1-DFE7-4EAB-BA33-7E8F3C901D85}"/>
              </a:ext>
            </a:extLst>
          </p:cNvPr>
          <p:cNvSpPr/>
          <p:nvPr/>
        </p:nvSpPr>
        <p:spPr>
          <a:xfrm>
            <a:off x="4318000" y="3159760"/>
            <a:ext cx="690880" cy="1381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分析栈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9B04CB3-F261-41B1-B8E4-E097BC91E3C8}"/>
              </a:ext>
            </a:extLst>
          </p:cNvPr>
          <p:cNvSpPr/>
          <p:nvPr/>
        </p:nvSpPr>
        <p:spPr>
          <a:xfrm>
            <a:off x="7183120" y="5171440"/>
            <a:ext cx="2021840" cy="924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800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r>
              <a:rPr lang="en-US" altLang="zh-CN" sz="2800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r>
              <a:rPr lang="en-US" altLang="zh-CN" sz="2800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56753F0-7953-456C-A8E5-F26281A7CAE8}"/>
              </a:ext>
            </a:extLst>
          </p:cNvPr>
          <p:cNvSpPr/>
          <p:nvPr/>
        </p:nvSpPr>
        <p:spPr>
          <a:xfrm>
            <a:off x="3444240" y="5171440"/>
            <a:ext cx="2438400" cy="924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语法分析器的自动生成器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80800E-16C3-4531-8277-6D9A25A859F5}"/>
              </a:ext>
            </a:extLst>
          </p:cNvPr>
          <p:cNvCxnSpPr>
            <a:endCxn id="9" idx="1"/>
          </p:cNvCxnSpPr>
          <p:nvPr/>
        </p:nvCxnSpPr>
        <p:spPr>
          <a:xfrm>
            <a:off x="1432560" y="5633720"/>
            <a:ext cx="20116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0C4CB21-2B18-4B4B-9F3F-DC4AC7250907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5882640" y="5633720"/>
            <a:ext cx="13004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BC7EA80-F5A3-44CC-B999-00521B5C7A90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663440" y="2651760"/>
            <a:ext cx="1432560" cy="50800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8402814-5284-4251-9A54-BAA02A7A942A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6096000" y="2651760"/>
            <a:ext cx="2098040" cy="251968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C277AC34-6FF1-4336-AAAC-B2BE521B54D8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722880" y="2087881"/>
            <a:ext cx="23622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2C5EFE12-5918-445D-A7A4-9EA4BA9B7E6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106920" y="2087881"/>
            <a:ext cx="221996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5C08CBFD-CBE8-403C-87DC-F30BCBF90B0C}"/>
              </a:ext>
            </a:extLst>
          </p:cNvPr>
          <p:cNvSpPr txBox="1"/>
          <p:nvPr/>
        </p:nvSpPr>
        <p:spPr>
          <a:xfrm>
            <a:off x="2438400" y="1511311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FBFD3C0-529F-4403-AE0B-04F42C553AA6}"/>
              </a:ext>
            </a:extLst>
          </p:cNvPr>
          <p:cNvSpPr txBox="1"/>
          <p:nvPr/>
        </p:nvSpPr>
        <p:spPr>
          <a:xfrm>
            <a:off x="8194040" y="1510686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B8EAA50-DE97-4B0C-A276-B7434E5CE347}"/>
              </a:ext>
            </a:extLst>
          </p:cNvPr>
          <p:cNvSpPr txBox="1"/>
          <p:nvPr/>
        </p:nvSpPr>
        <p:spPr>
          <a:xfrm>
            <a:off x="1455420" y="5080031"/>
            <a:ext cx="1633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语法规则</a:t>
            </a:r>
          </a:p>
        </p:txBody>
      </p:sp>
    </p:spTree>
    <p:extLst>
      <p:ext uri="{BB962C8B-B14F-4D97-AF65-F5344CB8AC3E}">
        <p14:creationId xmlns:p14="http://schemas.microsoft.com/office/powerpoint/2010/main" val="192507478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F79C6-A604-4802-B84E-252AD34DA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LR(0)</a:t>
            </a:r>
            <a:r>
              <a:rPr lang="zh-CN" altLang="en-US" dirty="0"/>
              <a:t>分析表构造算法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9329174-4973-41E3-9DD2-B59866E70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125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7EB211-B889-4E04-8133-0780C4DE9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LR(0)</a:t>
            </a:r>
          </a:p>
          <a:p>
            <a:pPr lvl="1"/>
            <a:r>
              <a:rPr lang="zh-CN" altLang="en-US" dirty="0"/>
              <a:t>从左至右读入程序（</a:t>
            </a:r>
            <a:r>
              <a:rPr lang="en-US" altLang="zh-CN" b="1" dirty="0">
                <a:solidFill>
                  <a:srgbClr val="FF0000"/>
                </a:solidFill>
              </a:rPr>
              <a:t>L</a:t>
            </a:r>
            <a:r>
              <a:rPr lang="zh-CN" altLang="en-US" dirty="0"/>
              <a:t>），最右推导（</a:t>
            </a:r>
            <a:r>
              <a:rPr lang="en-US" altLang="zh-CN" b="1" dirty="0">
                <a:solidFill>
                  <a:srgbClr val="FF0000"/>
                </a:solidFill>
              </a:rPr>
              <a:t>R</a:t>
            </a:r>
            <a:r>
              <a:rPr lang="zh-CN" altLang="en-US" dirty="0"/>
              <a:t>）</a:t>
            </a:r>
            <a:r>
              <a:rPr lang="en-US" altLang="zh-CN" dirty="0"/>
              <a:t>,</a:t>
            </a:r>
            <a:r>
              <a:rPr lang="zh-CN" altLang="en-US" dirty="0"/>
              <a:t>零个前看符号（</a:t>
            </a:r>
            <a:r>
              <a:rPr lang="en-US" altLang="zh-CN" b="1" dirty="0">
                <a:solidFill>
                  <a:srgbClr val="FF0000"/>
                </a:solidFill>
              </a:rPr>
              <a:t>0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分析表构造算法</a:t>
            </a:r>
            <a:endParaRPr lang="en-US" altLang="zh-CN" dirty="0"/>
          </a:p>
          <a:p>
            <a:pPr lvl="1"/>
            <a:r>
              <a:rPr lang="en-US" altLang="zh-CN" dirty="0"/>
              <a:t>DFA</a:t>
            </a:r>
            <a:r>
              <a:rPr lang="zh-CN" altLang="en-US" dirty="0"/>
              <a:t>构造</a:t>
            </a:r>
            <a:endParaRPr lang="en-US" altLang="zh-CN" dirty="0"/>
          </a:p>
          <a:p>
            <a:pPr lvl="1"/>
            <a:r>
              <a:rPr lang="zh-CN" altLang="en-US" dirty="0"/>
              <a:t>根据</a:t>
            </a:r>
            <a:r>
              <a:rPr lang="en-US" altLang="zh-CN" dirty="0"/>
              <a:t>DFA</a:t>
            </a:r>
            <a:r>
              <a:rPr lang="zh-CN" altLang="en-US" dirty="0"/>
              <a:t>生成</a:t>
            </a:r>
            <a:r>
              <a:rPr lang="en-US" altLang="zh-CN" dirty="0"/>
              <a:t>LR(0)</a:t>
            </a:r>
            <a:r>
              <a:rPr lang="zh-CN" altLang="en-US" dirty="0"/>
              <a:t>分析表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1643638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30C7F2-BE42-46D1-9D2B-7D423E0D7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LR(0)</a:t>
            </a:r>
            <a:r>
              <a:rPr lang="zh-CN" altLang="en-US" dirty="0"/>
              <a:t>分析算法的缺点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A4D7A51-A7FA-43EC-A790-93DBA0B2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126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100E7E-CDB6-450D-B538-986B5B054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对每一个形如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 </a:t>
            </a:r>
            <a:r>
              <a:rPr lang="en-US" altLang="zh-CN" b="1" dirty="0">
                <a:solidFill>
                  <a:srgbClr val="0000FF"/>
                </a:solidFill>
              </a:rPr>
              <a:t>• </a:t>
            </a:r>
            <a:r>
              <a:rPr lang="zh-CN" altLang="en-US" dirty="0"/>
              <a:t>的项目，直接把</a:t>
            </a:r>
            <a:r>
              <a:rPr lang="zh-CN" altLang="en-US" b="1" dirty="0">
                <a:solidFill>
                  <a:srgbClr val="0000FF"/>
                </a:solidFill>
              </a:rPr>
              <a:t>𝛼</a:t>
            </a:r>
            <a:r>
              <a:rPr lang="zh-CN" altLang="en-US" dirty="0"/>
              <a:t>归约成</a:t>
            </a:r>
            <a:r>
              <a:rPr lang="en-US" altLang="zh-CN" b="1" dirty="0">
                <a:solidFill>
                  <a:srgbClr val="0000FF"/>
                </a:solidFill>
              </a:rPr>
              <a:t>A</a:t>
            </a:r>
            <a:r>
              <a:rPr lang="zh-CN" altLang="en-US" dirty="0"/>
              <a:t>，紧跟一个</a:t>
            </a:r>
            <a:r>
              <a:rPr lang="en-US" altLang="zh-CN" dirty="0"/>
              <a:t>”</a:t>
            </a:r>
            <a:r>
              <a:rPr lang="en-US" altLang="zh-CN" b="1" dirty="0" err="1">
                <a:solidFill>
                  <a:srgbClr val="FF0000"/>
                </a:solidFill>
              </a:rPr>
              <a:t>goto</a:t>
            </a:r>
            <a:r>
              <a:rPr lang="en-US" altLang="zh-CN" dirty="0"/>
              <a:t>”</a:t>
            </a:r>
          </a:p>
          <a:p>
            <a:pPr lvl="1"/>
            <a:r>
              <a:rPr lang="zh-CN" altLang="en-US" dirty="0"/>
              <a:t>延迟错误发现时机</a:t>
            </a:r>
          </a:p>
          <a:p>
            <a:pPr lvl="1"/>
            <a:r>
              <a:rPr lang="en-US" altLang="zh-CN" dirty="0"/>
              <a:t>LR(0)</a:t>
            </a:r>
            <a:r>
              <a:rPr lang="zh-CN" altLang="en-US" dirty="0"/>
              <a:t>分析表中可能包含冲突</a:t>
            </a:r>
          </a:p>
        </p:txBody>
      </p:sp>
    </p:spTree>
    <p:extLst>
      <p:ext uri="{BB962C8B-B14F-4D97-AF65-F5344CB8AC3E}">
        <p14:creationId xmlns:p14="http://schemas.microsoft.com/office/powerpoint/2010/main" val="1712819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30C7F2-BE42-46D1-9D2B-7D423E0D7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LR(0)</a:t>
            </a:r>
            <a:r>
              <a:rPr lang="zh-CN" altLang="en-US" dirty="0"/>
              <a:t>分析算法的缺点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A4D7A51-A7FA-43EC-A790-93DBA0B2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127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100E7E-CDB6-450D-B538-986B5B054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对每一个形如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 </a:t>
            </a:r>
            <a:r>
              <a:rPr lang="en-US" altLang="zh-CN" b="1" dirty="0">
                <a:solidFill>
                  <a:srgbClr val="0000FF"/>
                </a:solidFill>
              </a:rPr>
              <a:t>• </a:t>
            </a:r>
            <a:r>
              <a:rPr lang="zh-CN" altLang="en-US" dirty="0"/>
              <a:t>的项目，直接把</a:t>
            </a:r>
            <a:r>
              <a:rPr lang="zh-CN" altLang="en-US" b="1" dirty="0">
                <a:solidFill>
                  <a:srgbClr val="0000FF"/>
                </a:solidFill>
              </a:rPr>
              <a:t>𝛼</a:t>
            </a:r>
            <a:r>
              <a:rPr lang="zh-CN" altLang="en-US" dirty="0"/>
              <a:t>归约成</a:t>
            </a:r>
            <a:r>
              <a:rPr lang="en-US" altLang="zh-CN" b="1" dirty="0">
                <a:solidFill>
                  <a:srgbClr val="0000FF"/>
                </a:solidFill>
              </a:rPr>
              <a:t>A</a:t>
            </a:r>
            <a:r>
              <a:rPr lang="zh-CN" altLang="en-US" dirty="0"/>
              <a:t>，紧跟一个</a:t>
            </a:r>
            <a:r>
              <a:rPr lang="en-US" altLang="zh-CN" dirty="0"/>
              <a:t>”</a:t>
            </a:r>
            <a:r>
              <a:rPr lang="en-US" altLang="zh-CN" b="1" dirty="0" err="1">
                <a:solidFill>
                  <a:srgbClr val="FF0000"/>
                </a:solidFill>
              </a:rPr>
              <a:t>goto</a:t>
            </a:r>
            <a:r>
              <a:rPr lang="en-US" altLang="zh-CN" dirty="0"/>
              <a:t>”</a:t>
            </a:r>
          </a:p>
          <a:p>
            <a:pPr lvl="1"/>
            <a:r>
              <a:rPr lang="zh-CN" altLang="en-US" b="1" dirty="0"/>
              <a:t>延迟错误发现时机</a:t>
            </a:r>
          </a:p>
          <a:p>
            <a:pPr lvl="1"/>
            <a:r>
              <a:rPr lang="en-US" altLang="zh-CN" dirty="0"/>
              <a:t>LR(0)</a:t>
            </a:r>
            <a:r>
              <a:rPr lang="zh-CN" altLang="en-US" dirty="0"/>
              <a:t>分析表中可能包含冲突</a:t>
            </a:r>
          </a:p>
        </p:txBody>
      </p:sp>
    </p:spTree>
    <p:extLst>
      <p:ext uri="{BB962C8B-B14F-4D97-AF65-F5344CB8AC3E}">
        <p14:creationId xmlns:p14="http://schemas.microsoft.com/office/powerpoint/2010/main" val="135571369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97C0C4-EF94-4EEF-9456-85601AA68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LR(0)</a:t>
            </a:r>
            <a:r>
              <a:rPr lang="zh-CN" altLang="en-US" dirty="0"/>
              <a:t>问题</a:t>
            </a:r>
            <a:r>
              <a:rPr lang="en-US" altLang="zh-CN" dirty="0"/>
              <a:t>1</a:t>
            </a:r>
            <a:r>
              <a:rPr lang="zh-CN" altLang="en-US" dirty="0"/>
              <a:t>：延迟错误发现时机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1489AC8-4F5D-4792-B80A-805DF9E2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128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CBA62F1-3CB1-4E4A-8401-ADB5D1DA7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857" y="885518"/>
            <a:ext cx="5315823" cy="168668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B5A1A98-BC04-4373-AF85-6141F8C797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3569798"/>
              </p:ext>
            </p:extLst>
          </p:nvPr>
        </p:nvGraphicFramePr>
        <p:xfrm>
          <a:off x="3916678" y="2795456"/>
          <a:ext cx="8128002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1259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178075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1919692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g5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CED08576-C3F3-4CC2-AF90-5DD37EF09651}"/>
              </a:ext>
            </a:extLst>
          </p:cNvPr>
          <p:cNvSpPr/>
          <p:nvPr/>
        </p:nvSpPr>
        <p:spPr>
          <a:xfrm>
            <a:off x="3916678" y="1128693"/>
            <a:ext cx="2367280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</a:t>
            </a:r>
            <a:r>
              <a:rPr lang="fr-F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</a:t>
            </a:r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S -&gt; x x T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T -&gt; y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F561653-8296-47FA-80ED-EC67AC006E4E}"/>
              </a:ext>
            </a:extLst>
          </p:cNvPr>
          <p:cNvSpPr/>
          <p:nvPr/>
        </p:nvSpPr>
        <p:spPr>
          <a:xfrm>
            <a:off x="147320" y="1199813"/>
            <a:ext cx="3207929" cy="461665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分析输入串：x x y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$</a:t>
            </a:r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91642AEC-ABE5-4170-9755-BA96B54743C4}"/>
              </a:ext>
            </a:extLst>
          </p:cNvPr>
          <p:cNvGrpSpPr/>
          <p:nvPr/>
        </p:nvGrpSpPr>
        <p:grpSpPr>
          <a:xfrm>
            <a:off x="134567" y="2029797"/>
            <a:ext cx="1681451" cy="1296675"/>
            <a:chOff x="273340" y="2039957"/>
            <a:chExt cx="1681451" cy="1296675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CC192692-E500-4E39-9B61-B42664E0B1CB}"/>
                </a:ext>
              </a:extLst>
            </p:cNvPr>
            <p:cNvGrpSpPr/>
            <p:nvPr/>
          </p:nvGrpSpPr>
          <p:grpSpPr>
            <a:xfrm>
              <a:off x="273340" y="2040994"/>
              <a:ext cx="908134" cy="1285899"/>
              <a:chOff x="324340" y="3429000"/>
              <a:chExt cx="1580290" cy="1285899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1EBD7DC2-B2D2-443A-986D-F20AD5467684}"/>
                  </a:ext>
                </a:extLst>
              </p:cNvPr>
              <p:cNvGrpSpPr/>
              <p:nvPr/>
            </p:nvGrpSpPr>
            <p:grpSpPr>
              <a:xfrm>
                <a:off x="609078" y="342900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14" name="直接连接符 13">
                  <a:extLst>
                    <a:ext uri="{FF2B5EF4-FFF2-40B4-BE49-F238E27FC236}">
                      <a16:creationId xmlns:a16="http://schemas.microsoft.com/office/drawing/2014/main" id="{46A37D57-EF11-489C-8B78-F6070CB21DCB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2D429A8B-C2B9-451E-B0B7-6B46A96E99C5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>
                  <a:extLst>
                    <a:ext uri="{FF2B5EF4-FFF2-40B4-BE49-F238E27FC236}">
                      <a16:creationId xmlns:a16="http://schemas.microsoft.com/office/drawing/2014/main" id="{0CA2F803-DAA2-4113-BAB6-7A4FC82312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A4A5F08B-160D-4082-BDFB-C22EB193B613}"/>
                  </a:ext>
                </a:extLst>
              </p:cNvPr>
              <p:cNvSpPr txBox="1"/>
              <p:nvPr/>
            </p:nvSpPr>
            <p:spPr>
              <a:xfrm>
                <a:off x="324340" y="4345567"/>
                <a:ext cx="15802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状态栈</a:t>
                </a: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180F67C0-EE28-4D7F-B71E-90FA06001D69}"/>
                </a:ext>
              </a:extLst>
            </p:cNvPr>
            <p:cNvGrpSpPr/>
            <p:nvPr/>
          </p:nvGrpSpPr>
          <p:grpSpPr>
            <a:xfrm>
              <a:off x="1053261" y="2039957"/>
              <a:ext cx="901530" cy="1296675"/>
              <a:chOff x="1856676" y="3429000"/>
              <a:chExt cx="1568799" cy="1296675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60B30812-E7C6-4259-B47B-C658965E82FD}"/>
                  </a:ext>
                </a:extLst>
              </p:cNvPr>
              <p:cNvGrpSpPr/>
              <p:nvPr/>
            </p:nvGrpSpPr>
            <p:grpSpPr>
              <a:xfrm>
                <a:off x="2133077" y="342900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20" name="直接连接符 19">
                  <a:extLst>
                    <a:ext uri="{FF2B5EF4-FFF2-40B4-BE49-F238E27FC236}">
                      <a16:creationId xmlns:a16="http://schemas.microsoft.com/office/drawing/2014/main" id="{E28F1694-7D74-4E52-8C56-F578CB752D7F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C955C762-1A75-4769-96B3-CA8EF2E2AD45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>
                  <a:extLst>
                    <a:ext uri="{FF2B5EF4-FFF2-40B4-BE49-F238E27FC236}">
                      <a16:creationId xmlns:a16="http://schemas.microsoft.com/office/drawing/2014/main" id="{2DEB5EDB-1133-4DEC-A4EF-24CC21F346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DEEAF28F-BFB3-48BD-B056-EE846B68C008}"/>
                  </a:ext>
                </a:extLst>
              </p:cNvPr>
              <p:cNvSpPr txBox="1"/>
              <p:nvPr/>
            </p:nvSpPr>
            <p:spPr>
              <a:xfrm>
                <a:off x="1856676" y="4356343"/>
                <a:ext cx="15687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记号栈</a:t>
                </a:r>
              </a:p>
            </p:txBody>
          </p:sp>
        </p:grp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09E8908C-1B10-4DCD-8B18-5E139693AACD}"/>
                </a:ext>
              </a:extLst>
            </p:cNvPr>
            <p:cNvSpPr/>
            <p:nvPr/>
          </p:nvSpPr>
          <p:spPr>
            <a:xfrm>
              <a:off x="435479" y="2609353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424B9E1-D39E-47BB-8E0F-C16F09ECC34E}"/>
                </a:ext>
              </a:extLst>
            </p:cNvPr>
            <p:cNvSpPr/>
            <p:nvPr/>
          </p:nvSpPr>
          <p:spPr>
            <a:xfrm>
              <a:off x="1212102" y="2617895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</p:grpSp>
      <p:grpSp>
        <p:nvGrpSpPr>
          <p:cNvPr id="150" name="组合 149">
            <a:extLst>
              <a:ext uri="{FF2B5EF4-FFF2-40B4-BE49-F238E27FC236}">
                <a16:creationId xmlns:a16="http://schemas.microsoft.com/office/drawing/2014/main" id="{97EA3372-8011-46F5-89F4-C52712744D53}"/>
              </a:ext>
            </a:extLst>
          </p:cNvPr>
          <p:cNvGrpSpPr/>
          <p:nvPr/>
        </p:nvGrpSpPr>
        <p:grpSpPr>
          <a:xfrm>
            <a:off x="1745029" y="2029797"/>
            <a:ext cx="1864133" cy="1296675"/>
            <a:chOff x="1745029" y="2029797"/>
            <a:chExt cx="1864133" cy="1296675"/>
          </a:xfrm>
        </p:grpSpPr>
        <p:grpSp>
          <p:nvGrpSpPr>
            <p:cNvPr id="87" name="组合 86">
              <a:extLst>
                <a:ext uri="{FF2B5EF4-FFF2-40B4-BE49-F238E27FC236}">
                  <a16:creationId xmlns:a16="http://schemas.microsoft.com/office/drawing/2014/main" id="{297DAC3B-FFAA-4B25-8C16-496ACCD3523D}"/>
                </a:ext>
              </a:extLst>
            </p:cNvPr>
            <p:cNvGrpSpPr/>
            <p:nvPr/>
          </p:nvGrpSpPr>
          <p:grpSpPr>
            <a:xfrm>
              <a:off x="1927711" y="2029797"/>
              <a:ext cx="1681451" cy="1296675"/>
              <a:chOff x="1927711" y="2029797"/>
              <a:chExt cx="1681451" cy="1296675"/>
            </a:xfrm>
          </p:grpSpPr>
          <p:grpSp>
            <p:nvGrpSpPr>
              <p:cNvPr id="71" name="组合 70">
                <a:extLst>
                  <a:ext uri="{FF2B5EF4-FFF2-40B4-BE49-F238E27FC236}">
                    <a16:creationId xmlns:a16="http://schemas.microsoft.com/office/drawing/2014/main" id="{AA75B454-6906-4C87-ADA7-C2990F4D0773}"/>
                  </a:ext>
                </a:extLst>
              </p:cNvPr>
              <p:cNvGrpSpPr/>
              <p:nvPr/>
            </p:nvGrpSpPr>
            <p:grpSpPr>
              <a:xfrm>
                <a:off x="1927711" y="2030834"/>
                <a:ext cx="908134" cy="1285899"/>
                <a:chOff x="324340" y="3429000"/>
                <a:chExt cx="1580290" cy="1285899"/>
              </a:xfrm>
            </p:grpSpPr>
            <p:grpSp>
              <p:nvGrpSpPr>
                <p:cNvPr id="80" name="组合 79">
                  <a:extLst>
                    <a:ext uri="{FF2B5EF4-FFF2-40B4-BE49-F238E27FC236}">
                      <a16:creationId xmlns:a16="http://schemas.microsoft.com/office/drawing/2014/main" id="{42EB11DD-EDAA-43B7-94DB-6081CDC79272}"/>
                    </a:ext>
                  </a:extLst>
                </p:cNvPr>
                <p:cNvGrpSpPr/>
                <p:nvPr/>
              </p:nvGrpSpPr>
              <p:grpSpPr>
                <a:xfrm>
                  <a:off x="609078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82" name="直接连接符 81">
                    <a:extLst>
                      <a:ext uri="{FF2B5EF4-FFF2-40B4-BE49-F238E27FC236}">
                        <a16:creationId xmlns:a16="http://schemas.microsoft.com/office/drawing/2014/main" id="{8DAC717E-DF2D-498E-9AB1-509713A3B6AC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直接连接符 82">
                    <a:extLst>
                      <a:ext uri="{FF2B5EF4-FFF2-40B4-BE49-F238E27FC236}">
                        <a16:creationId xmlns:a16="http://schemas.microsoft.com/office/drawing/2014/main" id="{AFEC8059-7556-4CB5-B3EA-8760DFC5DA0C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直接连接符 83">
                    <a:extLst>
                      <a:ext uri="{FF2B5EF4-FFF2-40B4-BE49-F238E27FC236}">
                        <a16:creationId xmlns:a16="http://schemas.microsoft.com/office/drawing/2014/main" id="{63E505ED-1645-46A1-B9E2-3CCACB0CACA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F265B6C0-1436-4B02-8324-3290B580434C}"/>
                    </a:ext>
                  </a:extLst>
                </p:cNvPr>
                <p:cNvSpPr txBox="1"/>
                <p:nvPr/>
              </p:nvSpPr>
              <p:spPr>
                <a:xfrm>
                  <a:off x="324340" y="4345567"/>
                  <a:ext cx="15802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状态栈</a:t>
                  </a:r>
                </a:p>
              </p:txBody>
            </p:sp>
          </p:grpSp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DA10A156-6013-4FD8-BE8D-EFAA31328C9A}"/>
                  </a:ext>
                </a:extLst>
              </p:cNvPr>
              <p:cNvGrpSpPr/>
              <p:nvPr/>
            </p:nvGrpSpPr>
            <p:grpSpPr>
              <a:xfrm>
                <a:off x="2707632" y="2029797"/>
                <a:ext cx="901530" cy="1296675"/>
                <a:chOff x="1856676" y="3429000"/>
                <a:chExt cx="1568799" cy="1296675"/>
              </a:xfrm>
            </p:grpSpPr>
            <p:grpSp>
              <p:nvGrpSpPr>
                <p:cNvPr id="75" name="组合 74">
                  <a:extLst>
                    <a:ext uri="{FF2B5EF4-FFF2-40B4-BE49-F238E27FC236}">
                      <a16:creationId xmlns:a16="http://schemas.microsoft.com/office/drawing/2014/main" id="{3350C272-4F03-4554-AED3-1DCDCE2B3979}"/>
                    </a:ext>
                  </a:extLst>
                </p:cNvPr>
                <p:cNvGrpSpPr/>
                <p:nvPr/>
              </p:nvGrpSpPr>
              <p:grpSpPr>
                <a:xfrm>
                  <a:off x="2133077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77" name="直接连接符 76">
                    <a:extLst>
                      <a:ext uri="{FF2B5EF4-FFF2-40B4-BE49-F238E27FC236}">
                        <a16:creationId xmlns:a16="http://schemas.microsoft.com/office/drawing/2014/main" id="{91827545-9001-48FA-ACB7-9A9A0B7D4876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直接连接符 77">
                    <a:extLst>
                      <a:ext uri="{FF2B5EF4-FFF2-40B4-BE49-F238E27FC236}">
                        <a16:creationId xmlns:a16="http://schemas.microsoft.com/office/drawing/2014/main" id="{C01A6315-E536-4BEA-A8AD-285A3CA66D6B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直接连接符 78">
                    <a:extLst>
                      <a:ext uri="{FF2B5EF4-FFF2-40B4-BE49-F238E27FC236}">
                        <a16:creationId xmlns:a16="http://schemas.microsoft.com/office/drawing/2014/main" id="{FF7E9E6E-AC1C-42FB-A1EA-45459902325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6" name="文本框 75">
                  <a:extLst>
                    <a:ext uri="{FF2B5EF4-FFF2-40B4-BE49-F238E27FC236}">
                      <a16:creationId xmlns:a16="http://schemas.microsoft.com/office/drawing/2014/main" id="{EEE96609-D799-4300-9261-568E5555ED53}"/>
                    </a:ext>
                  </a:extLst>
                </p:cNvPr>
                <p:cNvSpPr txBox="1"/>
                <p:nvPr/>
              </p:nvSpPr>
              <p:spPr>
                <a:xfrm>
                  <a:off x="1856676" y="4356343"/>
                  <a:ext cx="156879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记号栈</a:t>
                  </a:r>
                </a:p>
              </p:txBody>
            </p:sp>
          </p:grpSp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206C93FC-6157-46FA-B3F5-07EF7E10EB50}"/>
                  </a:ext>
                </a:extLst>
              </p:cNvPr>
              <p:cNvSpPr/>
              <p:nvPr/>
            </p:nvSpPr>
            <p:spPr>
              <a:xfrm>
                <a:off x="2089850" y="2599193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74" name="矩形 73">
                <a:extLst>
                  <a:ext uri="{FF2B5EF4-FFF2-40B4-BE49-F238E27FC236}">
                    <a16:creationId xmlns:a16="http://schemas.microsoft.com/office/drawing/2014/main" id="{567DB822-B026-40D7-8A67-E918C23B8984}"/>
                  </a:ext>
                </a:extLst>
              </p:cNvPr>
              <p:cNvSpPr/>
              <p:nvPr/>
            </p:nvSpPr>
            <p:spPr>
              <a:xfrm>
                <a:off x="2866473" y="2607735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3C881281-7D0A-4615-9B33-8A5713F2C176}"/>
                  </a:ext>
                </a:extLst>
              </p:cNvPr>
              <p:cNvSpPr/>
              <p:nvPr/>
            </p:nvSpPr>
            <p:spPr>
              <a:xfrm>
                <a:off x="2089850" y="2276581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</a:p>
            </p:txBody>
          </p:sp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FFDE440B-AB7F-4620-9449-8425715BB3F0}"/>
                  </a:ext>
                </a:extLst>
              </p:cNvPr>
              <p:cNvSpPr/>
              <p:nvPr/>
            </p:nvSpPr>
            <p:spPr>
              <a:xfrm>
                <a:off x="2866469" y="2277006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</a:p>
            </p:txBody>
          </p:sp>
        </p:grpSp>
        <p:sp>
          <p:nvSpPr>
            <p:cNvPr id="149" name="箭头: 右 148">
              <a:extLst>
                <a:ext uri="{FF2B5EF4-FFF2-40B4-BE49-F238E27FC236}">
                  <a16:creationId xmlns:a16="http://schemas.microsoft.com/office/drawing/2014/main" id="{8CA5407E-B570-4247-BE69-48EB57081CB2}"/>
                </a:ext>
              </a:extLst>
            </p:cNvPr>
            <p:cNvSpPr/>
            <p:nvPr/>
          </p:nvSpPr>
          <p:spPr>
            <a:xfrm>
              <a:off x="1745029" y="2497844"/>
              <a:ext cx="223937" cy="18542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>
            <a:extLst>
              <a:ext uri="{FF2B5EF4-FFF2-40B4-BE49-F238E27FC236}">
                <a16:creationId xmlns:a16="http://schemas.microsoft.com/office/drawing/2014/main" id="{C02C81BB-7884-4417-907B-91B2D34889AE}"/>
              </a:ext>
            </a:extLst>
          </p:cNvPr>
          <p:cNvGrpSpPr/>
          <p:nvPr/>
        </p:nvGrpSpPr>
        <p:grpSpPr>
          <a:xfrm>
            <a:off x="143947" y="3218374"/>
            <a:ext cx="1700104" cy="1869061"/>
            <a:chOff x="143947" y="3218374"/>
            <a:chExt cx="1700104" cy="1869061"/>
          </a:xfrm>
        </p:grpSpPr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B807BA01-89E2-4B3C-ADE5-33CE3CBD99C0}"/>
                </a:ext>
              </a:extLst>
            </p:cNvPr>
            <p:cNvGrpSpPr/>
            <p:nvPr/>
          </p:nvGrpSpPr>
          <p:grpSpPr>
            <a:xfrm>
              <a:off x="143947" y="3690787"/>
              <a:ext cx="1681451" cy="1396648"/>
              <a:chOff x="134567" y="3352134"/>
              <a:chExt cx="1681451" cy="1396648"/>
            </a:xfrm>
          </p:grpSpPr>
          <p:grpSp>
            <p:nvGrpSpPr>
              <p:cNvPr id="89" name="组合 88">
                <a:extLst>
                  <a:ext uri="{FF2B5EF4-FFF2-40B4-BE49-F238E27FC236}">
                    <a16:creationId xmlns:a16="http://schemas.microsoft.com/office/drawing/2014/main" id="{07800CC0-2CA5-4120-AEE7-E43A83B41431}"/>
                  </a:ext>
                </a:extLst>
              </p:cNvPr>
              <p:cNvGrpSpPr/>
              <p:nvPr/>
            </p:nvGrpSpPr>
            <p:grpSpPr>
              <a:xfrm>
                <a:off x="134567" y="3453144"/>
                <a:ext cx="908134" cy="1285899"/>
                <a:chOff x="324340" y="3429000"/>
                <a:chExt cx="1580290" cy="1285899"/>
              </a:xfrm>
            </p:grpSpPr>
            <p:grpSp>
              <p:nvGrpSpPr>
                <p:cNvPr id="100" name="组合 99">
                  <a:extLst>
                    <a:ext uri="{FF2B5EF4-FFF2-40B4-BE49-F238E27FC236}">
                      <a16:creationId xmlns:a16="http://schemas.microsoft.com/office/drawing/2014/main" id="{BB34A799-4C57-45C4-A0A8-A3FE939834AA}"/>
                    </a:ext>
                  </a:extLst>
                </p:cNvPr>
                <p:cNvGrpSpPr/>
                <p:nvPr/>
              </p:nvGrpSpPr>
              <p:grpSpPr>
                <a:xfrm>
                  <a:off x="609078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102" name="直接连接符 101">
                    <a:extLst>
                      <a:ext uri="{FF2B5EF4-FFF2-40B4-BE49-F238E27FC236}">
                        <a16:creationId xmlns:a16="http://schemas.microsoft.com/office/drawing/2014/main" id="{8B19D0EF-C253-465C-8454-83102E67E868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直接连接符 102">
                    <a:extLst>
                      <a:ext uri="{FF2B5EF4-FFF2-40B4-BE49-F238E27FC236}">
                        <a16:creationId xmlns:a16="http://schemas.microsoft.com/office/drawing/2014/main" id="{16AC7AD8-874F-485E-9456-B69B1A1B19FC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直接连接符 103">
                    <a:extLst>
                      <a:ext uri="{FF2B5EF4-FFF2-40B4-BE49-F238E27FC236}">
                        <a16:creationId xmlns:a16="http://schemas.microsoft.com/office/drawing/2014/main" id="{3DC1B2EF-FB6D-4963-8A73-1BE86941067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1" name="文本框 100">
                  <a:extLst>
                    <a:ext uri="{FF2B5EF4-FFF2-40B4-BE49-F238E27FC236}">
                      <a16:creationId xmlns:a16="http://schemas.microsoft.com/office/drawing/2014/main" id="{F61A5588-5DE2-4867-82CB-236FADFE9FD0}"/>
                    </a:ext>
                  </a:extLst>
                </p:cNvPr>
                <p:cNvSpPr txBox="1"/>
                <p:nvPr/>
              </p:nvSpPr>
              <p:spPr>
                <a:xfrm>
                  <a:off x="324340" y="4345567"/>
                  <a:ext cx="15802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状态栈</a:t>
                  </a:r>
                </a:p>
              </p:txBody>
            </p:sp>
          </p:grpSp>
          <p:grpSp>
            <p:nvGrpSpPr>
              <p:cNvPr id="90" name="组合 89">
                <a:extLst>
                  <a:ext uri="{FF2B5EF4-FFF2-40B4-BE49-F238E27FC236}">
                    <a16:creationId xmlns:a16="http://schemas.microsoft.com/office/drawing/2014/main" id="{E6B644B6-7BC2-4D6A-8FDE-7FAB9A6D4203}"/>
                  </a:ext>
                </a:extLst>
              </p:cNvPr>
              <p:cNvGrpSpPr/>
              <p:nvPr/>
            </p:nvGrpSpPr>
            <p:grpSpPr>
              <a:xfrm>
                <a:off x="914488" y="3452107"/>
                <a:ext cx="901530" cy="1296675"/>
                <a:chOff x="1856676" y="3429000"/>
                <a:chExt cx="1568799" cy="1296675"/>
              </a:xfrm>
            </p:grpSpPr>
            <p:grpSp>
              <p:nvGrpSpPr>
                <p:cNvPr id="95" name="组合 94">
                  <a:extLst>
                    <a:ext uri="{FF2B5EF4-FFF2-40B4-BE49-F238E27FC236}">
                      <a16:creationId xmlns:a16="http://schemas.microsoft.com/office/drawing/2014/main" id="{F867EBE7-26AC-4D9E-9410-EC8A87A31DDB}"/>
                    </a:ext>
                  </a:extLst>
                </p:cNvPr>
                <p:cNvGrpSpPr/>
                <p:nvPr/>
              </p:nvGrpSpPr>
              <p:grpSpPr>
                <a:xfrm>
                  <a:off x="2133077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97" name="直接连接符 96">
                    <a:extLst>
                      <a:ext uri="{FF2B5EF4-FFF2-40B4-BE49-F238E27FC236}">
                        <a16:creationId xmlns:a16="http://schemas.microsoft.com/office/drawing/2014/main" id="{FF1E7025-F740-4FF2-91D4-ABB5E08D2E2A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直接连接符 97">
                    <a:extLst>
                      <a:ext uri="{FF2B5EF4-FFF2-40B4-BE49-F238E27FC236}">
                        <a16:creationId xmlns:a16="http://schemas.microsoft.com/office/drawing/2014/main" id="{DBFF9F01-D3FD-4370-806B-A8BC319F159F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直接连接符 98">
                    <a:extLst>
                      <a:ext uri="{FF2B5EF4-FFF2-40B4-BE49-F238E27FC236}">
                        <a16:creationId xmlns:a16="http://schemas.microsoft.com/office/drawing/2014/main" id="{1E63AFF5-3EC8-46E2-A081-D3034F7777A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6" name="文本框 95">
                  <a:extLst>
                    <a:ext uri="{FF2B5EF4-FFF2-40B4-BE49-F238E27FC236}">
                      <a16:creationId xmlns:a16="http://schemas.microsoft.com/office/drawing/2014/main" id="{183A5532-B135-402E-BFF2-D14A618F5F77}"/>
                    </a:ext>
                  </a:extLst>
                </p:cNvPr>
                <p:cNvSpPr txBox="1"/>
                <p:nvPr/>
              </p:nvSpPr>
              <p:spPr>
                <a:xfrm>
                  <a:off x="1856676" y="4356343"/>
                  <a:ext cx="156879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记号栈</a:t>
                  </a:r>
                </a:p>
              </p:txBody>
            </p:sp>
          </p:grpSp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AAA342DC-47A5-45BB-9E5E-FFCC5655A7CD}"/>
                  </a:ext>
                </a:extLst>
              </p:cNvPr>
              <p:cNvSpPr/>
              <p:nvPr/>
            </p:nvSpPr>
            <p:spPr>
              <a:xfrm>
                <a:off x="296706" y="4021503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92" name="矩形 91">
                <a:extLst>
                  <a:ext uri="{FF2B5EF4-FFF2-40B4-BE49-F238E27FC236}">
                    <a16:creationId xmlns:a16="http://schemas.microsoft.com/office/drawing/2014/main" id="{51BCE6A1-2F58-4D3D-9B49-930E9524B7C5}"/>
                  </a:ext>
                </a:extLst>
              </p:cNvPr>
              <p:cNvSpPr/>
              <p:nvPr/>
            </p:nvSpPr>
            <p:spPr>
              <a:xfrm>
                <a:off x="1073329" y="4030045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93" name="矩形 92">
                <a:extLst>
                  <a:ext uri="{FF2B5EF4-FFF2-40B4-BE49-F238E27FC236}">
                    <a16:creationId xmlns:a16="http://schemas.microsoft.com/office/drawing/2014/main" id="{6934BDFB-7CE7-4E03-A9E2-B057FCA43D1E}"/>
                  </a:ext>
                </a:extLst>
              </p:cNvPr>
              <p:cNvSpPr/>
              <p:nvPr/>
            </p:nvSpPr>
            <p:spPr>
              <a:xfrm>
                <a:off x="296706" y="3698891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</a:p>
            </p:txBody>
          </p:sp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8F48B34B-F998-444A-86E6-6824C89426B3}"/>
                  </a:ext>
                </a:extLst>
              </p:cNvPr>
              <p:cNvSpPr/>
              <p:nvPr/>
            </p:nvSpPr>
            <p:spPr>
              <a:xfrm>
                <a:off x="1073325" y="3699316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</a:p>
            </p:txBody>
          </p:sp>
          <p:sp>
            <p:nvSpPr>
              <p:cNvPr id="105" name="矩形 104">
                <a:extLst>
                  <a:ext uri="{FF2B5EF4-FFF2-40B4-BE49-F238E27FC236}">
                    <a16:creationId xmlns:a16="http://schemas.microsoft.com/office/drawing/2014/main" id="{0775A829-DD9D-4EC6-AD7E-9C15AEBF72BD}"/>
                  </a:ext>
                </a:extLst>
              </p:cNvPr>
              <p:cNvSpPr/>
              <p:nvPr/>
            </p:nvSpPr>
            <p:spPr>
              <a:xfrm>
                <a:off x="299091" y="3362995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</a:p>
            </p:txBody>
          </p:sp>
          <p:sp>
            <p:nvSpPr>
              <p:cNvPr id="106" name="矩形 105">
                <a:extLst>
                  <a:ext uri="{FF2B5EF4-FFF2-40B4-BE49-F238E27FC236}">
                    <a16:creationId xmlns:a16="http://schemas.microsoft.com/office/drawing/2014/main" id="{C8D45835-261A-4113-B15D-3FBF92C19F00}"/>
                  </a:ext>
                </a:extLst>
              </p:cNvPr>
              <p:cNvSpPr/>
              <p:nvPr/>
            </p:nvSpPr>
            <p:spPr>
              <a:xfrm>
                <a:off x="1072431" y="3352134"/>
                <a:ext cx="583855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</a:p>
            </p:txBody>
          </p:sp>
        </p:grpSp>
        <p:sp>
          <p:nvSpPr>
            <p:cNvPr id="151" name="箭头: 右 150">
              <a:extLst>
                <a:ext uri="{FF2B5EF4-FFF2-40B4-BE49-F238E27FC236}">
                  <a16:creationId xmlns:a16="http://schemas.microsoft.com/office/drawing/2014/main" id="{3F633D68-D9BE-41F7-A351-175107F38495}"/>
                </a:ext>
              </a:extLst>
            </p:cNvPr>
            <p:cNvSpPr/>
            <p:nvPr/>
          </p:nvSpPr>
          <p:spPr>
            <a:xfrm rot="7491347">
              <a:off x="1558400" y="3334875"/>
              <a:ext cx="402151" cy="1691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4" name="组合 153">
            <a:extLst>
              <a:ext uri="{FF2B5EF4-FFF2-40B4-BE49-F238E27FC236}">
                <a16:creationId xmlns:a16="http://schemas.microsoft.com/office/drawing/2014/main" id="{DD2BD304-A2A8-49B0-A5AC-A7C39D805544}"/>
              </a:ext>
            </a:extLst>
          </p:cNvPr>
          <p:cNvGrpSpPr/>
          <p:nvPr/>
        </p:nvGrpSpPr>
        <p:grpSpPr>
          <a:xfrm>
            <a:off x="1767140" y="3367291"/>
            <a:ext cx="1883277" cy="1732017"/>
            <a:chOff x="1767140" y="3367291"/>
            <a:chExt cx="1883277" cy="1732017"/>
          </a:xfrm>
        </p:grpSpPr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5C010996-916B-42F9-A9C9-837969A19FE0}"/>
                </a:ext>
              </a:extLst>
            </p:cNvPr>
            <p:cNvGrpSpPr/>
            <p:nvPr/>
          </p:nvGrpSpPr>
          <p:grpSpPr>
            <a:xfrm>
              <a:off x="1968966" y="3367291"/>
              <a:ext cx="1681451" cy="1732017"/>
              <a:chOff x="1995119" y="3274839"/>
              <a:chExt cx="1681451" cy="1732017"/>
            </a:xfrm>
          </p:grpSpPr>
          <p:grpSp>
            <p:nvGrpSpPr>
              <p:cNvPr id="109" name="组合 108">
                <a:extLst>
                  <a:ext uri="{FF2B5EF4-FFF2-40B4-BE49-F238E27FC236}">
                    <a16:creationId xmlns:a16="http://schemas.microsoft.com/office/drawing/2014/main" id="{1E8C8C78-8499-45A4-94AB-ABE94D1313E8}"/>
                  </a:ext>
                </a:extLst>
              </p:cNvPr>
              <p:cNvGrpSpPr/>
              <p:nvPr/>
            </p:nvGrpSpPr>
            <p:grpSpPr>
              <a:xfrm>
                <a:off x="1995119" y="3711218"/>
                <a:ext cx="908134" cy="1285899"/>
                <a:chOff x="324340" y="3429000"/>
                <a:chExt cx="1580290" cy="1285899"/>
              </a:xfrm>
            </p:grpSpPr>
            <p:grpSp>
              <p:nvGrpSpPr>
                <p:cNvPr id="122" name="组合 121">
                  <a:extLst>
                    <a:ext uri="{FF2B5EF4-FFF2-40B4-BE49-F238E27FC236}">
                      <a16:creationId xmlns:a16="http://schemas.microsoft.com/office/drawing/2014/main" id="{3EE04292-C84B-46A0-AE69-ACB4F4F7B1B4}"/>
                    </a:ext>
                  </a:extLst>
                </p:cNvPr>
                <p:cNvGrpSpPr/>
                <p:nvPr/>
              </p:nvGrpSpPr>
              <p:grpSpPr>
                <a:xfrm>
                  <a:off x="609078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124" name="直接连接符 123">
                    <a:extLst>
                      <a:ext uri="{FF2B5EF4-FFF2-40B4-BE49-F238E27FC236}">
                        <a16:creationId xmlns:a16="http://schemas.microsoft.com/office/drawing/2014/main" id="{092CAF36-D9E2-4DED-A804-45D68E190037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5" name="直接连接符 124">
                    <a:extLst>
                      <a:ext uri="{FF2B5EF4-FFF2-40B4-BE49-F238E27FC236}">
                        <a16:creationId xmlns:a16="http://schemas.microsoft.com/office/drawing/2014/main" id="{096121AF-28CC-4080-835A-BC788FCA5CC9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6" name="直接连接符 125">
                    <a:extLst>
                      <a:ext uri="{FF2B5EF4-FFF2-40B4-BE49-F238E27FC236}">
                        <a16:creationId xmlns:a16="http://schemas.microsoft.com/office/drawing/2014/main" id="{28DE95CE-4C19-4FC7-85E6-0AEED560CE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3" name="文本框 122">
                  <a:extLst>
                    <a:ext uri="{FF2B5EF4-FFF2-40B4-BE49-F238E27FC236}">
                      <a16:creationId xmlns:a16="http://schemas.microsoft.com/office/drawing/2014/main" id="{CA1C7609-2489-4EE8-9287-122776262BD9}"/>
                    </a:ext>
                  </a:extLst>
                </p:cNvPr>
                <p:cNvSpPr txBox="1"/>
                <p:nvPr/>
              </p:nvSpPr>
              <p:spPr>
                <a:xfrm>
                  <a:off x="324340" y="4345567"/>
                  <a:ext cx="15802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状态栈</a:t>
                  </a:r>
                </a:p>
              </p:txBody>
            </p:sp>
          </p:grpSp>
          <p:grpSp>
            <p:nvGrpSpPr>
              <p:cNvPr id="110" name="组合 109">
                <a:extLst>
                  <a:ext uri="{FF2B5EF4-FFF2-40B4-BE49-F238E27FC236}">
                    <a16:creationId xmlns:a16="http://schemas.microsoft.com/office/drawing/2014/main" id="{63E86B1B-519E-4C50-859A-94FE022CEA8F}"/>
                  </a:ext>
                </a:extLst>
              </p:cNvPr>
              <p:cNvGrpSpPr/>
              <p:nvPr/>
            </p:nvGrpSpPr>
            <p:grpSpPr>
              <a:xfrm>
                <a:off x="2775040" y="3710181"/>
                <a:ext cx="901530" cy="1296675"/>
                <a:chOff x="1856676" y="3429000"/>
                <a:chExt cx="1568799" cy="1296675"/>
              </a:xfrm>
            </p:grpSpPr>
            <p:grpSp>
              <p:nvGrpSpPr>
                <p:cNvPr id="117" name="组合 116">
                  <a:extLst>
                    <a:ext uri="{FF2B5EF4-FFF2-40B4-BE49-F238E27FC236}">
                      <a16:creationId xmlns:a16="http://schemas.microsoft.com/office/drawing/2014/main" id="{B60D57B7-0B16-4308-865D-BB2E08AC8572}"/>
                    </a:ext>
                  </a:extLst>
                </p:cNvPr>
                <p:cNvGrpSpPr/>
                <p:nvPr/>
              </p:nvGrpSpPr>
              <p:grpSpPr>
                <a:xfrm>
                  <a:off x="2133077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119" name="直接连接符 118">
                    <a:extLst>
                      <a:ext uri="{FF2B5EF4-FFF2-40B4-BE49-F238E27FC236}">
                        <a16:creationId xmlns:a16="http://schemas.microsoft.com/office/drawing/2014/main" id="{5FFD5DEA-716C-4B44-94B2-D789C7AFE32A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0" name="直接连接符 119">
                    <a:extLst>
                      <a:ext uri="{FF2B5EF4-FFF2-40B4-BE49-F238E27FC236}">
                        <a16:creationId xmlns:a16="http://schemas.microsoft.com/office/drawing/2014/main" id="{14E402F0-4F2B-458B-885B-337ECBBAF2FC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直接连接符 120">
                    <a:extLst>
                      <a:ext uri="{FF2B5EF4-FFF2-40B4-BE49-F238E27FC236}">
                        <a16:creationId xmlns:a16="http://schemas.microsoft.com/office/drawing/2014/main" id="{A39045F2-50EB-4BAB-9858-52FAD37382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8" name="文本框 117">
                  <a:extLst>
                    <a:ext uri="{FF2B5EF4-FFF2-40B4-BE49-F238E27FC236}">
                      <a16:creationId xmlns:a16="http://schemas.microsoft.com/office/drawing/2014/main" id="{8D8B0E08-8930-44CD-BA0C-F837A7CF9A90}"/>
                    </a:ext>
                  </a:extLst>
                </p:cNvPr>
                <p:cNvSpPr txBox="1"/>
                <p:nvPr/>
              </p:nvSpPr>
              <p:spPr>
                <a:xfrm>
                  <a:off x="1856676" y="4356343"/>
                  <a:ext cx="156879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记号栈</a:t>
                  </a:r>
                </a:p>
              </p:txBody>
            </p:sp>
          </p:grpSp>
          <p:sp>
            <p:nvSpPr>
              <p:cNvPr id="111" name="矩形 110">
                <a:extLst>
                  <a:ext uri="{FF2B5EF4-FFF2-40B4-BE49-F238E27FC236}">
                    <a16:creationId xmlns:a16="http://schemas.microsoft.com/office/drawing/2014/main" id="{EA3FA2F5-75B8-46A1-BE24-5910B968C729}"/>
                  </a:ext>
                </a:extLst>
              </p:cNvPr>
              <p:cNvSpPr/>
              <p:nvPr/>
            </p:nvSpPr>
            <p:spPr>
              <a:xfrm>
                <a:off x="2157258" y="4279577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112" name="矩形 111">
                <a:extLst>
                  <a:ext uri="{FF2B5EF4-FFF2-40B4-BE49-F238E27FC236}">
                    <a16:creationId xmlns:a16="http://schemas.microsoft.com/office/drawing/2014/main" id="{C732CB73-D818-46D0-ACA9-2292FB5573B1}"/>
                  </a:ext>
                </a:extLst>
              </p:cNvPr>
              <p:cNvSpPr/>
              <p:nvPr/>
            </p:nvSpPr>
            <p:spPr>
              <a:xfrm>
                <a:off x="2933881" y="4288119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113" name="矩形 112">
                <a:extLst>
                  <a:ext uri="{FF2B5EF4-FFF2-40B4-BE49-F238E27FC236}">
                    <a16:creationId xmlns:a16="http://schemas.microsoft.com/office/drawing/2014/main" id="{8A89779E-1C8F-435E-8D9B-9F842D9A6AC4}"/>
                  </a:ext>
                </a:extLst>
              </p:cNvPr>
              <p:cNvSpPr/>
              <p:nvPr/>
            </p:nvSpPr>
            <p:spPr>
              <a:xfrm>
                <a:off x="2157258" y="3956965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</a:p>
            </p:txBody>
          </p:sp>
          <p:sp>
            <p:nvSpPr>
              <p:cNvPr id="114" name="矩形 113">
                <a:extLst>
                  <a:ext uri="{FF2B5EF4-FFF2-40B4-BE49-F238E27FC236}">
                    <a16:creationId xmlns:a16="http://schemas.microsoft.com/office/drawing/2014/main" id="{A0DAC151-0E80-4B95-9BAC-8371B4643701}"/>
                  </a:ext>
                </a:extLst>
              </p:cNvPr>
              <p:cNvSpPr/>
              <p:nvPr/>
            </p:nvSpPr>
            <p:spPr>
              <a:xfrm>
                <a:off x="2933877" y="3957390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</a:p>
            </p:txBody>
          </p:sp>
          <p:sp>
            <p:nvSpPr>
              <p:cNvPr id="115" name="矩形 114">
                <a:extLst>
                  <a:ext uri="{FF2B5EF4-FFF2-40B4-BE49-F238E27FC236}">
                    <a16:creationId xmlns:a16="http://schemas.microsoft.com/office/drawing/2014/main" id="{E1B6E58C-F24A-44B0-84B7-D970481CD1BC}"/>
                  </a:ext>
                </a:extLst>
              </p:cNvPr>
              <p:cNvSpPr/>
              <p:nvPr/>
            </p:nvSpPr>
            <p:spPr>
              <a:xfrm>
                <a:off x="2159643" y="3621069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</a:p>
            </p:txBody>
          </p:sp>
          <p:sp>
            <p:nvSpPr>
              <p:cNvPr id="116" name="矩形 115">
                <a:extLst>
                  <a:ext uri="{FF2B5EF4-FFF2-40B4-BE49-F238E27FC236}">
                    <a16:creationId xmlns:a16="http://schemas.microsoft.com/office/drawing/2014/main" id="{B652EC7F-653D-4277-A96A-BC6F78D0621E}"/>
                  </a:ext>
                </a:extLst>
              </p:cNvPr>
              <p:cNvSpPr/>
              <p:nvPr/>
            </p:nvSpPr>
            <p:spPr>
              <a:xfrm>
                <a:off x="2932983" y="3610208"/>
                <a:ext cx="58385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</a:p>
            </p:txBody>
          </p:sp>
          <p:sp>
            <p:nvSpPr>
              <p:cNvPr id="146" name="矩形 145">
                <a:extLst>
                  <a:ext uri="{FF2B5EF4-FFF2-40B4-BE49-F238E27FC236}">
                    <a16:creationId xmlns:a16="http://schemas.microsoft.com/office/drawing/2014/main" id="{9A0CBB01-B3BE-4D66-87C3-336F742E225A}"/>
                  </a:ext>
                </a:extLst>
              </p:cNvPr>
              <p:cNvSpPr/>
              <p:nvPr/>
            </p:nvSpPr>
            <p:spPr>
              <a:xfrm>
                <a:off x="2157258" y="3274839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</a:t>
                </a:r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2500E2C0-FFB6-449E-8CE5-633DEA4190C2}"/>
                  </a:ext>
                </a:extLst>
              </p:cNvPr>
              <p:cNvSpPr/>
              <p:nvPr/>
            </p:nvSpPr>
            <p:spPr>
              <a:xfrm>
                <a:off x="2939564" y="3285646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y</a:t>
                </a:r>
              </a:p>
            </p:txBody>
          </p:sp>
        </p:grpSp>
        <p:sp>
          <p:nvSpPr>
            <p:cNvPr id="153" name="箭头: 右 152">
              <a:extLst>
                <a:ext uri="{FF2B5EF4-FFF2-40B4-BE49-F238E27FC236}">
                  <a16:creationId xmlns:a16="http://schemas.microsoft.com/office/drawing/2014/main" id="{17C1B67E-A01F-410A-A20B-8FBC67F3CCE5}"/>
                </a:ext>
              </a:extLst>
            </p:cNvPr>
            <p:cNvSpPr/>
            <p:nvPr/>
          </p:nvSpPr>
          <p:spPr>
            <a:xfrm>
              <a:off x="1767140" y="4042139"/>
              <a:ext cx="223937" cy="18542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7F11132C-5199-476F-8C55-3E4280C53D3D}"/>
              </a:ext>
            </a:extLst>
          </p:cNvPr>
          <p:cNvGrpSpPr/>
          <p:nvPr/>
        </p:nvGrpSpPr>
        <p:grpSpPr>
          <a:xfrm rot="16200000">
            <a:off x="2041187" y="998831"/>
            <a:ext cx="438030" cy="325663"/>
            <a:chOff x="7354123" y="74748"/>
            <a:chExt cx="438030" cy="325663"/>
          </a:xfrm>
        </p:grpSpPr>
        <p:cxnSp>
          <p:nvCxnSpPr>
            <p:cNvPr id="156" name="直接箭头连接符 155">
              <a:extLst>
                <a:ext uri="{FF2B5EF4-FFF2-40B4-BE49-F238E27FC236}">
                  <a16:creationId xmlns:a16="http://schemas.microsoft.com/office/drawing/2014/main" id="{B50AA881-EE21-47DE-A60D-90E0B524621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AABE78F0-AD54-46D4-B0B2-87F1A195EC19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49194C6E-A630-470F-B392-E92D4A7FBB8D}"/>
              </a:ext>
            </a:extLst>
          </p:cNvPr>
          <p:cNvGrpSpPr/>
          <p:nvPr/>
        </p:nvGrpSpPr>
        <p:grpSpPr>
          <a:xfrm rot="16200000">
            <a:off x="2275989" y="995145"/>
            <a:ext cx="438030" cy="325663"/>
            <a:chOff x="7354123" y="74748"/>
            <a:chExt cx="438030" cy="325663"/>
          </a:xfrm>
        </p:grpSpPr>
        <p:cxnSp>
          <p:nvCxnSpPr>
            <p:cNvPr id="159" name="直接箭头连接符 158">
              <a:extLst>
                <a:ext uri="{FF2B5EF4-FFF2-40B4-BE49-F238E27FC236}">
                  <a16:creationId xmlns:a16="http://schemas.microsoft.com/office/drawing/2014/main" id="{716DED46-F878-4116-9840-F3274829469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60" name="文本框 159">
              <a:extLst>
                <a:ext uri="{FF2B5EF4-FFF2-40B4-BE49-F238E27FC236}">
                  <a16:creationId xmlns:a16="http://schemas.microsoft.com/office/drawing/2014/main" id="{1564AFFA-92F0-40A5-B18F-55AFC7436B04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1" name="组合 160">
            <a:extLst>
              <a:ext uri="{FF2B5EF4-FFF2-40B4-BE49-F238E27FC236}">
                <a16:creationId xmlns:a16="http://schemas.microsoft.com/office/drawing/2014/main" id="{2B1E7202-8E6E-44C5-98C2-40B64D296DC2}"/>
              </a:ext>
            </a:extLst>
          </p:cNvPr>
          <p:cNvGrpSpPr/>
          <p:nvPr/>
        </p:nvGrpSpPr>
        <p:grpSpPr>
          <a:xfrm rot="16200000">
            <a:off x="2523139" y="999474"/>
            <a:ext cx="438030" cy="325663"/>
            <a:chOff x="7354123" y="74748"/>
            <a:chExt cx="438030" cy="325663"/>
          </a:xfrm>
        </p:grpSpPr>
        <p:cxnSp>
          <p:nvCxnSpPr>
            <p:cNvPr id="162" name="直接箭头连接符 161">
              <a:extLst>
                <a:ext uri="{FF2B5EF4-FFF2-40B4-BE49-F238E27FC236}">
                  <a16:creationId xmlns:a16="http://schemas.microsoft.com/office/drawing/2014/main" id="{D062B93E-83B9-43FF-8C96-8A95F9C6D74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63" name="文本框 162">
              <a:extLst>
                <a:ext uri="{FF2B5EF4-FFF2-40B4-BE49-F238E27FC236}">
                  <a16:creationId xmlns:a16="http://schemas.microsoft.com/office/drawing/2014/main" id="{9B348373-2E0E-4DD9-87EE-E0AB077EAA2C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4" name="组合 163">
            <a:extLst>
              <a:ext uri="{FF2B5EF4-FFF2-40B4-BE49-F238E27FC236}">
                <a16:creationId xmlns:a16="http://schemas.microsoft.com/office/drawing/2014/main" id="{0E3D3E98-B42F-4454-BB26-E7A1A3FC8A7B}"/>
              </a:ext>
            </a:extLst>
          </p:cNvPr>
          <p:cNvGrpSpPr/>
          <p:nvPr/>
        </p:nvGrpSpPr>
        <p:grpSpPr>
          <a:xfrm rot="16200000">
            <a:off x="2762372" y="1010098"/>
            <a:ext cx="438030" cy="325663"/>
            <a:chOff x="7354123" y="74748"/>
            <a:chExt cx="438030" cy="325663"/>
          </a:xfrm>
        </p:grpSpPr>
        <p:cxnSp>
          <p:nvCxnSpPr>
            <p:cNvPr id="165" name="直接箭头连接符 164">
              <a:extLst>
                <a:ext uri="{FF2B5EF4-FFF2-40B4-BE49-F238E27FC236}">
                  <a16:creationId xmlns:a16="http://schemas.microsoft.com/office/drawing/2014/main" id="{148E5B63-16F6-4806-9900-6A910F69A93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66" name="文本框 165">
              <a:extLst>
                <a:ext uri="{FF2B5EF4-FFF2-40B4-BE49-F238E27FC236}">
                  <a16:creationId xmlns:a16="http://schemas.microsoft.com/office/drawing/2014/main" id="{B43FF64E-B0E9-4B1B-80D2-1085D8B40AB5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7" name="矩形 166">
            <a:extLst>
              <a:ext uri="{FF2B5EF4-FFF2-40B4-BE49-F238E27FC236}">
                <a16:creationId xmlns:a16="http://schemas.microsoft.com/office/drawing/2014/main" id="{CB3CA35F-3EE4-47C5-908E-8493D86E2995}"/>
              </a:ext>
            </a:extLst>
          </p:cNvPr>
          <p:cNvSpPr/>
          <p:nvPr/>
        </p:nvSpPr>
        <p:spPr>
          <a:xfrm>
            <a:off x="5613955" y="5099308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9" name="直接连接符 168">
            <a:extLst>
              <a:ext uri="{FF2B5EF4-FFF2-40B4-BE49-F238E27FC236}">
                <a16:creationId xmlns:a16="http://schemas.microsoft.com/office/drawing/2014/main" id="{626FA8BE-0D4A-4111-8E23-EA5C2F04367F}"/>
              </a:ext>
            </a:extLst>
          </p:cNvPr>
          <p:cNvCxnSpPr/>
          <p:nvPr/>
        </p:nvCxnSpPr>
        <p:spPr>
          <a:xfrm>
            <a:off x="5313680" y="5313680"/>
            <a:ext cx="2580640" cy="0"/>
          </a:xfrm>
          <a:prstGeom prst="lin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0" name="直接连接符 169">
            <a:extLst>
              <a:ext uri="{FF2B5EF4-FFF2-40B4-BE49-F238E27FC236}">
                <a16:creationId xmlns:a16="http://schemas.microsoft.com/office/drawing/2014/main" id="{452D003F-6655-432D-B474-B08A09849BE6}"/>
              </a:ext>
            </a:extLst>
          </p:cNvPr>
          <p:cNvCxnSpPr/>
          <p:nvPr/>
        </p:nvCxnSpPr>
        <p:spPr>
          <a:xfrm>
            <a:off x="5313680" y="5760720"/>
            <a:ext cx="2580640" cy="0"/>
          </a:xfrm>
          <a:prstGeom prst="lin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1" name="矩形 170">
            <a:extLst>
              <a:ext uri="{FF2B5EF4-FFF2-40B4-BE49-F238E27FC236}">
                <a16:creationId xmlns:a16="http://schemas.microsoft.com/office/drawing/2014/main" id="{BDE4D035-917E-482D-8C78-0B350B805600}"/>
              </a:ext>
            </a:extLst>
          </p:cNvPr>
          <p:cNvSpPr/>
          <p:nvPr/>
        </p:nvSpPr>
        <p:spPr>
          <a:xfrm>
            <a:off x="10950217" y="4659703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251200B7-4434-4A65-B44B-65074192A8D7}"/>
              </a:ext>
            </a:extLst>
          </p:cNvPr>
          <p:cNvSpPr/>
          <p:nvPr/>
        </p:nvSpPr>
        <p:spPr>
          <a:xfrm>
            <a:off x="5613954" y="5576110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F624C11B-0F58-4A07-B850-1C79AD9E30AA}"/>
              </a:ext>
            </a:extLst>
          </p:cNvPr>
          <p:cNvSpPr/>
          <p:nvPr/>
        </p:nvSpPr>
        <p:spPr>
          <a:xfrm>
            <a:off x="9617695" y="3741501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9A0F32EA-C1A7-436B-95C4-AAC99EE148A8}"/>
              </a:ext>
            </a:extLst>
          </p:cNvPr>
          <p:cNvSpPr/>
          <p:nvPr/>
        </p:nvSpPr>
        <p:spPr>
          <a:xfrm>
            <a:off x="5613954" y="6019848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endParaRPr lang="zh-CN" altLang="en-US" sz="4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9" name="组合 198">
            <a:extLst>
              <a:ext uri="{FF2B5EF4-FFF2-40B4-BE49-F238E27FC236}">
                <a16:creationId xmlns:a16="http://schemas.microsoft.com/office/drawing/2014/main" id="{B2FD46FB-30BF-4454-B29F-2A29FF70DCD5}"/>
              </a:ext>
            </a:extLst>
          </p:cNvPr>
          <p:cNvGrpSpPr/>
          <p:nvPr/>
        </p:nvGrpSpPr>
        <p:grpSpPr>
          <a:xfrm>
            <a:off x="143947" y="4865061"/>
            <a:ext cx="1827973" cy="1992939"/>
            <a:chOff x="143947" y="4865061"/>
            <a:chExt cx="1827973" cy="1992939"/>
          </a:xfrm>
        </p:grpSpPr>
        <p:sp>
          <p:nvSpPr>
            <p:cNvPr id="177" name="箭头: 右 176">
              <a:extLst>
                <a:ext uri="{FF2B5EF4-FFF2-40B4-BE49-F238E27FC236}">
                  <a16:creationId xmlns:a16="http://schemas.microsoft.com/office/drawing/2014/main" id="{5E1475C1-2DA5-4868-AF68-0C84A3A0CE1C}"/>
                </a:ext>
              </a:extLst>
            </p:cNvPr>
            <p:cNvSpPr/>
            <p:nvPr/>
          </p:nvSpPr>
          <p:spPr>
            <a:xfrm rot="7491347">
              <a:off x="1686269" y="4981562"/>
              <a:ext cx="402151" cy="1691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8" name="组合 197">
              <a:extLst>
                <a:ext uri="{FF2B5EF4-FFF2-40B4-BE49-F238E27FC236}">
                  <a16:creationId xmlns:a16="http://schemas.microsoft.com/office/drawing/2014/main" id="{9A09B651-6D70-4861-A539-7E6229D7E4D7}"/>
                </a:ext>
              </a:extLst>
            </p:cNvPr>
            <p:cNvGrpSpPr/>
            <p:nvPr/>
          </p:nvGrpSpPr>
          <p:grpSpPr>
            <a:xfrm>
              <a:off x="143947" y="5157866"/>
              <a:ext cx="1681451" cy="1700134"/>
              <a:chOff x="143947" y="5157866"/>
              <a:chExt cx="1681451" cy="1700134"/>
            </a:xfrm>
          </p:grpSpPr>
          <p:grpSp>
            <p:nvGrpSpPr>
              <p:cNvPr id="178" name="组合 177">
                <a:extLst>
                  <a:ext uri="{FF2B5EF4-FFF2-40B4-BE49-F238E27FC236}">
                    <a16:creationId xmlns:a16="http://schemas.microsoft.com/office/drawing/2014/main" id="{E86E7BBB-A47E-44F1-B3B4-456E6018EE62}"/>
                  </a:ext>
                </a:extLst>
              </p:cNvPr>
              <p:cNvGrpSpPr/>
              <p:nvPr/>
            </p:nvGrpSpPr>
            <p:grpSpPr>
              <a:xfrm>
                <a:off x="143947" y="5562362"/>
                <a:ext cx="908134" cy="1285899"/>
                <a:chOff x="324340" y="3429000"/>
                <a:chExt cx="1580290" cy="1285899"/>
              </a:xfrm>
            </p:grpSpPr>
            <p:grpSp>
              <p:nvGrpSpPr>
                <p:cNvPr id="191" name="组合 190">
                  <a:extLst>
                    <a:ext uri="{FF2B5EF4-FFF2-40B4-BE49-F238E27FC236}">
                      <a16:creationId xmlns:a16="http://schemas.microsoft.com/office/drawing/2014/main" id="{490E5F4A-1180-433B-AF8A-B3BAAF6988B1}"/>
                    </a:ext>
                  </a:extLst>
                </p:cNvPr>
                <p:cNvGrpSpPr/>
                <p:nvPr/>
              </p:nvGrpSpPr>
              <p:grpSpPr>
                <a:xfrm>
                  <a:off x="609078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193" name="直接连接符 192">
                    <a:extLst>
                      <a:ext uri="{FF2B5EF4-FFF2-40B4-BE49-F238E27FC236}">
                        <a16:creationId xmlns:a16="http://schemas.microsoft.com/office/drawing/2014/main" id="{0AAE825D-94EC-43F8-8AAC-E58098C8AAB0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直接连接符 193">
                    <a:extLst>
                      <a:ext uri="{FF2B5EF4-FFF2-40B4-BE49-F238E27FC236}">
                        <a16:creationId xmlns:a16="http://schemas.microsoft.com/office/drawing/2014/main" id="{322D530C-57CF-49C4-8AC9-2C845AAEBFB4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5" name="直接连接符 194">
                    <a:extLst>
                      <a:ext uri="{FF2B5EF4-FFF2-40B4-BE49-F238E27FC236}">
                        <a16:creationId xmlns:a16="http://schemas.microsoft.com/office/drawing/2014/main" id="{D4D8F647-BEF7-4C8E-B68A-D40926CB014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92" name="文本框 191">
                  <a:extLst>
                    <a:ext uri="{FF2B5EF4-FFF2-40B4-BE49-F238E27FC236}">
                      <a16:creationId xmlns:a16="http://schemas.microsoft.com/office/drawing/2014/main" id="{43107938-4008-41C7-93BB-7B7799D91DEC}"/>
                    </a:ext>
                  </a:extLst>
                </p:cNvPr>
                <p:cNvSpPr txBox="1"/>
                <p:nvPr/>
              </p:nvSpPr>
              <p:spPr>
                <a:xfrm>
                  <a:off x="324340" y="4345567"/>
                  <a:ext cx="15802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状态栈</a:t>
                  </a:r>
                </a:p>
              </p:txBody>
            </p:sp>
          </p:grpSp>
          <p:grpSp>
            <p:nvGrpSpPr>
              <p:cNvPr id="179" name="组合 178">
                <a:extLst>
                  <a:ext uri="{FF2B5EF4-FFF2-40B4-BE49-F238E27FC236}">
                    <a16:creationId xmlns:a16="http://schemas.microsoft.com/office/drawing/2014/main" id="{D847F48A-A1EB-498B-A29C-D9ED9F7F0465}"/>
                  </a:ext>
                </a:extLst>
              </p:cNvPr>
              <p:cNvGrpSpPr/>
              <p:nvPr/>
            </p:nvGrpSpPr>
            <p:grpSpPr>
              <a:xfrm>
                <a:off x="923868" y="5561325"/>
                <a:ext cx="901530" cy="1296675"/>
                <a:chOff x="1856676" y="3429000"/>
                <a:chExt cx="1568799" cy="1296675"/>
              </a:xfrm>
            </p:grpSpPr>
            <p:grpSp>
              <p:nvGrpSpPr>
                <p:cNvPr id="186" name="组合 185">
                  <a:extLst>
                    <a:ext uri="{FF2B5EF4-FFF2-40B4-BE49-F238E27FC236}">
                      <a16:creationId xmlns:a16="http://schemas.microsoft.com/office/drawing/2014/main" id="{F4A30A72-B987-4D39-919F-DA7EE415595C}"/>
                    </a:ext>
                  </a:extLst>
                </p:cNvPr>
                <p:cNvGrpSpPr/>
                <p:nvPr/>
              </p:nvGrpSpPr>
              <p:grpSpPr>
                <a:xfrm>
                  <a:off x="2133077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188" name="直接连接符 187">
                    <a:extLst>
                      <a:ext uri="{FF2B5EF4-FFF2-40B4-BE49-F238E27FC236}">
                        <a16:creationId xmlns:a16="http://schemas.microsoft.com/office/drawing/2014/main" id="{060D5320-08B0-4E26-948A-95D66AC1E5F8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9" name="直接连接符 188">
                    <a:extLst>
                      <a:ext uri="{FF2B5EF4-FFF2-40B4-BE49-F238E27FC236}">
                        <a16:creationId xmlns:a16="http://schemas.microsoft.com/office/drawing/2014/main" id="{10AE4BC6-3C16-4326-AEF5-94E5FE314FDE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" name="直接连接符 189">
                    <a:extLst>
                      <a:ext uri="{FF2B5EF4-FFF2-40B4-BE49-F238E27FC236}">
                        <a16:creationId xmlns:a16="http://schemas.microsoft.com/office/drawing/2014/main" id="{D50D9E20-6FBA-4FF3-91CA-2DF7A6ACD6A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7" name="文本框 186">
                  <a:extLst>
                    <a:ext uri="{FF2B5EF4-FFF2-40B4-BE49-F238E27FC236}">
                      <a16:creationId xmlns:a16="http://schemas.microsoft.com/office/drawing/2014/main" id="{B062C054-BD4B-4085-87C9-8A1F255680CB}"/>
                    </a:ext>
                  </a:extLst>
                </p:cNvPr>
                <p:cNvSpPr txBox="1"/>
                <p:nvPr/>
              </p:nvSpPr>
              <p:spPr>
                <a:xfrm>
                  <a:off x="1856676" y="4356343"/>
                  <a:ext cx="156879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记号栈</a:t>
                  </a:r>
                </a:p>
              </p:txBody>
            </p:sp>
          </p:grpSp>
          <p:sp>
            <p:nvSpPr>
              <p:cNvPr id="180" name="矩形 179">
                <a:extLst>
                  <a:ext uri="{FF2B5EF4-FFF2-40B4-BE49-F238E27FC236}">
                    <a16:creationId xmlns:a16="http://schemas.microsoft.com/office/drawing/2014/main" id="{9C7765BB-CB75-49B3-98A5-E2017E7AEE66}"/>
                  </a:ext>
                </a:extLst>
              </p:cNvPr>
              <p:cNvSpPr/>
              <p:nvPr/>
            </p:nvSpPr>
            <p:spPr>
              <a:xfrm>
                <a:off x="306086" y="6130721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181" name="矩形 180">
                <a:extLst>
                  <a:ext uri="{FF2B5EF4-FFF2-40B4-BE49-F238E27FC236}">
                    <a16:creationId xmlns:a16="http://schemas.microsoft.com/office/drawing/2014/main" id="{561A4331-EC07-443E-86A9-63626623172F}"/>
                  </a:ext>
                </a:extLst>
              </p:cNvPr>
              <p:cNvSpPr/>
              <p:nvPr/>
            </p:nvSpPr>
            <p:spPr>
              <a:xfrm>
                <a:off x="1082709" y="6139263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182" name="矩形 181">
                <a:extLst>
                  <a:ext uri="{FF2B5EF4-FFF2-40B4-BE49-F238E27FC236}">
                    <a16:creationId xmlns:a16="http://schemas.microsoft.com/office/drawing/2014/main" id="{AEE3ADD5-DBA9-4299-8F40-3E51EEA23DE5}"/>
                  </a:ext>
                </a:extLst>
              </p:cNvPr>
              <p:cNvSpPr/>
              <p:nvPr/>
            </p:nvSpPr>
            <p:spPr>
              <a:xfrm>
                <a:off x="306086" y="5808109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</a:p>
            </p:txBody>
          </p:sp>
          <p:sp>
            <p:nvSpPr>
              <p:cNvPr id="183" name="矩形 182">
                <a:extLst>
                  <a:ext uri="{FF2B5EF4-FFF2-40B4-BE49-F238E27FC236}">
                    <a16:creationId xmlns:a16="http://schemas.microsoft.com/office/drawing/2014/main" id="{0CC6DEF4-EFA2-41BE-92C4-D4686E0A566D}"/>
                  </a:ext>
                </a:extLst>
              </p:cNvPr>
              <p:cNvSpPr/>
              <p:nvPr/>
            </p:nvSpPr>
            <p:spPr>
              <a:xfrm>
                <a:off x="1082705" y="5808534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</a:p>
            </p:txBody>
          </p:sp>
          <p:sp>
            <p:nvSpPr>
              <p:cNvPr id="184" name="矩形 183">
                <a:extLst>
                  <a:ext uri="{FF2B5EF4-FFF2-40B4-BE49-F238E27FC236}">
                    <a16:creationId xmlns:a16="http://schemas.microsoft.com/office/drawing/2014/main" id="{2463096F-089F-481E-A3B4-80E15B1A063A}"/>
                  </a:ext>
                </a:extLst>
              </p:cNvPr>
              <p:cNvSpPr/>
              <p:nvPr/>
            </p:nvSpPr>
            <p:spPr>
              <a:xfrm>
                <a:off x="308471" y="5472213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</a:p>
            </p:txBody>
          </p:sp>
          <p:sp>
            <p:nvSpPr>
              <p:cNvPr id="185" name="矩形 184">
                <a:extLst>
                  <a:ext uri="{FF2B5EF4-FFF2-40B4-BE49-F238E27FC236}">
                    <a16:creationId xmlns:a16="http://schemas.microsoft.com/office/drawing/2014/main" id="{755DF310-F725-41A0-861E-239A88A2CC53}"/>
                  </a:ext>
                </a:extLst>
              </p:cNvPr>
              <p:cNvSpPr/>
              <p:nvPr/>
            </p:nvSpPr>
            <p:spPr>
              <a:xfrm>
                <a:off x="1080321" y="5471512"/>
                <a:ext cx="58534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</a:t>
                </a:r>
              </a:p>
            </p:txBody>
          </p:sp>
          <p:sp>
            <p:nvSpPr>
              <p:cNvPr id="196" name="矩形 195">
                <a:extLst>
                  <a:ext uri="{FF2B5EF4-FFF2-40B4-BE49-F238E27FC236}">
                    <a16:creationId xmlns:a16="http://schemas.microsoft.com/office/drawing/2014/main" id="{EC099D33-39AA-4071-A81F-FF30CAD6E174}"/>
                  </a:ext>
                </a:extLst>
              </p:cNvPr>
              <p:cNvSpPr/>
              <p:nvPr/>
            </p:nvSpPr>
            <p:spPr>
              <a:xfrm>
                <a:off x="306174" y="5157866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</a:t>
                </a:r>
              </a:p>
            </p:txBody>
          </p:sp>
          <p:sp>
            <p:nvSpPr>
              <p:cNvPr id="197" name="矩形 196">
                <a:extLst>
                  <a:ext uri="{FF2B5EF4-FFF2-40B4-BE49-F238E27FC236}">
                    <a16:creationId xmlns:a16="http://schemas.microsoft.com/office/drawing/2014/main" id="{4F31AB57-1D66-42BC-AE3A-456AF4F8E566}"/>
                  </a:ext>
                </a:extLst>
              </p:cNvPr>
              <p:cNvSpPr/>
              <p:nvPr/>
            </p:nvSpPr>
            <p:spPr>
              <a:xfrm>
                <a:off x="1080321" y="5158263"/>
                <a:ext cx="58693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</a:t>
                </a:r>
              </a:p>
            </p:txBody>
          </p:sp>
        </p:grpSp>
      </p:grpSp>
      <p:grpSp>
        <p:nvGrpSpPr>
          <p:cNvPr id="223" name="组合 222">
            <a:extLst>
              <a:ext uri="{FF2B5EF4-FFF2-40B4-BE49-F238E27FC236}">
                <a16:creationId xmlns:a16="http://schemas.microsoft.com/office/drawing/2014/main" id="{D1A5E078-E3E0-4978-8A7F-99D327B81023}"/>
              </a:ext>
            </a:extLst>
          </p:cNvPr>
          <p:cNvGrpSpPr/>
          <p:nvPr/>
        </p:nvGrpSpPr>
        <p:grpSpPr>
          <a:xfrm>
            <a:off x="1767140" y="5551586"/>
            <a:ext cx="1864133" cy="1296675"/>
            <a:chOff x="1745029" y="2029797"/>
            <a:chExt cx="1864133" cy="1296675"/>
          </a:xfrm>
        </p:grpSpPr>
        <p:grpSp>
          <p:nvGrpSpPr>
            <p:cNvPr id="224" name="组合 223">
              <a:extLst>
                <a:ext uri="{FF2B5EF4-FFF2-40B4-BE49-F238E27FC236}">
                  <a16:creationId xmlns:a16="http://schemas.microsoft.com/office/drawing/2014/main" id="{5C77B06B-5E72-4C46-B1FC-AF3CD8F887D8}"/>
                </a:ext>
              </a:extLst>
            </p:cNvPr>
            <p:cNvGrpSpPr/>
            <p:nvPr/>
          </p:nvGrpSpPr>
          <p:grpSpPr>
            <a:xfrm>
              <a:off x="1927711" y="2029797"/>
              <a:ext cx="1681451" cy="1296675"/>
              <a:chOff x="1927711" y="2029797"/>
              <a:chExt cx="1681451" cy="1296675"/>
            </a:xfrm>
          </p:grpSpPr>
          <p:grpSp>
            <p:nvGrpSpPr>
              <p:cNvPr id="226" name="组合 225">
                <a:extLst>
                  <a:ext uri="{FF2B5EF4-FFF2-40B4-BE49-F238E27FC236}">
                    <a16:creationId xmlns:a16="http://schemas.microsoft.com/office/drawing/2014/main" id="{C69A96A7-0FEB-42BB-A342-FDB3A55E2FCE}"/>
                  </a:ext>
                </a:extLst>
              </p:cNvPr>
              <p:cNvGrpSpPr/>
              <p:nvPr/>
            </p:nvGrpSpPr>
            <p:grpSpPr>
              <a:xfrm>
                <a:off x="1927711" y="2030834"/>
                <a:ext cx="908134" cy="1285899"/>
                <a:chOff x="324340" y="3429000"/>
                <a:chExt cx="1580290" cy="1285899"/>
              </a:xfrm>
            </p:grpSpPr>
            <p:grpSp>
              <p:nvGrpSpPr>
                <p:cNvPr id="237" name="组合 236">
                  <a:extLst>
                    <a:ext uri="{FF2B5EF4-FFF2-40B4-BE49-F238E27FC236}">
                      <a16:creationId xmlns:a16="http://schemas.microsoft.com/office/drawing/2014/main" id="{AEF5AFCF-8711-4DE0-904A-3C5111C502E0}"/>
                    </a:ext>
                  </a:extLst>
                </p:cNvPr>
                <p:cNvGrpSpPr/>
                <p:nvPr/>
              </p:nvGrpSpPr>
              <p:grpSpPr>
                <a:xfrm>
                  <a:off x="609078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239" name="直接连接符 238">
                    <a:extLst>
                      <a:ext uri="{FF2B5EF4-FFF2-40B4-BE49-F238E27FC236}">
                        <a16:creationId xmlns:a16="http://schemas.microsoft.com/office/drawing/2014/main" id="{7167DA4F-9414-4380-99EE-5F815CAF8945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0" name="直接连接符 239">
                    <a:extLst>
                      <a:ext uri="{FF2B5EF4-FFF2-40B4-BE49-F238E27FC236}">
                        <a16:creationId xmlns:a16="http://schemas.microsoft.com/office/drawing/2014/main" id="{086C749C-EE8C-4D21-9B0D-D31D74AD53D6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1" name="直接连接符 240">
                    <a:extLst>
                      <a:ext uri="{FF2B5EF4-FFF2-40B4-BE49-F238E27FC236}">
                        <a16:creationId xmlns:a16="http://schemas.microsoft.com/office/drawing/2014/main" id="{8C8D61D7-C744-406C-97A3-AE93C266D5B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38" name="文本框 237">
                  <a:extLst>
                    <a:ext uri="{FF2B5EF4-FFF2-40B4-BE49-F238E27FC236}">
                      <a16:creationId xmlns:a16="http://schemas.microsoft.com/office/drawing/2014/main" id="{2BAD2DDB-843E-48ED-B923-D99C63EE6693}"/>
                    </a:ext>
                  </a:extLst>
                </p:cNvPr>
                <p:cNvSpPr txBox="1"/>
                <p:nvPr/>
              </p:nvSpPr>
              <p:spPr>
                <a:xfrm>
                  <a:off x="324340" y="4345567"/>
                  <a:ext cx="15802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状态栈</a:t>
                  </a:r>
                </a:p>
              </p:txBody>
            </p:sp>
          </p:grpSp>
          <p:grpSp>
            <p:nvGrpSpPr>
              <p:cNvPr id="227" name="组合 226">
                <a:extLst>
                  <a:ext uri="{FF2B5EF4-FFF2-40B4-BE49-F238E27FC236}">
                    <a16:creationId xmlns:a16="http://schemas.microsoft.com/office/drawing/2014/main" id="{4BC21FAA-17E4-43F8-9010-9F6250C3D81A}"/>
                  </a:ext>
                </a:extLst>
              </p:cNvPr>
              <p:cNvGrpSpPr/>
              <p:nvPr/>
            </p:nvGrpSpPr>
            <p:grpSpPr>
              <a:xfrm>
                <a:off x="2707632" y="2029797"/>
                <a:ext cx="901530" cy="1296675"/>
                <a:chOff x="1856676" y="3429000"/>
                <a:chExt cx="1568799" cy="1296675"/>
              </a:xfrm>
            </p:grpSpPr>
            <p:grpSp>
              <p:nvGrpSpPr>
                <p:cNvPr id="232" name="组合 231">
                  <a:extLst>
                    <a:ext uri="{FF2B5EF4-FFF2-40B4-BE49-F238E27FC236}">
                      <a16:creationId xmlns:a16="http://schemas.microsoft.com/office/drawing/2014/main" id="{3989D00D-9C80-476E-91EE-2E23D549D895}"/>
                    </a:ext>
                  </a:extLst>
                </p:cNvPr>
                <p:cNvGrpSpPr/>
                <p:nvPr/>
              </p:nvGrpSpPr>
              <p:grpSpPr>
                <a:xfrm>
                  <a:off x="2133077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234" name="直接连接符 233">
                    <a:extLst>
                      <a:ext uri="{FF2B5EF4-FFF2-40B4-BE49-F238E27FC236}">
                        <a16:creationId xmlns:a16="http://schemas.microsoft.com/office/drawing/2014/main" id="{5CC33D3D-6376-4DE5-88DD-5CC031D3AFF0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5" name="直接连接符 234">
                    <a:extLst>
                      <a:ext uri="{FF2B5EF4-FFF2-40B4-BE49-F238E27FC236}">
                        <a16:creationId xmlns:a16="http://schemas.microsoft.com/office/drawing/2014/main" id="{9DA20EB1-CD24-45B9-BA87-648FA29C1E79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6" name="直接连接符 235">
                    <a:extLst>
                      <a:ext uri="{FF2B5EF4-FFF2-40B4-BE49-F238E27FC236}">
                        <a16:creationId xmlns:a16="http://schemas.microsoft.com/office/drawing/2014/main" id="{7D989C3E-EC33-4070-B0FC-ADDA2E35C5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33" name="文本框 232">
                  <a:extLst>
                    <a:ext uri="{FF2B5EF4-FFF2-40B4-BE49-F238E27FC236}">
                      <a16:creationId xmlns:a16="http://schemas.microsoft.com/office/drawing/2014/main" id="{05D841F0-391C-453E-B375-672CB53CD991}"/>
                    </a:ext>
                  </a:extLst>
                </p:cNvPr>
                <p:cNvSpPr txBox="1"/>
                <p:nvPr/>
              </p:nvSpPr>
              <p:spPr>
                <a:xfrm>
                  <a:off x="1856676" y="4356343"/>
                  <a:ext cx="156879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记号栈</a:t>
                  </a:r>
                </a:p>
              </p:txBody>
            </p:sp>
          </p:grpSp>
          <p:sp>
            <p:nvSpPr>
              <p:cNvPr id="228" name="矩形 227">
                <a:extLst>
                  <a:ext uri="{FF2B5EF4-FFF2-40B4-BE49-F238E27FC236}">
                    <a16:creationId xmlns:a16="http://schemas.microsoft.com/office/drawing/2014/main" id="{CA8A688C-FF30-4879-9924-C112CE82C65F}"/>
                  </a:ext>
                </a:extLst>
              </p:cNvPr>
              <p:cNvSpPr/>
              <p:nvPr/>
            </p:nvSpPr>
            <p:spPr>
              <a:xfrm>
                <a:off x="2089850" y="2599193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229" name="矩形 228">
                <a:extLst>
                  <a:ext uri="{FF2B5EF4-FFF2-40B4-BE49-F238E27FC236}">
                    <a16:creationId xmlns:a16="http://schemas.microsoft.com/office/drawing/2014/main" id="{2518C652-B1EE-4B00-8CDF-542F6B6DF7FF}"/>
                  </a:ext>
                </a:extLst>
              </p:cNvPr>
              <p:cNvSpPr/>
              <p:nvPr/>
            </p:nvSpPr>
            <p:spPr>
              <a:xfrm>
                <a:off x="2866473" y="2607735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230" name="矩形 229">
                <a:extLst>
                  <a:ext uri="{FF2B5EF4-FFF2-40B4-BE49-F238E27FC236}">
                    <a16:creationId xmlns:a16="http://schemas.microsoft.com/office/drawing/2014/main" id="{BAD9B635-C0CB-42D2-8DD2-3934A7C30D44}"/>
                  </a:ext>
                </a:extLst>
              </p:cNvPr>
              <p:cNvSpPr/>
              <p:nvPr/>
            </p:nvSpPr>
            <p:spPr>
              <a:xfrm>
                <a:off x="2089850" y="2276581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6</a:t>
                </a:r>
              </a:p>
            </p:txBody>
          </p:sp>
          <p:sp>
            <p:nvSpPr>
              <p:cNvPr id="231" name="矩形 230">
                <a:extLst>
                  <a:ext uri="{FF2B5EF4-FFF2-40B4-BE49-F238E27FC236}">
                    <a16:creationId xmlns:a16="http://schemas.microsoft.com/office/drawing/2014/main" id="{EBD4A575-CA9E-446D-8B01-4F9DD2C412DB}"/>
                  </a:ext>
                </a:extLst>
              </p:cNvPr>
              <p:cNvSpPr/>
              <p:nvPr/>
            </p:nvSpPr>
            <p:spPr>
              <a:xfrm>
                <a:off x="2866469" y="2277006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</a:p>
            </p:txBody>
          </p:sp>
        </p:grpSp>
        <p:sp>
          <p:nvSpPr>
            <p:cNvPr id="225" name="箭头: 右 224">
              <a:extLst>
                <a:ext uri="{FF2B5EF4-FFF2-40B4-BE49-F238E27FC236}">
                  <a16:creationId xmlns:a16="http://schemas.microsoft.com/office/drawing/2014/main" id="{04740F3B-4B9E-4A7B-B737-D09D94F140E2}"/>
                </a:ext>
              </a:extLst>
            </p:cNvPr>
            <p:cNvSpPr/>
            <p:nvPr/>
          </p:nvSpPr>
          <p:spPr>
            <a:xfrm>
              <a:off x="1745029" y="2497844"/>
              <a:ext cx="223937" cy="18542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4" name="组合 243">
            <a:extLst>
              <a:ext uri="{FF2B5EF4-FFF2-40B4-BE49-F238E27FC236}">
                <a16:creationId xmlns:a16="http://schemas.microsoft.com/office/drawing/2014/main" id="{25327BFC-9A97-42AD-A504-F7AAAC143435}"/>
              </a:ext>
            </a:extLst>
          </p:cNvPr>
          <p:cNvGrpSpPr/>
          <p:nvPr/>
        </p:nvGrpSpPr>
        <p:grpSpPr>
          <a:xfrm>
            <a:off x="1950376" y="3261918"/>
            <a:ext cx="3385324" cy="1825517"/>
            <a:chOff x="1950376" y="3261918"/>
            <a:chExt cx="3385324" cy="1825517"/>
          </a:xfrm>
        </p:grpSpPr>
        <p:sp>
          <p:nvSpPr>
            <p:cNvPr id="242" name="矩形 241">
              <a:extLst>
                <a:ext uri="{FF2B5EF4-FFF2-40B4-BE49-F238E27FC236}">
                  <a16:creationId xmlns:a16="http://schemas.microsoft.com/office/drawing/2014/main" id="{95D92C60-B4D2-4414-8B57-1C051D6F59D6}"/>
                </a:ext>
              </a:extLst>
            </p:cNvPr>
            <p:cNvSpPr/>
            <p:nvPr/>
          </p:nvSpPr>
          <p:spPr>
            <a:xfrm>
              <a:off x="1950376" y="3261918"/>
              <a:ext cx="1838433" cy="1825517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3" name="文本框 242">
              <a:extLst>
                <a:ext uri="{FF2B5EF4-FFF2-40B4-BE49-F238E27FC236}">
                  <a16:creationId xmlns:a16="http://schemas.microsoft.com/office/drawing/2014/main" id="{B5C858F5-F946-4C87-AF50-A24DBBE62FCF}"/>
                </a:ext>
              </a:extLst>
            </p:cNvPr>
            <p:cNvSpPr txBox="1"/>
            <p:nvPr/>
          </p:nvSpPr>
          <p:spPr>
            <a:xfrm>
              <a:off x="3558231" y="3869997"/>
              <a:ext cx="1777469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可以在这一步就报错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6441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7" grpId="0" animBg="1"/>
      <p:bldP spid="167" grpId="1" animBg="1"/>
      <p:bldP spid="171" grpId="0" animBg="1"/>
      <p:bldP spid="171" grpId="1" animBg="1"/>
      <p:bldP spid="172" grpId="0" animBg="1"/>
      <p:bldP spid="172" grpId="1" animBg="1"/>
      <p:bldP spid="173" grpId="0" animBg="1"/>
      <p:bldP spid="173" grpId="1" animBg="1"/>
      <p:bldP spid="174" grpId="0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30C7F2-BE42-46D1-9D2B-7D423E0D7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LR(0)</a:t>
            </a:r>
            <a:r>
              <a:rPr lang="zh-CN" altLang="en-US" dirty="0"/>
              <a:t>分析算法的缺点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A4D7A51-A7FA-43EC-A790-93DBA0B2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129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100E7E-CDB6-450D-B538-986B5B054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对每一个形如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 </a:t>
            </a:r>
            <a:r>
              <a:rPr lang="en-US" altLang="zh-CN" b="1" dirty="0">
                <a:solidFill>
                  <a:srgbClr val="0000FF"/>
                </a:solidFill>
              </a:rPr>
              <a:t>• </a:t>
            </a:r>
            <a:r>
              <a:rPr lang="zh-CN" altLang="en-US" dirty="0"/>
              <a:t>的项目，直接把</a:t>
            </a:r>
            <a:r>
              <a:rPr lang="zh-CN" altLang="en-US" b="1" dirty="0">
                <a:solidFill>
                  <a:srgbClr val="0000FF"/>
                </a:solidFill>
              </a:rPr>
              <a:t>𝛼</a:t>
            </a:r>
            <a:r>
              <a:rPr lang="zh-CN" altLang="en-US" dirty="0"/>
              <a:t>归约成</a:t>
            </a:r>
            <a:r>
              <a:rPr lang="en-US" altLang="zh-CN" b="1" dirty="0">
                <a:solidFill>
                  <a:srgbClr val="0000FF"/>
                </a:solidFill>
              </a:rPr>
              <a:t>A</a:t>
            </a:r>
            <a:r>
              <a:rPr lang="zh-CN" altLang="en-US" dirty="0"/>
              <a:t>，紧跟一个</a:t>
            </a:r>
            <a:r>
              <a:rPr lang="en-US" altLang="zh-CN" dirty="0"/>
              <a:t>”</a:t>
            </a:r>
            <a:r>
              <a:rPr lang="en-US" altLang="zh-CN" b="1" dirty="0" err="1">
                <a:solidFill>
                  <a:srgbClr val="FF0000"/>
                </a:solidFill>
              </a:rPr>
              <a:t>goto</a:t>
            </a:r>
            <a:r>
              <a:rPr lang="en-US" altLang="zh-CN" dirty="0"/>
              <a:t>”</a:t>
            </a:r>
          </a:p>
          <a:p>
            <a:pPr lvl="1"/>
            <a:r>
              <a:rPr lang="zh-CN" altLang="en-US" dirty="0"/>
              <a:t>延迟错误发现时机</a:t>
            </a:r>
          </a:p>
          <a:p>
            <a:pPr lvl="1"/>
            <a:r>
              <a:rPr lang="en-US" altLang="zh-CN" b="1" dirty="0"/>
              <a:t>LR(0)</a:t>
            </a:r>
            <a:r>
              <a:rPr lang="zh-CN" altLang="en-US" b="1" dirty="0"/>
              <a:t>分析表中可能包含冲突</a:t>
            </a:r>
          </a:p>
        </p:txBody>
      </p:sp>
    </p:spTree>
    <p:extLst>
      <p:ext uri="{BB962C8B-B14F-4D97-AF65-F5344CB8AC3E}">
        <p14:creationId xmlns:p14="http://schemas.microsoft.com/office/powerpoint/2010/main" val="3508464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997DDA-005E-8247-B679-679C5B7BE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用正则表达式？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1F4FC61-82E0-8645-83FC-866EB7DB3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D7B2C71A-039D-C54A-86D9-4DE6921E46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正则表达式</a:t>
                </a:r>
                <a:r>
                  <a:rPr kumimoji="1" lang="zh-CN" altLang="en-US" b="1" dirty="0">
                    <a:solidFill>
                      <a:srgbClr val="FF0000"/>
                    </a:solidFill>
                  </a:rPr>
                  <a:t>不适用</a:t>
                </a:r>
                <a:r>
                  <a:rPr kumimoji="1" lang="zh-CN" altLang="en-US" dirty="0"/>
                  <a:t>于描述程序语法规则</a:t>
                </a:r>
                <a:endParaRPr kumimoji="1" lang="en-US" altLang="zh-CN" dirty="0"/>
              </a:p>
              <a:p>
                <a:endParaRPr kumimoji="1" lang="en-US" altLang="zh-CN" dirty="0"/>
              </a:p>
              <a:p>
                <a:r>
                  <a:rPr kumimoji="1" lang="zh-CN" altLang="en-US" dirty="0"/>
                  <a:t>例如：</a:t>
                </a:r>
                <a:endParaRPr kumimoji="1" lang="en-US" altLang="zh-CN" dirty="0"/>
              </a:p>
              <a:p>
                <a:r>
                  <a:rPr kumimoji="1" lang="zh-CN" altLang="en-US" dirty="0"/>
                  <a:t>算式：整数和运算符</a:t>
                </a:r>
                <a:r>
                  <a:rPr kumimoji="1" lang="en-US" altLang="zh-CN" dirty="0"/>
                  <a:t>+</a:t>
                </a:r>
                <a:r>
                  <a:rPr kumimoji="1" lang="zh-CN" altLang="en-US" dirty="0"/>
                  <a:t>、</a:t>
                </a:r>
                <a:r>
                  <a:rPr kumimoji="1" lang="en-US" altLang="zh-CN" dirty="0"/>
                  <a:t>-</a:t>
                </a:r>
                <a:r>
                  <a:rPr kumimoji="1" lang="zh-CN" altLang="en-US" dirty="0"/>
                  <a:t>构成</a:t>
                </a:r>
                <a:endParaRPr kumimoji="1" lang="en-US" altLang="zh-CN" dirty="0"/>
              </a:p>
              <a:p>
                <a:pPr lvl="1"/>
                <a:r>
                  <a:rPr kumimoji="1" lang="en-US" altLang="zh-CN" dirty="0"/>
                  <a:t>[0-9]</a:t>
                </a:r>
                <a:r>
                  <a:rPr kumimoji="1" lang="en-US" altLang="zh-CN" baseline="30000" dirty="0"/>
                  <a:t>+</a:t>
                </a:r>
                <a:r>
                  <a:rPr kumimoji="1" lang="en-US" altLang="zh-CN" dirty="0"/>
                  <a:t>((+|-) [0-9]</a:t>
                </a:r>
                <a:r>
                  <a:rPr kumimoji="1" lang="en-US" altLang="zh-CN" baseline="30000" dirty="0"/>
                  <a:t>+</a:t>
                </a:r>
                <a:r>
                  <a:rPr kumimoji="1" lang="en-US" altLang="zh-CN" dirty="0"/>
                  <a:t>)</a:t>
                </a:r>
                <a:r>
                  <a:rPr kumimoji="1" lang="en-US" altLang="zh-CN" baseline="30000" dirty="0"/>
                  <a:t>+</a:t>
                </a:r>
              </a:p>
              <a:p>
                <a:r>
                  <a:rPr kumimoji="1" lang="zh-CN" altLang="en-US" b="1" dirty="0">
                    <a:solidFill>
                      <a:srgbClr val="FF0000"/>
                    </a:solidFill>
                  </a:rPr>
                  <a:t>可能带括号</a:t>
                </a:r>
                <a:r>
                  <a:rPr kumimoji="1" lang="zh-CN" altLang="en-US" dirty="0"/>
                  <a:t>的算式？</a:t>
                </a:r>
                <a:endParaRPr kumimoji="1" lang="en-US" altLang="zh-CN" dirty="0"/>
              </a:p>
              <a:p>
                <a:pPr lvl="1"/>
                <a:r>
                  <a:rPr kumimoji="1" lang="en-US" altLang="zh-CN" b="1" dirty="0">
                    <a:solidFill>
                      <a:srgbClr val="FF0000"/>
                    </a:solidFill>
                  </a:rPr>
                  <a:t>(</a:t>
                </a:r>
                <a:r>
                  <a:rPr kumimoji="1" lang="en-US" altLang="zh-CN" b="1" u="sng" dirty="0">
                    <a:solidFill>
                      <a:srgbClr val="FF0000"/>
                    </a:solidFill>
                  </a:rPr>
                  <a:t>(</a:t>
                </a:r>
                <a:r>
                  <a:rPr kumimoji="1" lang="en-US" altLang="zh-CN" b="1" dirty="0">
                    <a:solidFill>
                      <a:srgbClr val="FF0000"/>
                    </a:solidFill>
                  </a:rPr>
                  <a:t>|</a:t>
                </a:r>
                <a14:m>
                  <m:oMath xmlns:m="http://schemas.openxmlformats.org/officeDocument/2006/math">
                    <m:r>
                      <a:rPr kumimoji="1" lang="en-US" altLang="zh-CN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𝜺</m:t>
                    </m:r>
                  </m:oMath>
                </a14:m>
                <a:r>
                  <a:rPr kumimoji="1" lang="en-US" altLang="zh-CN" b="1" dirty="0">
                    <a:solidFill>
                      <a:srgbClr val="FF0000"/>
                    </a:solidFill>
                  </a:rPr>
                  <a:t>))</a:t>
                </a:r>
                <a:r>
                  <a:rPr kumimoji="1" lang="en-US" altLang="zh-CN" dirty="0">
                    <a:solidFill>
                      <a:srgbClr val="FF0000"/>
                    </a:solidFill>
                  </a:rPr>
                  <a:t> </a:t>
                </a:r>
                <a:r>
                  <a:rPr kumimoji="1" lang="en-US" altLang="zh-CN" dirty="0"/>
                  <a:t>[0-9]</a:t>
                </a:r>
                <a:r>
                  <a:rPr kumimoji="1" lang="en-US" altLang="zh-CN" baseline="30000" dirty="0"/>
                  <a:t>+</a:t>
                </a:r>
                <a:r>
                  <a:rPr kumimoji="1" lang="en-US" altLang="zh-CN" dirty="0"/>
                  <a:t>((+|-) [0-9]</a:t>
                </a:r>
                <a:r>
                  <a:rPr kumimoji="1" lang="en-US" altLang="zh-CN" baseline="30000" dirty="0"/>
                  <a:t>+</a:t>
                </a:r>
                <a:r>
                  <a:rPr kumimoji="1" lang="en-US" altLang="zh-CN" dirty="0"/>
                  <a:t>)</a:t>
                </a:r>
                <a:r>
                  <a:rPr kumimoji="1" lang="en-US" altLang="zh-CN" baseline="30000" dirty="0"/>
                  <a:t>+</a:t>
                </a:r>
                <a:r>
                  <a:rPr kumimoji="1" lang="en-US" altLang="zh-CN" b="1" dirty="0">
                    <a:solidFill>
                      <a:srgbClr val="FF0000"/>
                    </a:solidFill>
                  </a:rPr>
                  <a:t> ((</a:t>
                </a:r>
                <a14:m>
                  <m:oMath xmlns:m="http://schemas.openxmlformats.org/officeDocument/2006/math">
                    <m:r>
                      <a:rPr kumimoji="1" lang="en-US" altLang="zh-CN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𝜺</m:t>
                    </m:r>
                  </m:oMath>
                </a14:m>
                <a:r>
                  <a:rPr kumimoji="1" lang="en-US" altLang="zh-CN" b="1" dirty="0">
                    <a:solidFill>
                      <a:srgbClr val="FF0000"/>
                    </a:solidFill>
                  </a:rPr>
                  <a:t>|</a:t>
                </a:r>
                <a:r>
                  <a:rPr kumimoji="1" lang="en-US" altLang="zh-CN" b="1" u="sng" dirty="0">
                    <a:solidFill>
                      <a:srgbClr val="FF0000"/>
                    </a:solidFill>
                  </a:rPr>
                  <a:t>)</a:t>
                </a:r>
                <a:r>
                  <a:rPr kumimoji="1" lang="en-US" altLang="zh-CN" b="1" dirty="0">
                    <a:solidFill>
                      <a:srgbClr val="FF0000"/>
                    </a:solidFill>
                  </a:rPr>
                  <a:t>)</a:t>
                </a:r>
                <a:r>
                  <a:rPr kumimoji="1" lang="en-US" altLang="zh-CN" dirty="0">
                    <a:solidFill>
                      <a:srgbClr val="FF0000"/>
                    </a:solidFill>
                  </a:rPr>
                  <a:t> </a:t>
                </a:r>
                <a:endParaRPr kumimoji="1" lang="en-US" altLang="zh-CN" dirty="0"/>
              </a:p>
              <a:p>
                <a:pPr lvl="2"/>
                <a:endParaRPr kumimoji="1" lang="zh-CN" altLang="en-US" dirty="0"/>
              </a:p>
            </p:txBody>
          </p:sp>
        </mc:Choice>
        <mc:Fallback xmlns="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D7B2C71A-039D-C54A-86D9-4DE6921E46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0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EA44738F-40D6-1F4F-BF5D-D549A1BEE9BD}"/>
              </a:ext>
            </a:extLst>
          </p:cNvPr>
          <p:cNvSpPr txBox="1"/>
          <p:nvPr/>
        </p:nvSpPr>
        <p:spPr>
          <a:xfrm>
            <a:off x="6425782" y="3822496"/>
            <a:ext cx="1578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9+9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A791887-D0D7-6C4C-BDC7-597461ED6AD6}"/>
              </a:ext>
            </a:extLst>
          </p:cNvPr>
          <p:cNvSpPr txBox="1"/>
          <p:nvPr/>
        </p:nvSpPr>
        <p:spPr>
          <a:xfrm>
            <a:off x="8685550" y="3822495"/>
            <a:ext cx="1578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(9+9)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37169B-2882-264D-A828-138B22968BF5}"/>
              </a:ext>
            </a:extLst>
          </p:cNvPr>
          <p:cNvSpPr txBox="1"/>
          <p:nvPr/>
        </p:nvSpPr>
        <p:spPr>
          <a:xfrm>
            <a:off x="6425782" y="4931894"/>
            <a:ext cx="1578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(9+9 </a:t>
            </a:r>
            <a:r>
              <a:rPr kumimoji="1" lang="en-US" altLang="zh-CN" sz="3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?</a:t>
            </a:r>
            <a:endParaRPr kumimoji="1" lang="zh-CN" altLang="en-US" sz="36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A5101E2-259C-7843-B778-8BA0D10C26BA}"/>
              </a:ext>
            </a:extLst>
          </p:cNvPr>
          <p:cNvSpPr txBox="1"/>
          <p:nvPr/>
        </p:nvSpPr>
        <p:spPr>
          <a:xfrm>
            <a:off x="8685550" y="4931893"/>
            <a:ext cx="1578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9+9) </a:t>
            </a:r>
            <a:r>
              <a:rPr kumimoji="1" lang="en-US" altLang="zh-CN" sz="3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?</a:t>
            </a:r>
            <a:endParaRPr kumimoji="1" lang="zh-CN" altLang="en-US" sz="36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BAC1F2E-7FF3-3242-B083-F714079E1EE7}"/>
              </a:ext>
            </a:extLst>
          </p:cNvPr>
          <p:cNvSpPr txBox="1"/>
          <p:nvPr/>
        </p:nvSpPr>
        <p:spPr>
          <a:xfrm>
            <a:off x="1018957" y="5939581"/>
            <a:ext cx="5124888" cy="5232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记不住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前面出没出现过左括号！</a:t>
            </a:r>
          </a:p>
        </p:txBody>
      </p:sp>
    </p:spTree>
    <p:extLst>
      <p:ext uri="{BB962C8B-B14F-4D97-AF65-F5344CB8AC3E}">
        <p14:creationId xmlns:p14="http://schemas.microsoft.com/office/powerpoint/2010/main" val="3320920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97C0C4-EF94-4EEF-9456-85601AA68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LR(0)</a:t>
            </a:r>
            <a:r>
              <a:rPr lang="zh-CN" altLang="en-US" dirty="0"/>
              <a:t>问题</a:t>
            </a:r>
            <a:r>
              <a:rPr lang="en-US" altLang="zh-CN" dirty="0"/>
              <a:t>2</a:t>
            </a:r>
            <a:r>
              <a:rPr lang="zh-CN" altLang="en-US" dirty="0"/>
              <a:t>：移进</a:t>
            </a:r>
            <a:r>
              <a:rPr lang="en-US" altLang="zh-CN" dirty="0"/>
              <a:t>-</a:t>
            </a:r>
            <a:r>
              <a:rPr lang="zh-CN" altLang="en-US" dirty="0"/>
              <a:t>规约冲突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1489AC8-4F5D-4792-B80A-805DF9E2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130</a:t>
            </a:fld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ED08576-C3F3-4CC2-AF90-5DD37EF09651}"/>
              </a:ext>
            </a:extLst>
          </p:cNvPr>
          <p:cNvSpPr/>
          <p:nvPr/>
        </p:nvSpPr>
        <p:spPr>
          <a:xfrm>
            <a:off x="382681" y="1429242"/>
            <a:ext cx="1998714" cy="156966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 -&gt; E$</a:t>
            </a:r>
          </a:p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E -&gt; T+E</a:t>
            </a:r>
          </a:p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E -&gt; T</a:t>
            </a:r>
          </a:p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3: T -&gt; n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E44D9AC7-0064-489F-A480-75EC26056932}"/>
              </a:ext>
            </a:extLst>
          </p:cNvPr>
          <p:cNvGrpSpPr/>
          <p:nvPr/>
        </p:nvGrpSpPr>
        <p:grpSpPr>
          <a:xfrm>
            <a:off x="3616749" y="158202"/>
            <a:ext cx="8619696" cy="3520947"/>
            <a:chOff x="2983220" y="516457"/>
            <a:chExt cx="8619696" cy="3520947"/>
          </a:xfrm>
        </p:grpSpPr>
        <p:sp>
          <p:nvSpPr>
            <p:cNvPr id="168" name="灯片编号占位符 2">
              <a:extLst>
                <a:ext uri="{FF2B5EF4-FFF2-40B4-BE49-F238E27FC236}">
                  <a16:creationId xmlns:a16="http://schemas.microsoft.com/office/drawing/2014/main" id="{8F3147B3-FFDA-490D-AD7D-9F199D0B0F9F}"/>
                </a:ext>
              </a:extLst>
            </p:cNvPr>
            <p:cNvSpPr txBox="1">
              <a:spLocks/>
            </p:cNvSpPr>
            <p:nvPr/>
          </p:nvSpPr>
          <p:spPr>
            <a:xfrm>
              <a:off x="8217894" y="3053819"/>
              <a:ext cx="2743200" cy="365125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zh-CN"/>
              </a:defPPr>
              <a:lvl1pPr marL="0" algn="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F210D295-9B15-4757-888B-4FDF115DEA16}" type="slidenum">
                <a:rPr lang="zh-CN" altLang="en-US" smtClean="0"/>
                <a:pPr/>
                <a:t>130</a:t>
              </a:fld>
              <a:endParaRPr lang="zh-CN" altLang="en-US"/>
            </a:p>
          </p:txBody>
        </p:sp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id="{E0EB2694-3CDB-490D-8862-DBD7205008D8}"/>
                </a:ext>
              </a:extLst>
            </p:cNvPr>
            <p:cNvGrpSpPr/>
            <p:nvPr/>
          </p:nvGrpSpPr>
          <p:grpSpPr>
            <a:xfrm>
              <a:off x="2983220" y="1176731"/>
              <a:ext cx="2315948" cy="1701988"/>
              <a:chOff x="3352195" y="4949201"/>
              <a:chExt cx="2315948" cy="1701988"/>
            </a:xfrm>
          </p:grpSpPr>
          <p:sp>
            <p:nvSpPr>
              <p:cNvPr id="176" name="矩形 175">
                <a:extLst>
                  <a:ext uri="{FF2B5EF4-FFF2-40B4-BE49-F238E27FC236}">
                    <a16:creationId xmlns:a16="http://schemas.microsoft.com/office/drawing/2014/main" id="{1318A953-4698-4DC7-8093-C9AE0FD26B92}"/>
                  </a:ext>
                </a:extLst>
              </p:cNvPr>
              <p:cNvSpPr/>
              <p:nvPr/>
            </p:nvSpPr>
            <p:spPr>
              <a:xfrm>
                <a:off x="3669429" y="5081529"/>
                <a:ext cx="1998714" cy="156966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$</a:t>
                </a:r>
              </a:p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+ E</a:t>
                </a:r>
              </a:p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</a:t>
                </a:r>
              </a:p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-&gt;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</a:p>
            </p:txBody>
          </p:sp>
          <p:sp>
            <p:nvSpPr>
              <p:cNvPr id="200" name="文本框 199">
                <a:extLst>
                  <a:ext uri="{FF2B5EF4-FFF2-40B4-BE49-F238E27FC236}">
                    <a16:creationId xmlns:a16="http://schemas.microsoft.com/office/drawing/2014/main" id="{6B2651C0-614E-46EE-AD7C-119FFA0C5546}"/>
                  </a:ext>
                </a:extLst>
              </p:cNvPr>
              <p:cNvSpPr txBox="1"/>
              <p:nvPr/>
            </p:nvSpPr>
            <p:spPr>
              <a:xfrm>
                <a:off x="3352195" y="4949201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1</a:t>
                </a:r>
                <a:endParaRPr lang="zh-CN" altLang="en-US" sz="2800" dirty="0"/>
              </a:p>
            </p:txBody>
          </p:sp>
        </p:grpSp>
        <p:grpSp>
          <p:nvGrpSpPr>
            <p:cNvPr id="201" name="组合 200">
              <a:extLst>
                <a:ext uri="{FF2B5EF4-FFF2-40B4-BE49-F238E27FC236}">
                  <a16:creationId xmlns:a16="http://schemas.microsoft.com/office/drawing/2014/main" id="{EA4A5D04-7DDF-41E2-B5E9-0A7D03EEF097}"/>
                </a:ext>
              </a:extLst>
            </p:cNvPr>
            <p:cNvGrpSpPr/>
            <p:nvPr/>
          </p:nvGrpSpPr>
          <p:grpSpPr>
            <a:xfrm>
              <a:off x="5299168" y="1382481"/>
              <a:ext cx="2778628" cy="1307644"/>
              <a:chOff x="5691874" y="4685014"/>
              <a:chExt cx="2778628" cy="1307644"/>
            </a:xfrm>
          </p:grpSpPr>
          <p:grpSp>
            <p:nvGrpSpPr>
              <p:cNvPr id="202" name="组合 201">
                <a:extLst>
                  <a:ext uri="{FF2B5EF4-FFF2-40B4-BE49-F238E27FC236}">
                    <a16:creationId xmlns:a16="http://schemas.microsoft.com/office/drawing/2014/main" id="{BBD613EE-6D7C-47C1-A06D-355CEF6AF199}"/>
                  </a:ext>
                </a:extLst>
              </p:cNvPr>
              <p:cNvGrpSpPr/>
              <p:nvPr/>
            </p:nvGrpSpPr>
            <p:grpSpPr>
              <a:xfrm>
                <a:off x="6437466" y="4719439"/>
                <a:ext cx="2033036" cy="1273219"/>
                <a:chOff x="3571741" y="4862869"/>
                <a:chExt cx="2033036" cy="1273219"/>
              </a:xfrm>
            </p:grpSpPr>
            <p:sp>
              <p:nvSpPr>
                <p:cNvPr id="205" name="矩形 204">
                  <a:extLst>
                    <a:ext uri="{FF2B5EF4-FFF2-40B4-BE49-F238E27FC236}">
                      <a16:creationId xmlns:a16="http://schemas.microsoft.com/office/drawing/2014/main" id="{CDB92F9F-2216-486A-94A5-A576B9303A66}"/>
                    </a:ext>
                  </a:extLst>
                </p:cNvPr>
                <p:cNvSpPr/>
                <p:nvPr/>
              </p:nvSpPr>
              <p:spPr>
                <a:xfrm>
                  <a:off x="3606063" y="4862869"/>
                  <a:ext cx="1998714" cy="83099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T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+ E</a:t>
                  </a:r>
                </a:p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T </a:t>
                  </a:r>
                  <a:r>
                    <a:rPr lang="en-US" altLang="zh-CN" sz="2400" b="1" dirty="0"/>
                    <a:t>• </a:t>
                  </a:r>
                  <a:endPara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06" name="文本框 205">
                  <a:extLst>
                    <a:ext uri="{FF2B5EF4-FFF2-40B4-BE49-F238E27FC236}">
                      <a16:creationId xmlns:a16="http://schemas.microsoft.com/office/drawing/2014/main" id="{67B80985-7089-4A0F-A152-36B50EF6F956}"/>
                    </a:ext>
                  </a:extLst>
                </p:cNvPr>
                <p:cNvSpPr txBox="1"/>
                <p:nvPr/>
              </p:nvSpPr>
              <p:spPr>
                <a:xfrm>
                  <a:off x="3571741" y="5612868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3</a:t>
                  </a:r>
                  <a:endParaRPr lang="zh-CN" altLang="en-US" sz="2800" dirty="0"/>
                </a:p>
              </p:txBody>
            </p:sp>
          </p:grpSp>
          <p:cxnSp>
            <p:nvCxnSpPr>
              <p:cNvPr id="203" name="直接箭头连接符 202">
                <a:extLst>
                  <a:ext uri="{FF2B5EF4-FFF2-40B4-BE49-F238E27FC236}">
                    <a16:creationId xmlns:a16="http://schemas.microsoft.com/office/drawing/2014/main" id="{0D1EFD46-6C0F-42C7-8C1C-1ABB37B75468}"/>
                  </a:ext>
                </a:extLst>
              </p:cNvPr>
              <p:cNvCxnSpPr>
                <a:cxnSpLocks/>
                <a:endCxn id="205" idx="1"/>
              </p:cNvCxnSpPr>
              <p:nvPr/>
            </p:nvCxnSpPr>
            <p:spPr>
              <a:xfrm>
                <a:off x="5691874" y="5134938"/>
                <a:ext cx="779914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4" name="矩形 203">
                <a:extLst>
                  <a:ext uri="{FF2B5EF4-FFF2-40B4-BE49-F238E27FC236}">
                    <a16:creationId xmlns:a16="http://schemas.microsoft.com/office/drawing/2014/main" id="{C363D22C-A015-432C-8D45-0BDEA43C7FB1}"/>
                  </a:ext>
                </a:extLst>
              </p:cNvPr>
              <p:cNvSpPr/>
              <p:nvPr/>
            </p:nvSpPr>
            <p:spPr>
              <a:xfrm>
                <a:off x="5857773" y="4685014"/>
                <a:ext cx="51648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</a:t>
                </a:r>
                <a:endParaRPr lang="zh-CN" altLang="en-US" sz="2800" dirty="0"/>
              </a:p>
            </p:txBody>
          </p:sp>
        </p:grpSp>
        <p:grpSp>
          <p:nvGrpSpPr>
            <p:cNvPr id="207" name="组合 206">
              <a:extLst>
                <a:ext uri="{FF2B5EF4-FFF2-40B4-BE49-F238E27FC236}">
                  <a16:creationId xmlns:a16="http://schemas.microsoft.com/office/drawing/2014/main" id="{CEEB2BB8-DFB2-44C1-B8CF-A746574F83A5}"/>
                </a:ext>
              </a:extLst>
            </p:cNvPr>
            <p:cNvGrpSpPr/>
            <p:nvPr/>
          </p:nvGrpSpPr>
          <p:grpSpPr>
            <a:xfrm>
              <a:off x="8120103" y="516457"/>
              <a:ext cx="3425300" cy="1702315"/>
              <a:chOff x="8512809" y="3818990"/>
              <a:chExt cx="3425300" cy="1702315"/>
            </a:xfrm>
          </p:grpSpPr>
          <p:grpSp>
            <p:nvGrpSpPr>
              <p:cNvPr id="208" name="组合 207">
                <a:extLst>
                  <a:ext uri="{FF2B5EF4-FFF2-40B4-BE49-F238E27FC236}">
                    <a16:creationId xmlns:a16="http://schemas.microsoft.com/office/drawing/2014/main" id="{A442EA40-8924-4D1B-BBC1-72B79E4324C6}"/>
                  </a:ext>
                </a:extLst>
              </p:cNvPr>
              <p:cNvGrpSpPr/>
              <p:nvPr/>
            </p:nvGrpSpPr>
            <p:grpSpPr>
              <a:xfrm>
                <a:off x="9471584" y="3818990"/>
                <a:ext cx="2466525" cy="1702315"/>
                <a:chOff x="3763865" y="3975329"/>
                <a:chExt cx="2466525" cy="1702315"/>
              </a:xfrm>
            </p:grpSpPr>
            <p:sp>
              <p:nvSpPr>
                <p:cNvPr id="211" name="矩形 210">
                  <a:extLst>
                    <a:ext uri="{FF2B5EF4-FFF2-40B4-BE49-F238E27FC236}">
                      <a16:creationId xmlns:a16="http://schemas.microsoft.com/office/drawing/2014/main" id="{1A15C786-2661-4D9D-9F4B-08C523759476}"/>
                    </a:ext>
                  </a:extLst>
                </p:cNvPr>
                <p:cNvSpPr/>
                <p:nvPr/>
              </p:nvSpPr>
              <p:spPr>
                <a:xfrm>
                  <a:off x="3763865" y="4107984"/>
                  <a:ext cx="1998714" cy="156966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T +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</a:t>
                  </a:r>
                </a:p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 + E</a:t>
                  </a:r>
                </a:p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 </a:t>
                  </a:r>
                </a:p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 -&gt;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n</a:t>
                  </a:r>
                </a:p>
              </p:txBody>
            </p:sp>
            <p:sp>
              <p:nvSpPr>
                <p:cNvPr id="212" name="文本框 211">
                  <a:extLst>
                    <a:ext uri="{FF2B5EF4-FFF2-40B4-BE49-F238E27FC236}">
                      <a16:creationId xmlns:a16="http://schemas.microsoft.com/office/drawing/2014/main" id="{A7EC21C0-4BE7-4E0A-8B2F-534EF33BD953}"/>
                    </a:ext>
                  </a:extLst>
                </p:cNvPr>
                <p:cNvSpPr txBox="1"/>
                <p:nvPr/>
              </p:nvSpPr>
              <p:spPr>
                <a:xfrm>
                  <a:off x="5712230" y="3975329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5</a:t>
                  </a:r>
                  <a:endParaRPr lang="zh-CN" altLang="en-US" sz="2800" dirty="0"/>
                </a:p>
              </p:txBody>
            </p:sp>
          </p:grpSp>
          <p:cxnSp>
            <p:nvCxnSpPr>
              <p:cNvPr id="209" name="直接箭头连接符 208">
                <a:extLst>
                  <a:ext uri="{FF2B5EF4-FFF2-40B4-BE49-F238E27FC236}">
                    <a16:creationId xmlns:a16="http://schemas.microsoft.com/office/drawing/2014/main" id="{792A697E-0AC8-43D3-BBDE-5A89CBF19D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2809" y="4848378"/>
                <a:ext cx="878307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0" name="矩形 209">
                <a:extLst>
                  <a:ext uri="{FF2B5EF4-FFF2-40B4-BE49-F238E27FC236}">
                    <a16:creationId xmlns:a16="http://schemas.microsoft.com/office/drawing/2014/main" id="{E96691AA-7C35-44CD-BBBB-B77376E3703A}"/>
                  </a:ext>
                </a:extLst>
              </p:cNvPr>
              <p:cNvSpPr/>
              <p:nvPr/>
            </p:nvSpPr>
            <p:spPr>
              <a:xfrm>
                <a:off x="8713735" y="4364460"/>
                <a:ext cx="566181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+ </a:t>
                </a:r>
                <a:endParaRPr lang="zh-CN" altLang="en-US" sz="2800" dirty="0"/>
              </a:p>
            </p:txBody>
          </p:sp>
        </p:grpSp>
        <p:grpSp>
          <p:nvGrpSpPr>
            <p:cNvPr id="213" name="组合 212">
              <a:extLst>
                <a:ext uri="{FF2B5EF4-FFF2-40B4-BE49-F238E27FC236}">
                  <a16:creationId xmlns:a16="http://schemas.microsoft.com/office/drawing/2014/main" id="{B7830884-74B5-46E3-939C-584EDD911A27}"/>
                </a:ext>
              </a:extLst>
            </p:cNvPr>
            <p:cNvGrpSpPr/>
            <p:nvPr/>
          </p:nvGrpSpPr>
          <p:grpSpPr>
            <a:xfrm>
              <a:off x="6650318" y="2218772"/>
              <a:ext cx="4199462" cy="1688469"/>
              <a:chOff x="7043024" y="5329021"/>
              <a:chExt cx="4199462" cy="1688469"/>
            </a:xfrm>
          </p:grpSpPr>
          <p:grpSp>
            <p:nvGrpSpPr>
              <p:cNvPr id="214" name="组合 213">
                <a:extLst>
                  <a:ext uri="{FF2B5EF4-FFF2-40B4-BE49-F238E27FC236}">
                    <a16:creationId xmlns:a16="http://schemas.microsoft.com/office/drawing/2014/main" id="{A944B3CA-2556-4075-A599-9240FDF2F192}"/>
                  </a:ext>
                </a:extLst>
              </p:cNvPr>
              <p:cNvGrpSpPr/>
              <p:nvPr/>
            </p:nvGrpSpPr>
            <p:grpSpPr>
              <a:xfrm>
                <a:off x="7043024" y="6494270"/>
                <a:ext cx="1960282" cy="523220"/>
                <a:chOff x="2815859" y="5448642"/>
                <a:chExt cx="1960282" cy="523220"/>
              </a:xfrm>
            </p:grpSpPr>
            <p:sp>
              <p:nvSpPr>
                <p:cNvPr id="217" name="矩形 216">
                  <a:extLst>
                    <a:ext uri="{FF2B5EF4-FFF2-40B4-BE49-F238E27FC236}">
                      <a16:creationId xmlns:a16="http://schemas.microsoft.com/office/drawing/2014/main" id="{26940F2D-2227-4CC4-B31F-157F2F215A59}"/>
                    </a:ext>
                  </a:extLst>
                </p:cNvPr>
                <p:cNvSpPr/>
                <p:nvPr/>
              </p:nvSpPr>
              <p:spPr>
                <a:xfrm>
                  <a:off x="2815859" y="5504879"/>
                  <a:ext cx="1480554" cy="461665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 -&gt; </a:t>
                  </a:r>
                  <a:r>
                    <a:rPr lang="en-US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n </a:t>
                  </a:r>
                  <a:r>
                    <a:rPr lang="en-US" altLang="zh-CN" sz="2400" b="1" dirty="0"/>
                    <a:t>•</a:t>
                  </a:r>
                  <a:endPara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18" name="文本框 217">
                  <a:extLst>
                    <a:ext uri="{FF2B5EF4-FFF2-40B4-BE49-F238E27FC236}">
                      <a16:creationId xmlns:a16="http://schemas.microsoft.com/office/drawing/2014/main" id="{B70EFE36-770A-4A30-A1D5-F1F5BA3A2A82}"/>
                    </a:ext>
                  </a:extLst>
                </p:cNvPr>
                <p:cNvSpPr txBox="1"/>
                <p:nvPr/>
              </p:nvSpPr>
              <p:spPr>
                <a:xfrm>
                  <a:off x="4257981" y="5448642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4</a:t>
                  </a:r>
                  <a:endParaRPr lang="zh-CN" altLang="en-US" sz="2800" dirty="0"/>
                </a:p>
              </p:txBody>
            </p:sp>
          </p:grpSp>
          <p:cxnSp>
            <p:nvCxnSpPr>
              <p:cNvPr id="215" name="直接箭头连接符 214">
                <a:extLst>
                  <a:ext uri="{FF2B5EF4-FFF2-40B4-BE49-F238E27FC236}">
                    <a16:creationId xmlns:a16="http://schemas.microsoft.com/office/drawing/2014/main" id="{A812FC0C-F714-4C3F-84AF-19D6985C7E1E}"/>
                  </a:ext>
                </a:extLst>
              </p:cNvPr>
              <p:cNvCxnSpPr>
                <a:cxnSpLocks/>
                <a:stCxn id="211" idx="2"/>
                <a:endCxn id="245" idx="0"/>
              </p:cNvCxnSpPr>
              <p:nvPr/>
            </p:nvCxnSpPr>
            <p:spPr>
              <a:xfrm>
                <a:off x="10470941" y="5329021"/>
                <a:ext cx="525324" cy="851175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6" name="矩形 215">
                <a:extLst>
                  <a:ext uri="{FF2B5EF4-FFF2-40B4-BE49-F238E27FC236}">
                    <a16:creationId xmlns:a16="http://schemas.microsoft.com/office/drawing/2014/main" id="{81E50DA6-4C6F-4EB1-A49E-9956EFA50790}"/>
                  </a:ext>
                </a:extLst>
              </p:cNvPr>
              <p:cNvSpPr/>
              <p:nvPr/>
            </p:nvSpPr>
            <p:spPr>
              <a:xfrm>
                <a:off x="10745234" y="5357601"/>
                <a:ext cx="49725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</a:t>
                </a:r>
                <a:endParaRPr lang="zh-CN" altLang="en-US" sz="2800" dirty="0"/>
              </a:p>
            </p:txBody>
          </p:sp>
        </p:grpSp>
        <p:grpSp>
          <p:nvGrpSpPr>
            <p:cNvPr id="219" name="组合 218">
              <a:extLst>
                <a:ext uri="{FF2B5EF4-FFF2-40B4-BE49-F238E27FC236}">
                  <a16:creationId xmlns:a16="http://schemas.microsoft.com/office/drawing/2014/main" id="{CE7D7B3B-8619-4FB1-8F3D-FA5F173B07E5}"/>
                </a:ext>
              </a:extLst>
            </p:cNvPr>
            <p:cNvGrpSpPr/>
            <p:nvPr/>
          </p:nvGrpSpPr>
          <p:grpSpPr>
            <a:xfrm>
              <a:off x="8120103" y="1613239"/>
              <a:ext cx="3482813" cy="1918373"/>
              <a:chOff x="8512809" y="4670449"/>
              <a:chExt cx="3482813" cy="1918373"/>
            </a:xfrm>
          </p:grpSpPr>
          <p:grpSp>
            <p:nvGrpSpPr>
              <p:cNvPr id="220" name="组合 219">
                <a:extLst>
                  <a:ext uri="{FF2B5EF4-FFF2-40B4-BE49-F238E27FC236}">
                    <a16:creationId xmlns:a16="http://schemas.microsoft.com/office/drawing/2014/main" id="{57357655-6C4D-42CD-A700-FB6923170721}"/>
                  </a:ext>
                </a:extLst>
              </p:cNvPr>
              <p:cNvGrpSpPr/>
              <p:nvPr/>
            </p:nvGrpSpPr>
            <p:grpSpPr>
              <a:xfrm>
                <a:off x="9996908" y="5639674"/>
                <a:ext cx="1998714" cy="949148"/>
                <a:chOff x="3669429" y="4594046"/>
                <a:chExt cx="1998714" cy="949148"/>
              </a:xfrm>
            </p:grpSpPr>
            <p:sp>
              <p:nvSpPr>
                <p:cNvPr id="245" name="矩形 244">
                  <a:extLst>
                    <a:ext uri="{FF2B5EF4-FFF2-40B4-BE49-F238E27FC236}">
                      <a16:creationId xmlns:a16="http://schemas.microsoft.com/office/drawing/2014/main" id="{21252F62-7095-4004-BFF0-E0E66DACB986}"/>
                    </a:ext>
                  </a:extLst>
                </p:cNvPr>
                <p:cNvSpPr/>
                <p:nvPr/>
              </p:nvSpPr>
              <p:spPr>
                <a:xfrm>
                  <a:off x="3669429" y="5081529"/>
                  <a:ext cx="1998714" cy="461665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T + E</a:t>
                  </a:r>
                  <a:r>
                    <a:rPr lang="en-US" altLang="zh-CN" sz="2400" b="1" dirty="0"/>
                    <a:t> • </a:t>
                  </a:r>
                  <a:endPara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46" name="文本框 245">
                  <a:extLst>
                    <a:ext uri="{FF2B5EF4-FFF2-40B4-BE49-F238E27FC236}">
                      <a16:creationId xmlns:a16="http://schemas.microsoft.com/office/drawing/2014/main" id="{EA31C6E9-D862-4C13-B607-D91A7A67E393}"/>
                    </a:ext>
                  </a:extLst>
                </p:cNvPr>
                <p:cNvSpPr txBox="1"/>
                <p:nvPr/>
              </p:nvSpPr>
              <p:spPr>
                <a:xfrm>
                  <a:off x="3669429" y="4594046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6</a:t>
                  </a:r>
                  <a:endParaRPr lang="zh-CN" altLang="en-US" sz="2800" dirty="0"/>
                </a:p>
              </p:txBody>
            </p:sp>
          </p:grpSp>
          <p:cxnSp>
            <p:nvCxnSpPr>
              <p:cNvPr id="221" name="直接箭头连接符 220">
                <a:extLst>
                  <a:ext uri="{FF2B5EF4-FFF2-40B4-BE49-F238E27FC236}">
                    <a16:creationId xmlns:a16="http://schemas.microsoft.com/office/drawing/2014/main" id="{EFF12471-DBC3-4040-8203-366C201DDA0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512809" y="5111354"/>
                <a:ext cx="864340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2" name="矩形 221">
                <a:extLst>
                  <a:ext uri="{FF2B5EF4-FFF2-40B4-BE49-F238E27FC236}">
                    <a16:creationId xmlns:a16="http://schemas.microsoft.com/office/drawing/2014/main" id="{5A430D14-A003-4915-AD09-49093E4A73D2}"/>
                  </a:ext>
                </a:extLst>
              </p:cNvPr>
              <p:cNvSpPr/>
              <p:nvPr/>
            </p:nvSpPr>
            <p:spPr>
              <a:xfrm>
                <a:off x="8763428" y="4670449"/>
                <a:ext cx="51648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</a:t>
                </a:r>
                <a:endParaRPr lang="zh-CN" altLang="en-US" sz="2800" dirty="0"/>
              </a:p>
            </p:txBody>
          </p:sp>
        </p:grpSp>
        <p:grpSp>
          <p:nvGrpSpPr>
            <p:cNvPr id="247" name="组合 246">
              <a:extLst>
                <a:ext uri="{FF2B5EF4-FFF2-40B4-BE49-F238E27FC236}">
                  <a16:creationId xmlns:a16="http://schemas.microsoft.com/office/drawing/2014/main" id="{D34E5383-B9DF-4BEB-B72C-9BACBC8FB59B}"/>
                </a:ext>
              </a:extLst>
            </p:cNvPr>
            <p:cNvGrpSpPr/>
            <p:nvPr/>
          </p:nvGrpSpPr>
          <p:grpSpPr>
            <a:xfrm>
              <a:off x="2983220" y="2878719"/>
              <a:ext cx="2315948" cy="1158685"/>
              <a:chOff x="3375926" y="5935929"/>
              <a:chExt cx="2315948" cy="1158685"/>
            </a:xfrm>
          </p:grpSpPr>
          <p:grpSp>
            <p:nvGrpSpPr>
              <p:cNvPr id="248" name="组合 247">
                <a:extLst>
                  <a:ext uri="{FF2B5EF4-FFF2-40B4-BE49-F238E27FC236}">
                    <a16:creationId xmlns:a16="http://schemas.microsoft.com/office/drawing/2014/main" id="{F054C920-CAE2-4894-A1F6-B23E11A84E1D}"/>
                  </a:ext>
                </a:extLst>
              </p:cNvPr>
              <p:cNvGrpSpPr/>
              <p:nvPr/>
            </p:nvGrpSpPr>
            <p:grpSpPr>
              <a:xfrm>
                <a:off x="3375926" y="6571394"/>
                <a:ext cx="2315948" cy="523220"/>
                <a:chOff x="3352195" y="5393111"/>
                <a:chExt cx="2315948" cy="523220"/>
              </a:xfrm>
            </p:grpSpPr>
            <p:sp>
              <p:nvSpPr>
                <p:cNvPr id="251" name="矩形 250">
                  <a:extLst>
                    <a:ext uri="{FF2B5EF4-FFF2-40B4-BE49-F238E27FC236}">
                      <a16:creationId xmlns:a16="http://schemas.microsoft.com/office/drawing/2014/main" id="{9A8B03A0-902B-42D1-BCAF-EFD9E84B9CBA}"/>
                    </a:ext>
                  </a:extLst>
                </p:cNvPr>
                <p:cNvSpPr/>
                <p:nvPr/>
              </p:nvSpPr>
              <p:spPr>
                <a:xfrm>
                  <a:off x="3669429" y="5454666"/>
                  <a:ext cx="1998714" cy="461665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 -&gt; E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$</a:t>
                  </a:r>
                </a:p>
              </p:txBody>
            </p:sp>
            <p:sp>
              <p:nvSpPr>
                <p:cNvPr id="252" name="文本框 251">
                  <a:extLst>
                    <a:ext uri="{FF2B5EF4-FFF2-40B4-BE49-F238E27FC236}">
                      <a16:creationId xmlns:a16="http://schemas.microsoft.com/office/drawing/2014/main" id="{A8D44FDF-FBA6-4970-B6F2-1EEB01154216}"/>
                    </a:ext>
                  </a:extLst>
                </p:cNvPr>
                <p:cNvSpPr txBox="1"/>
                <p:nvPr/>
              </p:nvSpPr>
              <p:spPr>
                <a:xfrm>
                  <a:off x="3352195" y="5393111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2</a:t>
                  </a:r>
                  <a:endParaRPr lang="zh-CN" altLang="en-US" sz="2800" dirty="0"/>
                </a:p>
              </p:txBody>
            </p:sp>
          </p:grpSp>
          <p:cxnSp>
            <p:nvCxnSpPr>
              <p:cNvPr id="249" name="直接箭头连接符 248">
                <a:extLst>
                  <a:ext uri="{FF2B5EF4-FFF2-40B4-BE49-F238E27FC236}">
                    <a16:creationId xmlns:a16="http://schemas.microsoft.com/office/drawing/2014/main" id="{EBC4511B-7597-4E54-AF32-578CFBD75748}"/>
                  </a:ext>
                </a:extLst>
              </p:cNvPr>
              <p:cNvCxnSpPr>
                <a:cxnSpLocks/>
                <a:stCxn id="176" idx="2"/>
                <a:endCxn id="251" idx="0"/>
              </p:cNvCxnSpPr>
              <p:nvPr/>
            </p:nvCxnSpPr>
            <p:spPr>
              <a:xfrm>
                <a:off x="4692517" y="5935929"/>
                <a:ext cx="0" cy="69702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0" name="矩形 249">
                <a:extLst>
                  <a:ext uri="{FF2B5EF4-FFF2-40B4-BE49-F238E27FC236}">
                    <a16:creationId xmlns:a16="http://schemas.microsoft.com/office/drawing/2014/main" id="{9B574A00-5350-49D1-B0C5-4FBE5DAF6BAF}"/>
                  </a:ext>
                </a:extLst>
              </p:cNvPr>
              <p:cNvSpPr/>
              <p:nvPr/>
            </p:nvSpPr>
            <p:spPr>
              <a:xfrm>
                <a:off x="4705538" y="5968287"/>
                <a:ext cx="49725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</a:t>
                </a:r>
                <a:endParaRPr lang="zh-CN" altLang="en-US" sz="2800" dirty="0"/>
              </a:p>
            </p:txBody>
          </p:sp>
        </p:grpSp>
        <p:cxnSp>
          <p:nvCxnSpPr>
            <p:cNvPr id="253" name="直接箭头连接符 252">
              <a:extLst>
                <a:ext uri="{FF2B5EF4-FFF2-40B4-BE49-F238E27FC236}">
                  <a16:creationId xmlns:a16="http://schemas.microsoft.com/office/drawing/2014/main" id="{3644556A-9E74-4E5E-9EE2-CC7C7B8A037E}"/>
                </a:ext>
              </a:extLst>
            </p:cNvPr>
            <p:cNvCxnSpPr>
              <a:cxnSpLocks/>
              <a:endCxn id="217" idx="1"/>
            </p:cNvCxnSpPr>
            <p:nvPr/>
          </p:nvCxnSpPr>
          <p:spPr>
            <a:xfrm>
              <a:off x="4935538" y="2878719"/>
              <a:ext cx="1714780" cy="79237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矩形 253">
              <a:extLst>
                <a:ext uri="{FF2B5EF4-FFF2-40B4-BE49-F238E27FC236}">
                  <a16:creationId xmlns:a16="http://schemas.microsoft.com/office/drawing/2014/main" id="{480AAA4B-03D2-41CF-AAFB-EFD206564068}"/>
                </a:ext>
              </a:extLst>
            </p:cNvPr>
            <p:cNvSpPr/>
            <p:nvPr/>
          </p:nvSpPr>
          <p:spPr>
            <a:xfrm>
              <a:off x="5840910" y="2926113"/>
              <a:ext cx="5245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 </a:t>
              </a:r>
              <a:endParaRPr lang="zh-CN" altLang="en-US" sz="2800" dirty="0"/>
            </a:p>
          </p:txBody>
        </p:sp>
        <p:cxnSp>
          <p:nvCxnSpPr>
            <p:cNvPr id="256" name="直接箭头连接符 255">
              <a:extLst>
                <a:ext uri="{FF2B5EF4-FFF2-40B4-BE49-F238E27FC236}">
                  <a16:creationId xmlns:a16="http://schemas.microsoft.com/office/drawing/2014/main" id="{62328BAA-6AC2-4C4F-AB7C-0BB4C1FB593B}"/>
                </a:ext>
              </a:extLst>
            </p:cNvPr>
            <p:cNvCxnSpPr>
              <a:cxnSpLocks/>
              <a:endCxn id="217" idx="0"/>
            </p:cNvCxnSpPr>
            <p:nvPr/>
          </p:nvCxnSpPr>
          <p:spPr>
            <a:xfrm flipH="1">
              <a:off x="7390595" y="2247352"/>
              <a:ext cx="2041816" cy="119290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矩形 256">
              <a:extLst>
                <a:ext uri="{FF2B5EF4-FFF2-40B4-BE49-F238E27FC236}">
                  <a16:creationId xmlns:a16="http://schemas.microsoft.com/office/drawing/2014/main" id="{771F3825-CD55-4E16-9F00-1ACC12F8D636}"/>
                </a:ext>
              </a:extLst>
            </p:cNvPr>
            <p:cNvSpPr/>
            <p:nvPr/>
          </p:nvSpPr>
          <p:spPr>
            <a:xfrm>
              <a:off x="8036481" y="2470211"/>
              <a:ext cx="5245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 </a:t>
              </a:r>
              <a:endParaRPr lang="zh-CN" altLang="en-US" sz="2800" dirty="0"/>
            </a:p>
          </p:txBody>
        </p:sp>
      </p:grpSp>
      <p:graphicFrame>
        <p:nvGraphicFramePr>
          <p:cNvPr id="258" name="表格 257">
            <a:extLst>
              <a:ext uri="{FF2B5EF4-FFF2-40B4-BE49-F238E27FC236}">
                <a16:creationId xmlns:a16="http://schemas.microsoft.com/office/drawing/2014/main" id="{061835C6-7CB6-4E80-8FE9-BDE1509E72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442763"/>
              </p:ext>
            </p:extLst>
          </p:nvPr>
        </p:nvGraphicFramePr>
        <p:xfrm>
          <a:off x="3041481" y="3773718"/>
          <a:ext cx="661071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0712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283720889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+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s5/r2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r3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r3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s4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  <p:sp>
        <p:nvSpPr>
          <p:cNvPr id="259" name="矩形 258">
            <a:extLst>
              <a:ext uri="{FF2B5EF4-FFF2-40B4-BE49-F238E27FC236}">
                <a16:creationId xmlns:a16="http://schemas.microsoft.com/office/drawing/2014/main" id="{257DFFA6-5027-483D-A7B4-CE337C176A71}"/>
              </a:ext>
            </a:extLst>
          </p:cNvPr>
          <p:cNvSpPr/>
          <p:nvPr/>
        </p:nvSpPr>
        <p:spPr>
          <a:xfrm>
            <a:off x="6549943" y="965282"/>
            <a:ext cx="2302538" cy="10773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0" name="矩形 259">
            <a:extLst>
              <a:ext uri="{FF2B5EF4-FFF2-40B4-BE49-F238E27FC236}">
                <a16:creationId xmlns:a16="http://schemas.microsoft.com/office/drawing/2014/main" id="{8DB92B54-DE7E-4981-884A-678039A128DA}"/>
              </a:ext>
            </a:extLst>
          </p:cNvPr>
          <p:cNvSpPr/>
          <p:nvPr/>
        </p:nvSpPr>
        <p:spPr>
          <a:xfrm>
            <a:off x="5367567" y="5223208"/>
            <a:ext cx="1024180" cy="4261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492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 animBg="1"/>
      <p:bldP spid="260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30C7F2-BE42-46D1-9D2B-7D423E0D7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LR(0)</a:t>
            </a:r>
            <a:r>
              <a:rPr lang="zh-CN" altLang="en-US" dirty="0"/>
              <a:t>分析算法的缺点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A4D7A51-A7FA-43EC-A790-93DBA0B2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131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100E7E-CDB6-450D-B538-986B5B054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633466" cy="5200473"/>
          </a:xfrm>
        </p:spPr>
        <p:txBody>
          <a:bodyPr>
            <a:normAutofit/>
          </a:bodyPr>
          <a:lstStyle/>
          <a:p>
            <a:r>
              <a:rPr lang="zh-CN" altLang="en-US" dirty="0"/>
              <a:t>对每一个形如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 </a:t>
            </a:r>
            <a:r>
              <a:rPr lang="en-US" altLang="zh-CN" b="1" dirty="0">
                <a:solidFill>
                  <a:srgbClr val="0000FF"/>
                </a:solidFill>
              </a:rPr>
              <a:t>• </a:t>
            </a:r>
            <a:r>
              <a:rPr lang="zh-CN" altLang="en-US" dirty="0"/>
              <a:t>的项目，直接把</a:t>
            </a:r>
            <a:r>
              <a:rPr lang="zh-CN" altLang="en-US" b="1" dirty="0">
                <a:solidFill>
                  <a:srgbClr val="0000FF"/>
                </a:solidFill>
              </a:rPr>
              <a:t>𝛼</a:t>
            </a:r>
            <a:r>
              <a:rPr lang="zh-CN" altLang="en-US" dirty="0"/>
              <a:t>归约成</a:t>
            </a:r>
            <a:r>
              <a:rPr lang="en-US" altLang="zh-CN" b="1" dirty="0">
                <a:solidFill>
                  <a:srgbClr val="0000FF"/>
                </a:solidFill>
              </a:rPr>
              <a:t>A</a:t>
            </a:r>
            <a:r>
              <a:rPr lang="zh-CN" altLang="en-US" dirty="0"/>
              <a:t>，紧跟一个</a:t>
            </a:r>
            <a:r>
              <a:rPr lang="en-US" altLang="zh-CN" dirty="0"/>
              <a:t>”</a:t>
            </a:r>
            <a:r>
              <a:rPr lang="en-US" altLang="zh-CN" b="1" dirty="0" err="1">
                <a:solidFill>
                  <a:srgbClr val="FF0000"/>
                </a:solidFill>
              </a:rPr>
              <a:t>goto</a:t>
            </a:r>
            <a:r>
              <a:rPr lang="en-US" altLang="zh-CN" dirty="0"/>
              <a:t>”</a:t>
            </a:r>
          </a:p>
          <a:p>
            <a:pPr lvl="1"/>
            <a:r>
              <a:rPr lang="zh-CN" altLang="en-US" dirty="0"/>
              <a:t>延迟错误发现时机</a:t>
            </a:r>
          </a:p>
          <a:p>
            <a:pPr lvl="1"/>
            <a:r>
              <a:rPr lang="en-US" altLang="zh-CN" dirty="0"/>
              <a:t>LR(0)</a:t>
            </a:r>
            <a:r>
              <a:rPr lang="zh-CN" altLang="en-US" dirty="0"/>
              <a:t>分析表中可能包含冲突</a:t>
            </a:r>
            <a:endParaRPr lang="en-US" altLang="zh-CN" dirty="0"/>
          </a:p>
          <a:p>
            <a:r>
              <a:rPr lang="zh-CN" altLang="en-US" b="1" dirty="0">
                <a:solidFill>
                  <a:srgbClr val="FF0000"/>
                </a:solidFill>
              </a:rPr>
              <a:t>内在原因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一个形如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 </a:t>
            </a:r>
            <a:r>
              <a:rPr lang="en-US" altLang="zh-CN" b="1" dirty="0">
                <a:solidFill>
                  <a:srgbClr val="0000FF"/>
                </a:solidFill>
              </a:rPr>
              <a:t>• </a:t>
            </a:r>
            <a:r>
              <a:rPr lang="zh-CN" altLang="en-US" dirty="0"/>
              <a:t>的项目标识着需要</a:t>
            </a:r>
            <a:r>
              <a:rPr lang="zh-CN" altLang="en-US" b="1" dirty="0">
                <a:solidFill>
                  <a:srgbClr val="FF0000"/>
                </a:solidFill>
              </a:rPr>
              <a:t>归约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但没有标识</a:t>
            </a:r>
            <a:r>
              <a:rPr lang="zh-CN" altLang="en-US" b="1" dirty="0">
                <a:solidFill>
                  <a:srgbClr val="FF0000"/>
                </a:solidFill>
              </a:rPr>
              <a:t>何时归约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因此对</a:t>
            </a:r>
            <a:r>
              <a:rPr lang="zh-CN" altLang="en-US" b="1" dirty="0">
                <a:solidFill>
                  <a:srgbClr val="FF0000"/>
                </a:solidFill>
              </a:rPr>
              <a:t>所有输入记号</a:t>
            </a:r>
            <a:r>
              <a:rPr lang="zh-CN" altLang="en-US" dirty="0"/>
              <a:t>都进行</a:t>
            </a:r>
            <a:r>
              <a:rPr lang="zh-CN" altLang="en-US" b="1" dirty="0">
                <a:solidFill>
                  <a:srgbClr val="FF0000"/>
                </a:solidFill>
              </a:rPr>
              <a:t>归约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34EE57-4969-4D9E-ABC8-4FD057681DAC}"/>
              </a:ext>
            </a:extLst>
          </p:cNvPr>
          <p:cNvSpPr/>
          <p:nvPr/>
        </p:nvSpPr>
        <p:spPr>
          <a:xfrm>
            <a:off x="7725502" y="3296222"/>
            <a:ext cx="4061987" cy="32932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解决办法：</a:t>
            </a:r>
            <a:endParaRPr lang="en-US" altLang="zh-CN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指导归约时机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输入记号属于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产生式左部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非终结符的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时，才使用该产生式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归约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C03ED1C-F08A-4726-868E-0D9199F26379}"/>
              </a:ext>
            </a:extLst>
          </p:cNvPr>
          <p:cNvGrpSpPr/>
          <p:nvPr/>
        </p:nvGrpSpPr>
        <p:grpSpPr>
          <a:xfrm>
            <a:off x="6471666" y="26611"/>
            <a:ext cx="5315823" cy="2950931"/>
            <a:chOff x="6471666" y="26611"/>
            <a:chExt cx="5315823" cy="2950931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098A652-BB3A-49FC-BC33-C9738ED0A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71666" y="1290862"/>
              <a:ext cx="5315823" cy="16866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E958C61-A8A9-446A-A4D1-FCD8D630DB0D}"/>
                </a:ext>
              </a:extLst>
            </p:cNvPr>
            <p:cNvSpPr/>
            <p:nvPr/>
          </p:nvSpPr>
          <p:spPr>
            <a:xfrm>
              <a:off x="8978634" y="26611"/>
              <a:ext cx="2367280" cy="1200329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fr-F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0: S</a:t>
              </a:r>
              <a:r>
                <a:rPr lang="fr-FR" altLang="zh-CN" sz="2400" b="1" dirty="0">
                  <a:solidFill>
                    <a:srgbClr val="0000FF"/>
                  </a:solidFill>
                  <a:ea typeface="微软雅黑" panose="020B0503020204020204" pitchFamily="34" charset="-122"/>
                </a:rPr>
                <a:t>’</a:t>
              </a:r>
              <a:r>
                <a:rPr lang="fr-F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S$</a:t>
              </a:r>
            </a:p>
            <a:p>
              <a:r>
                <a:rPr lang="fr-F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1: S -&gt; x x T</a:t>
              </a:r>
            </a:p>
            <a:p>
              <a:r>
                <a:rPr lang="fr-F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2: T -&gt; y</a:t>
              </a:r>
              <a:endPara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3596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A6D988-ACBB-48D8-8494-0EF068DA9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SLR</a:t>
            </a:r>
            <a:r>
              <a:rPr lang="zh-CN" altLang="en-US" dirty="0"/>
              <a:t>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AB53EEF-496B-44F3-8626-8C7929D72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132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9FF719A-2726-4D60-B40C-3EEF44421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与</a:t>
            </a:r>
            <a:r>
              <a:rPr lang="en-US" altLang="zh-CN" dirty="0"/>
              <a:t>LR(0)</a:t>
            </a:r>
            <a:r>
              <a:rPr lang="zh-CN" altLang="en-US" dirty="0"/>
              <a:t>算法基本一样，仅区别于对</a:t>
            </a:r>
            <a:r>
              <a:rPr lang="zh-CN" altLang="en-US" b="1" dirty="0">
                <a:solidFill>
                  <a:srgbClr val="FF0000"/>
                </a:solidFill>
              </a:rPr>
              <a:t>归约</a:t>
            </a:r>
            <a:r>
              <a:rPr lang="zh-CN" altLang="en-US" dirty="0"/>
              <a:t>表项的生成</a:t>
            </a:r>
            <a:endParaRPr lang="en-US" altLang="zh-CN" dirty="0"/>
          </a:p>
          <a:p>
            <a:pPr lvl="1"/>
            <a:r>
              <a:rPr lang="en-US" altLang="zh-CN" dirty="0"/>
              <a:t>DFA</a:t>
            </a:r>
            <a:r>
              <a:rPr lang="zh-CN" altLang="en-US" dirty="0"/>
              <a:t>构造</a:t>
            </a:r>
            <a:endParaRPr lang="en-US" altLang="zh-CN" dirty="0"/>
          </a:p>
          <a:p>
            <a:pPr lvl="1"/>
            <a:r>
              <a:rPr lang="zh-CN" altLang="en-US" dirty="0"/>
              <a:t>根据</a:t>
            </a:r>
            <a:r>
              <a:rPr lang="en-US" altLang="zh-CN" dirty="0"/>
              <a:t>DFA</a:t>
            </a:r>
            <a:r>
              <a:rPr lang="zh-CN" altLang="en-US" dirty="0"/>
              <a:t>生成</a:t>
            </a:r>
            <a:r>
              <a:rPr lang="en-US" altLang="zh-CN" dirty="0"/>
              <a:t>LR(0)</a:t>
            </a:r>
            <a:r>
              <a:rPr lang="zh-CN" altLang="en-US" dirty="0"/>
              <a:t>分析表</a:t>
            </a:r>
            <a:endParaRPr lang="en-US" altLang="zh-CN" dirty="0"/>
          </a:p>
          <a:p>
            <a:pPr lvl="2"/>
            <a:r>
              <a:rPr lang="zh-CN" altLang="en-US" dirty="0"/>
              <a:t>对转移到其他状态的</a:t>
            </a:r>
            <a:r>
              <a:rPr lang="zh-CN" altLang="en-US" b="1" dirty="0">
                <a:solidFill>
                  <a:srgbClr val="0000FF"/>
                </a:solidFill>
              </a:rPr>
              <a:t>终结符边</a:t>
            </a:r>
            <a:r>
              <a:rPr lang="zh-CN" altLang="en-US" dirty="0"/>
              <a:t>，记为该状态上的</a:t>
            </a:r>
            <a:r>
              <a:rPr lang="zh-CN" altLang="en-US" b="1" dirty="0">
                <a:solidFill>
                  <a:srgbClr val="FF0000"/>
                </a:solidFill>
              </a:rPr>
              <a:t>移进操作</a:t>
            </a:r>
            <a:r>
              <a:rPr lang="en-US" altLang="zh-CN" b="1" dirty="0" err="1">
                <a:solidFill>
                  <a:srgbClr val="FF0000"/>
                </a:solidFill>
              </a:rPr>
              <a:t>s</a:t>
            </a:r>
            <a:r>
              <a:rPr lang="en-US" altLang="zh-CN" b="1" i="1" dirty="0" err="1">
                <a:solidFill>
                  <a:srgbClr val="FF0000"/>
                </a:solidFill>
              </a:rPr>
              <a:t>n</a:t>
            </a:r>
            <a:endParaRPr lang="en-US" altLang="zh-CN" b="1" i="1" dirty="0">
              <a:solidFill>
                <a:srgbClr val="FF0000"/>
              </a:solidFill>
            </a:endParaRPr>
          </a:p>
          <a:p>
            <a:pPr lvl="2"/>
            <a:r>
              <a:rPr lang="zh-CN" altLang="en-US" dirty="0"/>
              <a:t>对转移到其他状态的</a:t>
            </a:r>
            <a:r>
              <a:rPr lang="zh-CN" altLang="en-US" b="1" dirty="0">
                <a:solidFill>
                  <a:srgbClr val="0000FF"/>
                </a:solidFill>
              </a:rPr>
              <a:t>非终结符边</a:t>
            </a:r>
            <a:r>
              <a:rPr lang="zh-CN" altLang="en-US" dirty="0"/>
              <a:t>，记为该状态上的</a:t>
            </a:r>
            <a:r>
              <a:rPr lang="zh-CN" altLang="en-US" b="1" dirty="0">
                <a:solidFill>
                  <a:srgbClr val="FF0000"/>
                </a:solidFill>
              </a:rPr>
              <a:t>转移操作</a:t>
            </a:r>
            <a:r>
              <a:rPr lang="en-US" altLang="zh-CN" b="1" dirty="0" err="1">
                <a:solidFill>
                  <a:srgbClr val="FF0000"/>
                </a:solidFill>
              </a:rPr>
              <a:t>g</a:t>
            </a:r>
            <a:r>
              <a:rPr lang="en-US" altLang="zh-CN" b="1" i="1" dirty="0" err="1">
                <a:solidFill>
                  <a:srgbClr val="FF0000"/>
                </a:solidFill>
              </a:rPr>
              <a:t>n</a:t>
            </a:r>
            <a:endParaRPr lang="en-US" altLang="zh-CN" b="1" i="1" dirty="0">
              <a:solidFill>
                <a:srgbClr val="FF0000"/>
              </a:solidFill>
            </a:endParaRPr>
          </a:p>
          <a:p>
            <a:pPr lvl="2"/>
            <a:r>
              <a:rPr lang="zh-CN" altLang="en-US" dirty="0"/>
              <a:t>若某状态中包含项目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 </a:t>
            </a:r>
            <a:r>
              <a:rPr lang="en-US" altLang="zh-CN" b="1" dirty="0">
                <a:solidFill>
                  <a:srgbClr val="0000FF"/>
                </a:solidFill>
              </a:rPr>
              <a:t>•</a:t>
            </a:r>
            <a:r>
              <a:rPr lang="zh-CN" altLang="en-US" dirty="0"/>
              <a:t>，记为该状态上对产生式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</a:t>
            </a:r>
            <a:r>
              <a:rPr lang="zh-CN" altLang="en-US" dirty="0"/>
              <a:t>的</a:t>
            </a:r>
            <a:r>
              <a:rPr lang="zh-CN" altLang="en-US" b="1" dirty="0">
                <a:solidFill>
                  <a:srgbClr val="FF0000"/>
                </a:solidFill>
              </a:rPr>
              <a:t>归约操作</a:t>
            </a:r>
            <a:r>
              <a:rPr lang="en-US" altLang="zh-CN" b="1" dirty="0" err="1">
                <a:solidFill>
                  <a:srgbClr val="FF0000"/>
                </a:solidFill>
              </a:rPr>
              <a:t>r</a:t>
            </a:r>
            <a:r>
              <a:rPr lang="en-US" altLang="zh-CN" b="1" i="1" dirty="0" err="1">
                <a:solidFill>
                  <a:srgbClr val="FF0000"/>
                </a:solidFill>
              </a:rPr>
              <a:t>n</a:t>
            </a:r>
            <a:endParaRPr lang="en-US" altLang="zh-CN" b="1" i="1" dirty="0">
              <a:solidFill>
                <a:srgbClr val="FF0000"/>
              </a:solidFill>
            </a:endParaRPr>
          </a:p>
          <a:p>
            <a:pPr lvl="3"/>
            <a:r>
              <a:rPr lang="zh-CN" altLang="en-US" dirty="0"/>
              <a:t>若为开始产生式，则对结束符动作记为</a:t>
            </a:r>
            <a:r>
              <a:rPr lang="en-US" altLang="zh-CN" dirty="0"/>
              <a:t>accept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3BFBD4B-7A47-479F-9980-9D43993F9B71}"/>
              </a:ext>
            </a:extLst>
          </p:cNvPr>
          <p:cNvSpPr/>
          <p:nvPr/>
        </p:nvSpPr>
        <p:spPr>
          <a:xfrm>
            <a:off x="5562600" y="457249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仅对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属于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FOLLOW(A)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的输入记号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添加对产生式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𝛼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归约操作</a:t>
            </a:r>
            <a:r>
              <a:rPr lang="en-US" altLang="zh-CN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r>
              <a:rPr lang="en-US" altLang="zh-CN" b="1" i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2B01177-4A3E-45DB-B3B9-A71D1D935965}"/>
              </a:ext>
            </a:extLst>
          </p:cNvPr>
          <p:cNvCxnSpPr>
            <a:cxnSpLocks/>
          </p:cNvCxnSpPr>
          <p:nvPr/>
        </p:nvCxnSpPr>
        <p:spPr>
          <a:xfrm>
            <a:off x="5739193" y="4009981"/>
            <a:ext cx="4780934" cy="0"/>
          </a:xfrm>
          <a:prstGeom prst="lin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DD24AD2E-7681-4E57-A134-383624E2631D}"/>
              </a:ext>
            </a:extLst>
          </p:cNvPr>
          <p:cNvSpPr/>
          <p:nvPr/>
        </p:nvSpPr>
        <p:spPr>
          <a:xfrm>
            <a:off x="3576355" y="2019458"/>
            <a:ext cx="9051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SLR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E7094A7-4BFA-4CA2-9C2D-A4D81B2A323B}"/>
              </a:ext>
            </a:extLst>
          </p:cNvPr>
          <p:cNvCxnSpPr>
            <a:cxnSpLocks/>
          </p:cNvCxnSpPr>
          <p:nvPr/>
        </p:nvCxnSpPr>
        <p:spPr>
          <a:xfrm>
            <a:off x="3576355" y="2568971"/>
            <a:ext cx="905110" cy="0"/>
          </a:xfrm>
          <a:prstGeom prst="lin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0208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4CE46E-102C-49E3-ACFA-B48D909B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SLR</a:t>
            </a:r>
            <a:r>
              <a:rPr lang="zh-CN" altLang="en-US" dirty="0"/>
              <a:t>：示例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2C656B7-2620-4640-9041-4B3A524A1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0D6CF6F-9EFB-4BF2-A9FE-772E39CDC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2629" y="565327"/>
            <a:ext cx="7102802" cy="225367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97F61DB-2445-4D61-8278-2CD9561EE283}"/>
              </a:ext>
            </a:extLst>
          </p:cNvPr>
          <p:cNvSpPr/>
          <p:nvPr/>
        </p:nvSpPr>
        <p:spPr>
          <a:xfrm>
            <a:off x="575088" y="1618676"/>
            <a:ext cx="2367280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</a:t>
            </a:r>
            <a:r>
              <a:rPr lang="fr-F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</a:t>
            </a:r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S -&gt; x x T</a:t>
            </a:r>
          </a:p>
          <a:p>
            <a:r>
              <a:rPr lang="fr-F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T -&gt; y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69A6F90-39D6-433E-9BAF-8FF2292B0E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866278"/>
              </p:ext>
            </p:extLst>
          </p:nvPr>
        </p:nvGraphicFramePr>
        <p:xfrm>
          <a:off x="3407429" y="3042198"/>
          <a:ext cx="8128002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1259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178075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1919692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g5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r1</a:t>
                      </a:r>
                      <a:endParaRPr kumimoji="0" lang="zh-CN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4E927DD-900B-47F2-B901-D142D2FF2FFF}"/>
              </a:ext>
            </a:extLst>
          </p:cNvPr>
          <p:cNvCxnSpPr/>
          <p:nvPr/>
        </p:nvCxnSpPr>
        <p:spPr>
          <a:xfrm>
            <a:off x="4804431" y="5560422"/>
            <a:ext cx="2580640" cy="0"/>
          </a:xfrm>
          <a:prstGeom prst="lin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4AE4B96-1058-45E1-91B5-43B88DA46481}"/>
              </a:ext>
            </a:extLst>
          </p:cNvPr>
          <p:cNvCxnSpPr/>
          <p:nvPr/>
        </p:nvCxnSpPr>
        <p:spPr>
          <a:xfrm>
            <a:off x="4804431" y="6007462"/>
            <a:ext cx="2580640" cy="0"/>
          </a:xfrm>
          <a:prstGeom prst="lin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7B32673C-E212-4042-BA05-24D1323456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77755"/>
              </p:ext>
            </p:extLst>
          </p:nvPr>
        </p:nvGraphicFramePr>
        <p:xfrm>
          <a:off x="222994" y="4038996"/>
          <a:ext cx="2588624" cy="153927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9963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688988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N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FOLLOW</a:t>
                      </a:r>
                      <a:r>
                        <a:rPr lang="zh-CN" altLang="en-US" sz="2400" dirty="0"/>
                        <a:t>集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kern="1200" dirty="0"/>
                        <a:t>{$}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kern="1200" dirty="0"/>
                        <a:t>{$}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006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2F4850-C9F3-40CB-99E0-FF820F0DF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SLR</a:t>
            </a:r>
            <a:r>
              <a:rPr lang="zh-CN" altLang="en-US" dirty="0"/>
              <a:t>：示例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100587D-16FD-4567-9334-92B19E71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134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12DA82-6690-4AFA-BA3B-F801EDE5A371}"/>
              </a:ext>
            </a:extLst>
          </p:cNvPr>
          <p:cNvSpPr/>
          <p:nvPr/>
        </p:nvSpPr>
        <p:spPr>
          <a:xfrm>
            <a:off x="382681" y="1429242"/>
            <a:ext cx="1998714" cy="156966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0: S -&gt; E$</a:t>
            </a:r>
          </a:p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E -&gt; T+E</a:t>
            </a:r>
          </a:p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E -&gt; T</a:t>
            </a:r>
          </a:p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3: T -&gt; n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2118CE2-E40C-415A-A038-570FBF800E74}"/>
              </a:ext>
            </a:extLst>
          </p:cNvPr>
          <p:cNvGrpSpPr/>
          <p:nvPr/>
        </p:nvGrpSpPr>
        <p:grpSpPr>
          <a:xfrm>
            <a:off x="3426626" y="143320"/>
            <a:ext cx="8619696" cy="3520947"/>
            <a:chOff x="2983220" y="516457"/>
            <a:chExt cx="8619696" cy="3520947"/>
          </a:xfrm>
        </p:grpSpPr>
        <p:sp>
          <p:nvSpPr>
            <p:cNvPr id="7" name="灯片编号占位符 2">
              <a:extLst>
                <a:ext uri="{FF2B5EF4-FFF2-40B4-BE49-F238E27FC236}">
                  <a16:creationId xmlns:a16="http://schemas.microsoft.com/office/drawing/2014/main" id="{8505993F-584B-4CFC-A4E5-AC5ED74DC45F}"/>
                </a:ext>
              </a:extLst>
            </p:cNvPr>
            <p:cNvSpPr txBox="1">
              <a:spLocks/>
            </p:cNvSpPr>
            <p:nvPr/>
          </p:nvSpPr>
          <p:spPr>
            <a:xfrm>
              <a:off x="8217894" y="3053819"/>
              <a:ext cx="2743200" cy="365125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zh-CN"/>
              </a:defPPr>
              <a:lvl1pPr marL="0" algn="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F210D295-9B15-4757-888B-4FDF115DEA16}" type="slidenum">
                <a:rPr lang="zh-CN" altLang="en-US" smtClean="0"/>
                <a:pPr/>
                <a:t>134</a:t>
              </a:fld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8B99CE9F-54EE-4765-92C4-72085C26288F}"/>
                </a:ext>
              </a:extLst>
            </p:cNvPr>
            <p:cNvGrpSpPr/>
            <p:nvPr/>
          </p:nvGrpSpPr>
          <p:grpSpPr>
            <a:xfrm>
              <a:off x="2983220" y="1176731"/>
              <a:ext cx="2315948" cy="1701988"/>
              <a:chOff x="3352195" y="4949201"/>
              <a:chExt cx="2315948" cy="1701988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E05388DD-52E6-4544-BB34-9C2EC689206C}"/>
                  </a:ext>
                </a:extLst>
              </p:cNvPr>
              <p:cNvSpPr/>
              <p:nvPr/>
            </p:nvSpPr>
            <p:spPr>
              <a:xfrm>
                <a:off x="3669429" y="5081529"/>
                <a:ext cx="1998714" cy="156966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$</a:t>
                </a:r>
              </a:p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+ E</a:t>
                </a:r>
              </a:p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</a:t>
                </a:r>
              </a:p>
              <a:p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-&gt; </a:t>
                </a:r>
                <a:r>
                  <a:rPr lang="en-US" altLang="zh-CN" sz="2400" b="1" dirty="0"/>
                  <a:t>•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ABEF859F-B2F4-4F6A-BCCC-0F5A7ECDB3F8}"/>
                  </a:ext>
                </a:extLst>
              </p:cNvPr>
              <p:cNvSpPr txBox="1"/>
              <p:nvPr/>
            </p:nvSpPr>
            <p:spPr>
              <a:xfrm>
                <a:off x="3352195" y="4949201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1</a:t>
                </a:r>
                <a:endParaRPr lang="zh-CN" altLang="en-US" sz="2800" dirty="0"/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C758DAB0-C29D-40D4-869F-70B4274A8471}"/>
                </a:ext>
              </a:extLst>
            </p:cNvPr>
            <p:cNvGrpSpPr/>
            <p:nvPr/>
          </p:nvGrpSpPr>
          <p:grpSpPr>
            <a:xfrm>
              <a:off x="5299168" y="1382481"/>
              <a:ext cx="2778628" cy="1307644"/>
              <a:chOff x="5691874" y="4685014"/>
              <a:chExt cx="2778628" cy="1307644"/>
            </a:xfrm>
          </p:grpSpPr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5F070322-FC40-4CC0-ADE8-DDBAE76212C1}"/>
                  </a:ext>
                </a:extLst>
              </p:cNvPr>
              <p:cNvGrpSpPr/>
              <p:nvPr/>
            </p:nvGrpSpPr>
            <p:grpSpPr>
              <a:xfrm>
                <a:off x="6437466" y="4719439"/>
                <a:ext cx="2033036" cy="1273219"/>
                <a:chOff x="3571741" y="4862869"/>
                <a:chExt cx="2033036" cy="1273219"/>
              </a:xfrm>
            </p:grpSpPr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1C035FD2-BBCB-4511-BE75-A1F31374903F}"/>
                    </a:ext>
                  </a:extLst>
                </p:cNvPr>
                <p:cNvSpPr/>
                <p:nvPr/>
              </p:nvSpPr>
              <p:spPr>
                <a:xfrm>
                  <a:off x="3606063" y="4862869"/>
                  <a:ext cx="1998714" cy="83099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T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+ E</a:t>
                  </a:r>
                </a:p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T </a:t>
                  </a:r>
                  <a:r>
                    <a:rPr lang="en-US" altLang="zh-CN" sz="2400" b="1" dirty="0"/>
                    <a:t>• </a:t>
                  </a:r>
                  <a:endPara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2" name="文本框 41">
                  <a:extLst>
                    <a:ext uri="{FF2B5EF4-FFF2-40B4-BE49-F238E27FC236}">
                      <a16:creationId xmlns:a16="http://schemas.microsoft.com/office/drawing/2014/main" id="{A231422E-B0DC-4493-8B36-82FE0FE21FBE}"/>
                    </a:ext>
                  </a:extLst>
                </p:cNvPr>
                <p:cNvSpPr txBox="1"/>
                <p:nvPr/>
              </p:nvSpPr>
              <p:spPr>
                <a:xfrm>
                  <a:off x="3571741" y="5612868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3</a:t>
                  </a:r>
                  <a:endParaRPr lang="zh-CN" altLang="en-US" sz="2800" dirty="0"/>
                </a:p>
              </p:txBody>
            </p:sp>
          </p:grpSp>
          <p:cxnSp>
            <p:nvCxnSpPr>
              <p:cNvPr id="39" name="直接箭头连接符 38">
                <a:extLst>
                  <a:ext uri="{FF2B5EF4-FFF2-40B4-BE49-F238E27FC236}">
                    <a16:creationId xmlns:a16="http://schemas.microsoft.com/office/drawing/2014/main" id="{BD6FC180-93F7-4BF7-898B-D80DC9D0C8C0}"/>
                  </a:ext>
                </a:extLst>
              </p:cNvPr>
              <p:cNvCxnSpPr>
                <a:cxnSpLocks/>
                <a:endCxn id="41" idx="1"/>
              </p:cNvCxnSpPr>
              <p:nvPr/>
            </p:nvCxnSpPr>
            <p:spPr>
              <a:xfrm>
                <a:off x="5691874" y="5134938"/>
                <a:ext cx="779914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27501A35-80F2-4588-8D08-FC879A92689E}"/>
                  </a:ext>
                </a:extLst>
              </p:cNvPr>
              <p:cNvSpPr/>
              <p:nvPr/>
            </p:nvSpPr>
            <p:spPr>
              <a:xfrm>
                <a:off x="5857773" y="4685014"/>
                <a:ext cx="51648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</a:t>
                </a:r>
                <a:endParaRPr lang="zh-CN" altLang="en-US" sz="2800" dirty="0"/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F3861EA-F4DA-4191-8EAF-062BA999889B}"/>
                </a:ext>
              </a:extLst>
            </p:cNvPr>
            <p:cNvGrpSpPr/>
            <p:nvPr/>
          </p:nvGrpSpPr>
          <p:grpSpPr>
            <a:xfrm>
              <a:off x="8120103" y="516457"/>
              <a:ext cx="3425300" cy="1702315"/>
              <a:chOff x="8512809" y="3818990"/>
              <a:chExt cx="3425300" cy="1702315"/>
            </a:xfrm>
          </p:grpSpPr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6D5E2FA8-30E1-49F9-95DC-A3580029E546}"/>
                  </a:ext>
                </a:extLst>
              </p:cNvPr>
              <p:cNvGrpSpPr/>
              <p:nvPr/>
            </p:nvGrpSpPr>
            <p:grpSpPr>
              <a:xfrm>
                <a:off x="9471584" y="3818990"/>
                <a:ext cx="2466525" cy="1702315"/>
                <a:chOff x="3763865" y="3975329"/>
                <a:chExt cx="2466525" cy="1702315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DA049506-305F-4A70-8CBF-55AA51A1C0F0}"/>
                    </a:ext>
                  </a:extLst>
                </p:cNvPr>
                <p:cNvSpPr/>
                <p:nvPr/>
              </p:nvSpPr>
              <p:spPr>
                <a:xfrm>
                  <a:off x="3763865" y="4107984"/>
                  <a:ext cx="1998714" cy="156966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T +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</a:t>
                  </a:r>
                </a:p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 + E</a:t>
                  </a:r>
                </a:p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 </a:t>
                  </a:r>
                </a:p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 -&gt;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n</a:t>
                  </a:r>
                </a:p>
              </p:txBody>
            </p:sp>
            <p:sp>
              <p:nvSpPr>
                <p:cNvPr id="37" name="文本框 36">
                  <a:extLst>
                    <a:ext uri="{FF2B5EF4-FFF2-40B4-BE49-F238E27FC236}">
                      <a16:creationId xmlns:a16="http://schemas.microsoft.com/office/drawing/2014/main" id="{EF20ECEF-F1C1-43E3-8402-61277F7E29C2}"/>
                    </a:ext>
                  </a:extLst>
                </p:cNvPr>
                <p:cNvSpPr txBox="1"/>
                <p:nvPr/>
              </p:nvSpPr>
              <p:spPr>
                <a:xfrm>
                  <a:off x="5712230" y="3975329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5</a:t>
                  </a:r>
                  <a:endParaRPr lang="zh-CN" altLang="en-US" sz="2800" dirty="0"/>
                </a:p>
              </p:txBody>
            </p:sp>
          </p:grpSp>
          <p:cxnSp>
            <p:nvCxnSpPr>
              <p:cNvPr id="34" name="直接箭头连接符 33">
                <a:extLst>
                  <a:ext uri="{FF2B5EF4-FFF2-40B4-BE49-F238E27FC236}">
                    <a16:creationId xmlns:a16="http://schemas.microsoft.com/office/drawing/2014/main" id="{8E9B2E5B-5139-4AF0-A1DC-DFD43D25B5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2809" y="4848378"/>
                <a:ext cx="878307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0856B670-1CD8-43D5-854B-75D91F48B71F}"/>
                  </a:ext>
                </a:extLst>
              </p:cNvPr>
              <p:cNvSpPr/>
              <p:nvPr/>
            </p:nvSpPr>
            <p:spPr>
              <a:xfrm>
                <a:off x="8713735" y="4364460"/>
                <a:ext cx="566181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+ </a:t>
                </a:r>
                <a:endParaRPr lang="zh-CN" altLang="en-US" sz="2800" dirty="0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51349A59-2068-40CB-AF2A-05642CE7F256}"/>
                </a:ext>
              </a:extLst>
            </p:cNvPr>
            <p:cNvGrpSpPr/>
            <p:nvPr/>
          </p:nvGrpSpPr>
          <p:grpSpPr>
            <a:xfrm>
              <a:off x="6650318" y="2218772"/>
              <a:ext cx="4199462" cy="1688469"/>
              <a:chOff x="7043024" y="5329021"/>
              <a:chExt cx="4199462" cy="1688469"/>
            </a:xfrm>
          </p:grpSpPr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9F40CE74-1EBE-46BF-9CDC-B1050C254299}"/>
                  </a:ext>
                </a:extLst>
              </p:cNvPr>
              <p:cNvGrpSpPr/>
              <p:nvPr/>
            </p:nvGrpSpPr>
            <p:grpSpPr>
              <a:xfrm>
                <a:off x="7043024" y="6494270"/>
                <a:ext cx="1960282" cy="523220"/>
                <a:chOff x="2815859" y="5448642"/>
                <a:chExt cx="1960282" cy="523220"/>
              </a:xfrm>
            </p:grpSpPr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70A2E45A-6EBB-4811-9ADE-280F864A4174}"/>
                    </a:ext>
                  </a:extLst>
                </p:cNvPr>
                <p:cNvSpPr/>
                <p:nvPr/>
              </p:nvSpPr>
              <p:spPr>
                <a:xfrm>
                  <a:off x="2815859" y="5504879"/>
                  <a:ext cx="1480554" cy="461665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T -&gt; </a:t>
                  </a:r>
                  <a:r>
                    <a:rPr lang="en-US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n </a:t>
                  </a:r>
                  <a:r>
                    <a:rPr lang="en-US" altLang="zh-CN" sz="2400" b="1" dirty="0"/>
                    <a:t>•</a:t>
                  </a:r>
                  <a:endPara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2" name="文本框 31">
                  <a:extLst>
                    <a:ext uri="{FF2B5EF4-FFF2-40B4-BE49-F238E27FC236}">
                      <a16:creationId xmlns:a16="http://schemas.microsoft.com/office/drawing/2014/main" id="{70D2A877-EBB6-4CC6-AD49-17D7EB2362B5}"/>
                    </a:ext>
                  </a:extLst>
                </p:cNvPr>
                <p:cNvSpPr txBox="1"/>
                <p:nvPr/>
              </p:nvSpPr>
              <p:spPr>
                <a:xfrm>
                  <a:off x="4257981" y="5448642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4</a:t>
                  </a:r>
                  <a:endParaRPr lang="zh-CN" altLang="en-US" sz="2800" dirty="0"/>
                </a:p>
              </p:txBody>
            </p:sp>
          </p:grpSp>
          <p:cxnSp>
            <p:nvCxnSpPr>
              <p:cNvPr id="29" name="直接箭头连接符 28">
                <a:extLst>
                  <a:ext uri="{FF2B5EF4-FFF2-40B4-BE49-F238E27FC236}">
                    <a16:creationId xmlns:a16="http://schemas.microsoft.com/office/drawing/2014/main" id="{5FB5CD12-0B5D-4146-8EA9-21DC9C4B962E}"/>
                  </a:ext>
                </a:extLst>
              </p:cNvPr>
              <p:cNvCxnSpPr>
                <a:cxnSpLocks/>
                <a:stCxn id="36" idx="2"/>
                <a:endCxn id="26" idx="0"/>
              </p:cNvCxnSpPr>
              <p:nvPr/>
            </p:nvCxnSpPr>
            <p:spPr>
              <a:xfrm>
                <a:off x="10470941" y="5329021"/>
                <a:ext cx="525324" cy="851175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427CC24F-2C98-401B-8ABD-1FB85253B108}"/>
                  </a:ext>
                </a:extLst>
              </p:cNvPr>
              <p:cNvSpPr/>
              <p:nvPr/>
            </p:nvSpPr>
            <p:spPr>
              <a:xfrm>
                <a:off x="10745234" y="5357601"/>
                <a:ext cx="49725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</a:t>
                </a:r>
                <a:endParaRPr lang="zh-CN" altLang="en-US" sz="2800" dirty="0"/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4EC52B8-379C-4F59-875A-F871F85AF240}"/>
                </a:ext>
              </a:extLst>
            </p:cNvPr>
            <p:cNvGrpSpPr/>
            <p:nvPr/>
          </p:nvGrpSpPr>
          <p:grpSpPr>
            <a:xfrm>
              <a:off x="8120103" y="1613239"/>
              <a:ext cx="3482813" cy="1918373"/>
              <a:chOff x="8512809" y="4670449"/>
              <a:chExt cx="3482813" cy="1918373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654F7FFF-C246-4A29-9C39-4CC82198E876}"/>
                  </a:ext>
                </a:extLst>
              </p:cNvPr>
              <p:cNvGrpSpPr/>
              <p:nvPr/>
            </p:nvGrpSpPr>
            <p:grpSpPr>
              <a:xfrm>
                <a:off x="9996908" y="5639674"/>
                <a:ext cx="1998714" cy="949148"/>
                <a:chOff x="3669429" y="4594046"/>
                <a:chExt cx="1998714" cy="949148"/>
              </a:xfrm>
            </p:grpSpPr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B50DE259-F350-4B43-BFDD-CE431243F7B6}"/>
                    </a:ext>
                  </a:extLst>
                </p:cNvPr>
                <p:cNvSpPr/>
                <p:nvPr/>
              </p:nvSpPr>
              <p:spPr>
                <a:xfrm>
                  <a:off x="3669429" y="5081529"/>
                  <a:ext cx="1998714" cy="461665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E -&gt; T + E</a:t>
                  </a:r>
                  <a:r>
                    <a:rPr lang="en-US" altLang="zh-CN" sz="2400" b="1" dirty="0"/>
                    <a:t> • </a:t>
                  </a:r>
                  <a:endPara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7" name="文本框 26">
                  <a:extLst>
                    <a:ext uri="{FF2B5EF4-FFF2-40B4-BE49-F238E27FC236}">
                      <a16:creationId xmlns:a16="http://schemas.microsoft.com/office/drawing/2014/main" id="{B9F305F8-C5D3-4FC6-92DA-37A97F8AA480}"/>
                    </a:ext>
                  </a:extLst>
                </p:cNvPr>
                <p:cNvSpPr txBox="1"/>
                <p:nvPr/>
              </p:nvSpPr>
              <p:spPr>
                <a:xfrm>
                  <a:off x="3669429" y="4594046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6</a:t>
                  </a:r>
                  <a:endParaRPr lang="zh-CN" altLang="en-US" sz="2800" dirty="0"/>
                </a:p>
              </p:txBody>
            </p:sp>
          </p:grpSp>
          <p:cxnSp>
            <p:nvCxnSpPr>
              <p:cNvPr id="24" name="直接箭头连接符 23">
                <a:extLst>
                  <a:ext uri="{FF2B5EF4-FFF2-40B4-BE49-F238E27FC236}">
                    <a16:creationId xmlns:a16="http://schemas.microsoft.com/office/drawing/2014/main" id="{8A5BFDAE-1156-44AB-A09B-3653F035CA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512809" y="5111354"/>
                <a:ext cx="864340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390FA7AA-3EAD-4BD3-AC0B-52B5F3BBDCB5}"/>
                  </a:ext>
                </a:extLst>
              </p:cNvPr>
              <p:cNvSpPr/>
              <p:nvPr/>
            </p:nvSpPr>
            <p:spPr>
              <a:xfrm>
                <a:off x="8763428" y="4670449"/>
                <a:ext cx="51648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 </a:t>
                </a:r>
                <a:endParaRPr lang="zh-CN" altLang="en-US" sz="2800" dirty="0"/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207B7AED-5850-4C69-808D-74C427954B1B}"/>
                </a:ext>
              </a:extLst>
            </p:cNvPr>
            <p:cNvGrpSpPr/>
            <p:nvPr/>
          </p:nvGrpSpPr>
          <p:grpSpPr>
            <a:xfrm>
              <a:off x="2983220" y="2878719"/>
              <a:ext cx="2315948" cy="1158685"/>
              <a:chOff x="3375926" y="5935929"/>
              <a:chExt cx="2315948" cy="1158685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B14F3238-ACB6-4E26-B0A1-44AE11F03524}"/>
                  </a:ext>
                </a:extLst>
              </p:cNvPr>
              <p:cNvGrpSpPr/>
              <p:nvPr/>
            </p:nvGrpSpPr>
            <p:grpSpPr>
              <a:xfrm>
                <a:off x="3375926" y="6571394"/>
                <a:ext cx="2315948" cy="523220"/>
                <a:chOff x="3352195" y="5393111"/>
                <a:chExt cx="2315948" cy="523220"/>
              </a:xfrm>
            </p:grpSpPr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42293A9B-9CBF-4DA9-84E4-625BFA313578}"/>
                    </a:ext>
                  </a:extLst>
                </p:cNvPr>
                <p:cNvSpPr/>
                <p:nvPr/>
              </p:nvSpPr>
              <p:spPr>
                <a:xfrm>
                  <a:off x="3669429" y="5454666"/>
                  <a:ext cx="1998714" cy="461665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 -&gt; E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$</a:t>
                  </a:r>
                </a:p>
              </p:txBody>
            </p:sp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136F0EB1-9507-4157-8772-DB0E34A7CBB1}"/>
                    </a:ext>
                  </a:extLst>
                </p:cNvPr>
                <p:cNvSpPr txBox="1"/>
                <p:nvPr/>
              </p:nvSpPr>
              <p:spPr>
                <a:xfrm>
                  <a:off x="3352195" y="5393111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2</a:t>
                  </a:r>
                  <a:endParaRPr lang="zh-CN" altLang="en-US" sz="2800" dirty="0"/>
                </a:p>
              </p:txBody>
            </p:sp>
          </p:grp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CDA32490-2291-4832-B469-0666B346D9A2}"/>
                  </a:ext>
                </a:extLst>
              </p:cNvPr>
              <p:cNvCxnSpPr>
                <a:cxnSpLocks/>
                <a:stCxn id="43" idx="2"/>
                <a:endCxn id="21" idx="0"/>
              </p:cNvCxnSpPr>
              <p:nvPr/>
            </p:nvCxnSpPr>
            <p:spPr>
              <a:xfrm>
                <a:off x="4692517" y="5935929"/>
                <a:ext cx="0" cy="69702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263A0383-678B-4131-B069-42DC29F12EAE}"/>
                  </a:ext>
                </a:extLst>
              </p:cNvPr>
              <p:cNvSpPr/>
              <p:nvPr/>
            </p:nvSpPr>
            <p:spPr>
              <a:xfrm>
                <a:off x="4705538" y="5968287"/>
                <a:ext cx="49725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</a:t>
                </a:r>
                <a:endParaRPr lang="zh-CN" altLang="en-US" sz="2800" dirty="0"/>
              </a:p>
            </p:txBody>
          </p:sp>
        </p:grp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72BBD330-9B60-40A0-9924-528BB4741331}"/>
                </a:ext>
              </a:extLst>
            </p:cNvPr>
            <p:cNvCxnSpPr>
              <a:cxnSpLocks/>
              <a:endCxn id="31" idx="1"/>
            </p:cNvCxnSpPr>
            <p:nvPr/>
          </p:nvCxnSpPr>
          <p:spPr>
            <a:xfrm>
              <a:off x="4935538" y="2878719"/>
              <a:ext cx="1714780" cy="79237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F8832EB-F5A5-4133-88CE-6B2F39337C6D}"/>
                </a:ext>
              </a:extLst>
            </p:cNvPr>
            <p:cNvSpPr/>
            <p:nvPr/>
          </p:nvSpPr>
          <p:spPr>
            <a:xfrm>
              <a:off x="5840910" y="2926113"/>
              <a:ext cx="5245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 </a:t>
              </a:r>
              <a:endParaRPr lang="zh-CN" altLang="en-US" sz="2800" dirty="0"/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56DABEBF-96CB-4AAC-9E1C-8BF146C95893}"/>
                </a:ext>
              </a:extLst>
            </p:cNvPr>
            <p:cNvCxnSpPr>
              <a:cxnSpLocks/>
              <a:endCxn id="31" idx="0"/>
            </p:cNvCxnSpPr>
            <p:nvPr/>
          </p:nvCxnSpPr>
          <p:spPr>
            <a:xfrm flipH="1">
              <a:off x="7390595" y="2247352"/>
              <a:ext cx="2041816" cy="119290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5112FFCC-FEF0-4B61-BE7D-CB25470F8AF5}"/>
                </a:ext>
              </a:extLst>
            </p:cNvPr>
            <p:cNvSpPr/>
            <p:nvPr/>
          </p:nvSpPr>
          <p:spPr>
            <a:xfrm>
              <a:off x="8036481" y="2470211"/>
              <a:ext cx="5245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 </a:t>
              </a:r>
              <a:endParaRPr lang="zh-CN" altLang="en-US" sz="2800" dirty="0"/>
            </a:p>
          </p:txBody>
        </p:sp>
      </p:grpSp>
      <p:graphicFrame>
        <p:nvGraphicFramePr>
          <p:cNvPr id="45" name="表格 44">
            <a:extLst>
              <a:ext uri="{FF2B5EF4-FFF2-40B4-BE49-F238E27FC236}">
                <a16:creationId xmlns:a16="http://schemas.microsoft.com/office/drawing/2014/main" id="{3EB5FACB-2BE7-47F1-8A77-2AF021E109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418557"/>
              </p:ext>
            </p:extLst>
          </p:nvPr>
        </p:nvGraphicFramePr>
        <p:xfrm>
          <a:off x="3568841" y="3781245"/>
          <a:ext cx="661071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0712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283720889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</a:tblGrid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+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s5/r2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r3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r3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s4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</a:tbl>
          </a:graphicData>
        </a:graphic>
      </p:graphicFrame>
      <p:graphicFrame>
        <p:nvGraphicFramePr>
          <p:cNvPr id="47" name="表格 46">
            <a:extLst>
              <a:ext uri="{FF2B5EF4-FFF2-40B4-BE49-F238E27FC236}">
                <a16:creationId xmlns:a16="http://schemas.microsoft.com/office/drawing/2014/main" id="{95C9B0B8-F79E-4D6D-B23D-4A6ACE0D99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651390"/>
              </p:ext>
            </p:extLst>
          </p:nvPr>
        </p:nvGraphicFramePr>
        <p:xfrm>
          <a:off x="481936" y="4538815"/>
          <a:ext cx="2176950" cy="133219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88042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488908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4440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N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/>
                        <a:t>FOLLOW</a:t>
                      </a:r>
                      <a:r>
                        <a:rPr lang="zh-CN" altLang="en-US" sz="2000" dirty="0"/>
                        <a:t>集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4440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/>
                        <a:t>{$}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4440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/>
                        <a:t>{+,$}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</a:tbl>
          </a:graphicData>
        </a:graphic>
      </p:graphicFrame>
      <p:graphicFrame>
        <p:nvGraphicFramePr>
          <p:cNvPr id="48" name="表格 47">
            <a:extLst>
              <a:ext uri="{FF2B5EF4-FFF2-40B4-BE49-F238E27FC236}">
                <a16:creationId xmlns:a16="http://schemas.microsoft.com/office/drawing/2014/main" id="{DC8C19E8-21E8-4B87-AB86-B7BD38554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8329826"/>
              </p:ext>
            </p:extLst>
          </p:nvPr>
        </p:nvGraphicFramePr>
        <p:xfrm>
          <a:off x="4777802" y="5244285"/>
          <a:ext cx="3240000" cy="365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35721552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64470464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877288974"/>
                    </a:ext>
                  </a:extLst>
                </a:gridCol>
              </a:tblGrid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n>
                          <a:solidFill>
                            <a:sysClr val="windowText" lastClr="000000"/>
                          </a:solidFill>
                        </a:ln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</a:t>
                      </a:r>
                      <a:endParaRPr lang="zh-CN" altLang="en-US" sz="1800" b="0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n>
                            <a:solidFill>
                              <a:sysClr val="windowText" lastClr="000000"/>
                            </a:solidFill>
                          </a:ln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sz="1800" dirty="0">
                        <a:ln>
                          <a:solidFill>
                            <a:sysClr val="windowText" lastClr="000000"/>
                          </a:solidFill>
                        </a:ln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521199"/>
                  </a:ext>
                </a:extLst>
              </a:tr>
            </a:tbl>
          </a:graphicData>
        </a:graphic>
      </p:graphicFrame>
      <p:graphicFrame>
        <p:nvGraphicFramePr>
          <p:cNvPr id="49" name="表格 48">
            <a:extLst>
              <a:ext uri="{FF2B5EF4-FFF2-40B4-BE49-F238E27FC236}">
                <a16:creationId xmlns:a16="http://schemas.microsoft.com/office/drawing/2014/main" id="{741F4841-B4A6-4C73-BDB7-B81B3AF105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953965"/>
              </p:ext>
            </p:extLst>
          </p:nvPr>
        </p:nvGraphicFramePr>
        <p:xfrm>
          <a:off x="4765180" y="6348641"/>
          <a:ext cx="3240000" cy="365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35721552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64470464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877288974"/>
                    </a:ext>
                  </a:extLst>
                </a:gridCol>
              </a:tblGrid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n>
                          <a:solidFill>
                            <a:sysClr val="windowText" lastClr="000000"/>
                          </a:solidFill>
                        </a:ln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n>
                            <a:solidFill>
                              <a:sysClr val="windowText" lastClr="000000"/>
                            </a:solidFill>
                          </a:ln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dirty="0">
                        <a:ln>
                          <a:solidFill>
                            <a:sysClr val="windowText" lastClr="000000"/>
                          </a:solidFill>
                        </a:ln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521199"/>
                  </a:ext>
                </a:extLst>
              </a:tr>
            </a:tbl>
          </a:graphicData>
        </a:graphic>
      </p:graphicFrame>
      <p:graphicFrame>
        <p:nvGraphicFramePr>
          <p:cNvPr id="50" name="表格 49">
            <a:extLst>
              <a:ext uri="{FF2B5EF4-FFF2-40B4-BE49-F238E27FC236}">
                <a16:creationId xmlns:a16="http://schemas.microsoft.com/office/drawing/2014/main" id="{95BFE80E-DE08-4505-AA7E-A184D7A131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736820"/>
              </p:ext>
            </p:extLst>
          </p:nvPr>
        </p:nvGraphicFramePr>
        <p:xfrm>
          <a:off x="4777802" y="5625819"/>
          <a:ext cx="3240000" cy="365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35721552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64470464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877288974"/>
                    </a:ext>
                  </a:extLst>
                </a:gridCol>
              </a:tblGrid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n>
                          <a:solidFill>
                            <a:sysClr val="windowText" lastClr="000000"/>
                          </a:solidFill>
                        </a:ln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b="0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n>
                            <a:solidFill>
                              <a:sysClr val="windowText" lastClr="000000"/>
                            </a:solidFill>
                          </a:ln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n>
                          <a:solidFill>
                            <a:sysClr val="windowText" lastClr="000000"/>
                          </a:solidFill>
                        </a:ln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521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212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135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dirty="0"/>
              <a:t>4.1</a:t>
            </a:r>
            <a:r>
              <a:rPr lang="zh-CN" altLang="en-US" dirty="0"/>
              <a:t>：递归下降分析</a:t>
            </a:r>
            <a:endParaRPr lang="en-US" altLang="zh-CN" dirty="0"/>
          </a:p>
          <a:p>
            <a:pPr lvl="1"/>
            <a:r>
              <a:rPr lang="en-US" altLang="zh-CN" dirty="0"/>
              <a:t>4.2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4.3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分析冲突处理</a:t>
            </a:r>
            <a:endParaRPr lang="en-US" altLang="zh-CN" dirty="0"/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第五讲：自底向上分析</a:t>
            </a:r>
            <a:endParaRPr lang="en-US" altLang="zh-CN" dirty="0"/>
          </a:p>
          <a:p>
            <a:pPr lvl="1"/>
            <a:r>
              <a:rPr lang="en-US" altLang="zh-CN" dirty="0"/>
              <a:t>5.1</a:t>
            </a:r>
            <a:r>
              <a:rPr lang="zh-CN" altLang="en-US" dirty="0"/>
              <a:t>：</a:t>
            </a:r>
            <a:r>
              <a:rPr lang="en-US" altLang="zh-CN" dirty="0"/>
              <a:t>LR(0)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5.2</a:t>
            </a:r>
            <a:r>
              <a:rPr lang="zh-CN" altLang="en-US" dirty="0"/>
              <a:t>：</a:t>
            </a:r>
            <a:r>
              <a:rPr lang="en-US" altLang="zh-CN" dirty="0"/>
              <a:t>SLR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b="1" dirty="0"/>
              <a:t>5.3</a:t>
            </a:r>
            <a:r>
              <a:rPr lang="zh-CN" altLang="en-US" b="1" dirty="0"/>
              <a:t>：</a:t>
            </a:r>
            <a:r>
              <a:rPr lang="en-US" altLang="zh-CN" b="1" dirty="0"/>
              <a:t>LR(1)</a:t>
            </a:r>
            <a:r>
              <a:rPr lang="zh-CN" altLang="en-US" b="1" dirty="0"/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1722534106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D45594-4D9A-4109-8A29-E0B1B81A4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SLR</a:t>
            </a:r>
            <a:r>
              <a:rPr lang="zh-CN" altLang="en-US" dirty="0"/>
              <a:t>分析算法的思想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BDEA350-DA73-4816-BFF7-C5B95A7E3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136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4C1644-3498-4CB8-A62E-8208B2368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基于</a:t>
            </a:r>
            <a:r>
              <a:rPr lang="en-US" altLang="zh-CN" dirty="0"/>
              <a:t>LR(0)</a:t>
            </a:r>
            <a:r>
              <a:rPr lang="zh-CN" altLang="en-US" dirty="0"/>
              <a:t>，通过进一步判断一个前看符号，来决定是否执行归约动作</a:t>
            </a:r>
            <a:endParaRPr lang="en-US" altLang="zh-CN" dirty="0"/>
          </a:p>
          <a:p>
            <a:pPr lvl="1"/>
            <a:r>
              <a:rPr lang="zh-CN" altLang="en-US" dirty="0"/>
              <a:t>若某状态中包含项目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 </a:t>
            </a:r>
            <a:r>
              <a:rPr lang="en-US" altLang="zh-CN" b="1" dirty="0">
                <a:solidFill>
                  <a:srgbClr val="0000FF"/>
                </a:solidFill>
              </a:rPr>
              <a:t>•</a:t>
            </a:r>
            <a:r>
              <a:rPr lang="zh-CN" altLang="en-US" dirty="0"/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仅对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属于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FOLLOW(A)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的输入记号</a:t>
            </a:r>
            <a:r>
              <a:rPr lang="zh-CN" altLang="en-US" dirty="0">
                <a:latin typeface="微软雅黑" panose="020B0503020204020204" pitchFamily="34" charset="-122"/>
              </a:rPr>
              <a:t>添加对产生式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𝛼</a:t>
            </a:r>
            <a:r>
              <a:rPr lang="zh-CN" altLang="en-US" dirty="0">
                <a:latin typeface="微软雅黑" panose="020B0503020204020204" pitchFamily="34" charset="-122"/>
              </a:rPr>
              <a:t>的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归约操作</a:t>
            </a:r>
            <a:r>
              <a:rPr lang="en-US" altLang="zh-CN" b="1" dirty="0" err="1">
                <a:solidFill>
                  <a:srgbClr val="FF0000"/>
                </a:solidFill>
                <a:latin typeface="微软雅黑" panose="020B0503020204020204" pitchFamily="34" charset="-122"/>
              </a:rPr>
              <a:t>r</a:t>
            </a:r>
            <a:r>
              <a:rPr lang="en-US" altLang="zh-CN" b="1" i="1" dirty="0" err="1">
                <a:solidFill>
                  <a:srgbClr val="FF0000"/>
                </a:solidFill>
                <a:latin typeface="微软雅黑" panose="020B0503020204020204" pitchFamily="34" charset="-122"/>
              </a:rPr>
              <a:t>n</a:t>
            </a:r>
            <a:endParaRPr lang="zh-CN" altLang="en-US" dirty="0"/>
          </a:p>
          <a:p>
            <a:r>
              <a:rPr lang="zh-CN" altLang="en-US" dirty="0"/>
              <a:t>优点：</a:t>
            </a:r>
          </a:p>
          <a:p>
            <a:pPr lvl="1"/>
            <a:r>
              <a:rPr lang="zh-CN" altLang="en-US" dirty="0"/>
              <a:t>有可能减少需要归约的情况</a:t>
            </a:r>
          </a:p>
          <a:p>
            <a:pPr lvl="1"/>
            <a:r>
              <a:rPr lang="zh-CN" altLang="en-US" dirty="0"/>
              <a:t>有可能去除需要移进</a:t>
            </a:r>
            <a:r>
              <a:rPr lang="en-US" altLang="zh-CN" dirty="0"/>
              <a:t>-</a:t>
            </a:r>
            <a:r>
              <a:rPr lang="zh-CN" altLang="en-US" dirty="0"/>
              <a:t>归约冲突</a:t>
            </a:r>
          </a:p>
          <a:p>
            <a:r>
              <a:rPr lang="zh-CN" altLang="en-US" dirty="0"/>
              <a:t>缺点：</a:t>
            </a:r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仍然有冲突出现的可能</a:t>
            </a:r>
          </a:p>
        </p:txBody>
      </p:sp>
    </p:spTree>
    <p:extLst>
      <p:ext uri="{BB962C8B-B14F-4D97-AF65-F5344CB8AC3E}">
        <p14:creationId xmlns:p14="http://schemas.microsoft.com/office/powerpoint/2010/main" val="1665178282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387780-B47C-4D12-B5B7-A12350DF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SLR</a:t>
            </a:r>
            <a:r>
              <a:rPr lang="zh-CN" altLang="en-US" dirty="0"/>
              <a:t>分析表中的冲突：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45E0A31-B65E-4DA4-A230-707C96BD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137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18BBE8-8577-4535-A897-8113052B2A84}"/>
              </a:ext>
            </a:extLst>
          </p:cNvPr>
          <p:cNvSpPr/>
          <p:nvPr/>
        </p:nvSpPr>
        <p:spPr>
          <a:xfrm>
            <a:off x="157656" y="1778938"/>
            <a:ext cx="2367577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 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L =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*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id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 -&gt; L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303A5832-58C1-4140-B305-7A357638AEA9}"/>
              </a:ext>
            </a:extLst>
          </p:cNvPr>
          <p:cNvGrpSpPr/>
          <p:nvPr/>
        </p:nvGrpSpPr>
        <p:grpSpPr>
          <a:xfrm>
            <a:off x="2686610" y="1026967"/>
            <a:ext cx="9071343" cy="5736340"/>
            <a:chOff x="2686610" y="827799"/>
            <a:chExt cx="9071343" cy="5736340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34317FF-F7EF-418D-A713-FC90DE05A6B5}"/>
                </a:ext>
              </a:extLst>
            </p:cNvPr>
            <p:cNvGrpSpPr/>
            <p:nvPr/>
          </p:nvGrpSpPr>
          <p:grpSpPr>
            <a:xfrm>
              <a:off x="2943460" y="1001467"/>
              <a:ext cx="2387688" cy="2308324"/>
              <a:chOff x="3240221" y="4725202"/>
              <a:chExt cx="2387688" cy="2308324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DA312A80-115F-45CB-BD1D-1C7342892334}"/>
                  </a:ext>
                </a:extLst>
              </p:cNvPr>
              <p:cNvSpPr/>
              <p:nvPr/>
            </p:nvSpPr>
            <p:spPr>
              <a:xfrm>
                <a:off x="3629195" y="4725202"/>
                <a:ext cx="1998714" cy="230832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  <a:r>
                  <a:rPr lang="pt-BR" altLang="zh-CN" sz="2400" b="1" dirty="0">
                    <a:ea typeface="微软雅黑" panose="020B0503020204020204" pitchFamily="34" charset="-122"/>
                  </a:rPr>
                  <a:t>’ 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-&gt; </a:t>
                </a:r>
                <a:r>
                  <a:rPr lang="en-US" altLang="zh-CN" sz="2400" b="1" dirty="0"/>
                  <a:t>• 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  <a:r>
                  <a:rPr lang="fr-F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$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= R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 R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  <a:endPara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DA63BBDF-547B-4F55-91C9-D54275F17617}"/>
                  </a:ext>
                </a:extLst>
              </p:cNvPr>
              <p:cNvSpPr txBox="1"/>
              <p:nvPr/>
            </p:nvSpPr>
            <p:spPr>
              <a:xfrm>
                <a:off x="3240221" y="5264877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1</a:t>
                </a:r>
                <a:endParaRPr lang="zh-CN" altLang="en-US" sz="2800" dirty="0"/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93F38D64-7026-462F-BE1C-EDB9FBFBFA85}"/>
                </a:ext>
              </a:extLst>
            </p:cNvPr>
            <p:cNvGrpSpPr/>
            <p:nvPr/>
          </p:nvGrpSpPr>
          <p:grpSpPr>
            <a:xfrm>
              <a:off x="3006430" y="3309791"/>
              <a:ext cx="2394196" cy="1292235"/>
              <a:chOff x="3326922" y="6318266"/>
              <a:chExt cx="2394196" cy="1292235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AC361862-CE82-4AC8-BF71-46BB44E3D426}"/>
                  </a:ext>
                </a:extLst>
              </p:cNvPr>
              <p:cNvGrpSpPr/>
              <p:nvPr/>
            </p:nvGrpSpPr>
            <p:grpSpPr>
              <a:xfrm>
                <a:off x="3326922" y="7087281"/>
                <a:ext cx="2394196" cy="523220"/>
                <a:chOff x="3303191" y="5908998"/>
                <a:chExt cx="2394196" cy="523220"/>
              </a:xfrm>
            </p:grpSpPr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732C0247-7E9C-42F3-9BA3-20C97EB03CDC}"/>
                    </a:ext>
                  </a:extLst>
                </p:cNvPr>
                <p:cNvSpPr/>
                <p:nvPr/>
              </p:nvSpPr>
              <p:spPr>
                <a:xfrm>
                  <a:off x="3698673" y="5970553"/>
                  <a:ext cx="1998714" cy="461665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pt-B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</a:t>
                  </a:r>
                  <a:r>
                    <a:rPr lang="pt-BR" altLang="zh-CN" sz="2400" b="1" dirty="0">
                      <a:ea typeface="微软雅黑" panose="020B0503020204020204" pitchFamily="34" charset="-122"/>
                    </a:rPr>
                    <a:t>’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-&gt; </a:t>
                  </a:r>
                  <a:r>
                    <a:rPr lang="en-US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r>
                    <a:rPr lang="en-US" altLang="zh-CN" sz="2400" b="1" dirty="0"/>
                    <a:t>• </a:t>
                  </a:r>
                  <a:r>
                    <a:rPr lang="fr-FR" altLang="zh-CN" sz="2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$</a:t>
                  </a:r>
                </a:p>
              </p:txBody>
            </p:sp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FE2AF0E0-4FEB-435B-A29C-C65642C415B9}"/>
                    </a:ext>
                  </a:extLst>
                </p:cNvPr>
                <p:cNvSpPr txBox="1"/>
                <p:nvPr/>
              </p:nvSpPr>
              <p:spPr>
                <a:xfrm>
                  <a:off x="3303191" y="5908998"/>
                  <a:ext cx="51816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2</a:t>
                  </a:r>
                  <a:endParaRPr lang="zh-CN" altLang="en-US" sz="2800" dirty="0"/>
                </a:p>
              </p:txBody>
            </p:sp>
          </p:grp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E9F60818-D1DC-4FB4-A63B-E03B354E3EDA}"/>
                  </a:ext>
                </a:extLst>
              </p:cNvPr>
              <p:cNvCxnSpPr>
                <a:cxnSpLocks/>
                <a:stCxn id="43" idx="2"/>
                <a:endCxn id="21" idx="0"/>
              </p:cNvCxnSpPr>
              <p:nvPr/>
            </p:nvCxnSpPr>
            <p:spPr>
              <a:xfrm>
                <a:off x="4652283" y="6318266"/>
                <a:ext cx="69478" cy="83057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F6EA9B21-B25A-4CDD-8B70-538BDC38F333}"/>
                  </a:ext>
                </a:extLst>
              </p:cNvPr>
              <p:cNvSpPr/>
              <p:nvPr/>
            </p:nvSpPr>
            <p:spPr>
              <a:xfrm>
                <a:off x="4734782" y="6484174"/>
                <a:ext cx="50847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</a:t>
                </a:r>
                <a:endParaRPr lang="zh-CN" altLang="en-US" sz="2800" dirty="0"/>
              </a:p>
            </p:txBody>
          </p:sp>
        </p:grp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DEA58C2A-4808-40D9-98C2-2C0A9D412957}"/>
                </a:ext>
              </a:extLst>
            </p:cNvPr>
            <p:cNvGrpSpPr/>
            <p:nvPr/>
          </p:nvGrpSpPr>
          <p:grpSpPr>
            <a:xfrm>
              <a:off x="3009476" y="4856277"/>
              <a:ext cx="2394196" cy="892552"/>
              <a:chOff x="3303191" y="5908998"/>
              <a:chExt cx="2394196" cy="892552"/>
            </a:xfrm>
          </p:grpSpPr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E79432FD-B5ED-417F-879E-C65A8D0EE6B0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83099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L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 R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sz="2400" b="1" dirty="0"/>
                  <a:t> •</a:t>
                </a:r>
                <a:endPara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05A90AC7-F6FF-400C-9FE5-C78B5809D2D6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3</a:t>
                </a:r>
                <a:endParaRPr lang="zh-CN" altLang="en-US" sz="2800" dirty="0"/>
              </a:p>
            </p:txBody>
          </p:sp>
        </p:grp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A58DDC71-9504-4562-890C-DDEA3D0B056C}"/>
                </a:ext>
              </a:extLst>
            </p:cNvPr>
            <p:cNvSpPr/>
            <p:nvPr/>
          </p:nvSpPr>
          <p:spPr>
            <a:xfrm>
              <a:off x="2824057" y="2281473"/>
              <a:ext cx="598153" cy="3243365"/>
            </a:xfrm>
            <a:custGeom>
              <a:avLst/>
              <a:gdLst>
                <a:gd name="connsiteX0" fmla="*/ 507618 w 598153"/>
                <a:gd name="connsiteY0" fmla="*/ 0 h 3243365"/>
                <a:gd name="connsiteX1" fmla="*/ 624 w 598153"/>
                <a:gd name="connsiteY1" fmla="*/ 2652666 h 3243365"/>
                <a:gd name="connsiteX2" fmla="*/ 598153 w 598153"/>
                <a:gd name="connsiteY2" fmla="*/ 3241141 h 324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8153" h="3243365">
                  <a:moveTo>
                    <a:pt x="507618" y="0"/>
                  </a:moveTo>
                  <a:cubicBezTo>
                    <a:pt x="246576" y="1056238"/>
                    <a:pt x="-14465" y="2112476"/>
                    <a:pt x="624" y="2652666"/>
                  </a:cubicBezTo>
                  <a:cubicBezTo>
                    <a:pt x="15713" y="3192856"/>
                    <a:pt x="125864" y="3257739"/>
                    <a:pt x="598153" y="3241141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BD918BDE-263B-4978-9ACA-917A3F352AFE}"/>
                </a:ext>
              </a:extLst>
            </p:cNvPr>
            <p:cNvSpPr/>
            <p:nvPr/>
          </p:nvSpPr>
          <p:spPr>
            <a:xfrm>
              <a:off x="2772071" y="4656222"/>
              <a:ext cx="48923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800" dirty="0"/>
            </a:p>
          </p:txBody>
        </p: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E9A367BF-0D50-48E3-8EB9-9C60F5137DE3}"/>
                </a:ext>
              </a:extLst>
            </p:cNvPr>
            <p:cNvGrpSpPr/>
            <p:nvPr/>
          </p:nvGrpSpPr>
          <p:grpSpPr>
            <a:xfrm>
              <a:off x="3053625" y="5997214"/>
              <a:ext cx="2355497" cy="566925"/>
              <a:chOff x="3341890" y="5865293"/>
              <a:chExt cx="2355497" cy="566925"/>
            </a:xfrm>
          </p:grpSpPr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C767E61A-82CC-4A19-85D3-93098CBDDA82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R</a:t>
                </a:r>
                <a:r>
                  <a:rPr lang="en-US" altLang="zh-CN" sz="2400" b="1" dirty="0"/>
                  <a:t> •</a:t>
                </a:r>
                <a:endPara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文本框 63">
                <a:extLst>
                  <a:ext uri="{FF2B5EF4-FFF2-40B4-BE49-F238E27FC236}">
                    <a16:creationId xmlns:a16="http://schemas.microsoft.com/office/drawing/2014/main" id="{E475BE8E-4439-400C-8490-4EDA14D051B3}"/>
                  </a:ext>
                </a:extLst>
              </p:cNvPr>
              <p:cNvSpPr txBox="1"/>
              <p:nvPr/>
            </p:nvSpPr>
            <p:spPr>
              <a:xfrm>
                <a:off x="3341890" y="5865293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4</a:t>
                </a:r>
                <a:endParaRPr lang="zh-CN" altLang="en-US" sz="2800" dirty="0"/>
              </a:p>
            </p:txBody>
          </p:sp>
        </p:grp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ED555361-9C86-463F-848A-FAFDA0445F3D}"/>
                </a:ext>
              </a:extLst>
            </p:cNvPr>
            <p:cNvSpPr/>
            <p:nvPr/>
          </p:nvSpPr>
          <p:spPr>
            <a:xfrm>
              <a:off x="2686610" y="1940168"/>
              <a:ext cx="725561" cy="4496846"/>
            </a:xfrm>
            <a:custGeom>
              <a:avLst/>
              <a:gdLst>
                <a:gd name="connsiteX0" fmla="*/ 507618 w 598153"/>
                <a:gd name="connsiteY0" fmla="*/ 0 h 3243365"/>
                <a:gd name="connsiteX1" fmla="*/ 624 w 598153"/>
                <a:gd name="connsiteY1" fmla="*/ 2652666 h 3243365"/>
                <a:gd name="connsiteX2" fmla="*/ 598153 w 598153"/>
                <a:gd name="connsiteY2" fmla="*/ 3241141 h 324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8153" h="3243365">
                  <a:moveTo>
                    <a:pt x="507618" y="0"/>
                  </a:moveTo>
                  <a:cubicBezTo>
                    <a:pt x="246576" y="1056238"/>
                    <a:pt x="-14465" y="2112476"/>
                    <a:pt x="624" y="2652666"/>
                  </a:cubicBezTo>
                  <a:cubicBezTo>
                    <a:pt x="15713" y="3192856"/>
                    <a:pt x="125864" y="3257739"/>
                    <a:pt x="598153" y="3241141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ED80ECF-3827-45DB-AECC-D44A9EFED214}"/>
                </a:ext>
              </a:extLst>
            </p:cNvPr>
            <p:cNvSpPr/>
            <p:nvPr/>
          </p:nvSpPr>
          <p:spPr>
            <a:xfrm>
              <a:off x="2729232" y="5543982"/>
              <a:ext cx="54213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800" dirty="0"/>
            </a:p>
          </p:txBody>
        </p:sp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63599DD2-ED8D-4D9C-BC10-02CE1D32DC08}"/>
                </a:ext>
              </a:extLst>
            </p:cNvPr>
            <p:cNvGrpSpPr/>
            <p:nvPr/>
          </p:nvGrpSpPr>
          <p:grpSpPr>
            <a:xfrm>
              <a:off x="5839525" y="1263077"/>
              <a:ext cx="2394196" cy="1631215"/>
              <a:chOff x="3303191" y="5908998"/>
              <a:chExt cx="2394196" cy="1631215"/>
            </a:xfrm>
          </p:grpSpPr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54ED1FC1-568F-45B7-96EB-56B0685D79FD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156966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sz="2400" b="1" dirty="0"/>
                  <a:t> 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  <a:endPara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 R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</a:p>
            </p:txBody>
          </p: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8DA734A1-7723-465C-BC54-A3E72B73020F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5</a:t>
                </a:r>
                <a:endParaRPr lang="zh-CN" altLang="en-US" sz="2800" dirty="0"/>
              </a:p>
            </p:txBody>
          </p:sp>
        </p:grpSp>
        <p:cxnSp>
          <p:nvCxnSpPr>
            <p:cNvPr id="70" name="直接箭头连接符 69">
              <a:extLst>
                <a:ext uri="{FF2B5EF4-FFF2-40B4-BE49-F238E27FC236}">
                  <a16:creationId xmlns:a16="http://schemas.microsoft.com/office/drawing/2014/main" id="{23B74160-9F27-48BA-99F8-323EF061FE1A}"/>
                </a:ext>
              </a:extLst>
            </p:cNvPr>
            <p:cNvCxnSpPr>
              <a:cxnSpLocks/>
              <a:stCxn id="43" idx="3"/>
              <a:endCxn id="68" idx="1"/>
            </p:cNvCxnSpPr>
            <p:nvPr/>
          </p:nvCxnSpPr>
          <p:spPr>
            <a:xfrm flipV="1">
              <a:off x="5331148" y="2109462"/>
              <a:ext cx="903859" cy="4616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08760692-BF61-4A61-A89D-1D2FF3445BC6}"/>
                </a:ext>
              </a:extLst>
            </p:cNvPr>
            <p:cNvSpPr/>
            <p:nvPr/>
          </p:nvSpPr>
          <p:spPr>
            <a:xfrm>
              <a:off x="5568975" y="1786297"/>
              <a:ext cx="46679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800" dirty="0"/>
            </a:p>
          </p:txBody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C71F9EC1-8381-453B-8536-38E5ABE9FA38}"/>
                </a:ext>
              </a:extLst>
            </p:cNvPr>
            <p:cNvGrpSpPr/>
            <p:nvPr/>
          </p:nvGrpSpPr>
          <p:grpSpPr>
            <a:xfrm>
              <a:off x="5821419" y="3546873"/>
              <a:ext cx="2408010" cy="551399"/>
              <a:chOff x="3289377" y="5970553"/>
              <a:chExt cx="2408010" cy="551399"/>
            </a:xfrm>
          </p:grpSpPr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70CCE726-1A45-4E68-8521-FDB24E9A8C50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id</a:t>
                </a:r>
                <a:r>
                  <a:rPr lang="en-US" altLang="zh-CN" sz="2400" b="1" dirty="0"/>
                  <a:t> • </a:t>
                </a:r>
                <a:endPara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40150CB7-6040-4F6C-959C-BE9E8D872658}"/>
                  </a:ext>
                </a:extLst>
              </p:cNvPr>
              <p:cNvSpPr txBox="1"/>
              <p:nvPr/>
            </p:nvSpPr>
            <p:spPr>
              <a:xfrm>
                <a:off x="3289377" y="5998732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6</a:t>
                </a:r>
                <a:endParaRPr lang="zh-CN" altLang="en-US" sz="2800" dirty="0"/>
              </a:p>
            </p:txBody>
          </p:sp>
        </p:grpSp>
        <p:cxnSp>
          <p:nvCxnSpPr>
            <p:cNvPr id="77" name="直接箭头连接符 76">
              <a:extLst>
                <a:ext uri="{FF2B5EF4-FFF2-40B4-BE49-F238E27FC236}">
                  <a16:creationId xmlns:a16="http://schemas.microsoft.com/office/drawing/2014/main" id="{9F500FCA-15A5-4E96-8E09-CDFE0F6CE71A}"/>
                </a:ext>
              </a:extLst>
            </p:cNvPr>
            <p:cNvCxnSpPr>
              <a:cxnSpLocks/>
              <a:stCxn id="43" idx="3"/>
            </p:cNvCxnSpPr>
            <p:nvPr/>
          </p:nvCxnSpPr>
          <p:spPr>
            <a:xfrm>
              <a:off x="5331148" y="2155629"/>
              <a:ext cx="917673" cy="165025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FDB0E843-5B71-4085-A185-047AB0769E6A}"/>
                </a:ext>
              </a:extLst>
            </p:cNvPr>
            <p:cNvSpPr/>
            <p:nvPr/>
          </p:nvSpPr>
          <p:spPr>
            <a:xfrm>
              <a:off x="5501636" y="3123632"/>
              <a:ext cx="63671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800" dirty="0"/>
            </a:p>
          </p:txBody>
        </p: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B97D8C44-10D7-4F23-8706-66A3B140EECA}"/>
                </a:ext>
              </a:extLst>
            </p:cNvPr>
            <p:cNvGrpSpPr/>
            <p:nvPr/>
          </p:nvGrpSpPr>
          <p:grpSpPr>
            <a:xfrm>
              <a:off x="5839525" y="4632286"/>
              <a:ext cx="2394196" cy="1631215"/>
              <a:chOff x="3303191" y="5908998"/>
              <a:chExt cx="2394196" cy="1631215"/>
            </a:xfrm>
          </p:grpSpPr>
          <p:sp>
            <p:nvSpPr>
              <p:cNvPr id="82" name="矩形 81">
                <a:extLst>
                  <a:ext uri="{FF2B5EF4-FFF2-40B4-BE49-F238E27FC236}">
                    <a16:creationId xmlns:a16="http://schemas.microsoft.com/office/drawing/2014/main" id="{BE25561A-52A8-420B-90C2-57FA6BC24AD1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156966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L =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  <a:endPara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 R</a:t>
                </a:r>
              </a:p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sz="2400" b="1" dirty="0"/>
                  <a:t>•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</a:p>
            </p:txBody>
          </p:sp>
          <p:sp>
            <p:nvSpPr>
              <p:cNvPr id="83" name="文本框 82">
                <a:extLst>
                  <a:ext uri="{FF2B5EF4-FFF2-40B4-BE49-F238E27FC236}">
                    <a16:creationId xmlns:a16="http://schemas.microsoft.com/office/drawing/2014/main" id="{7F8A8436-0EA1-415A-A995-D034C08B4434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7</a:t>
                </a:r>
                <a:endParaRPr lang="zh-CN" altLang="en-US" sz="2800" dirty="0"/>
              </a:p>
            </p:txBody>
          </p:sp>
        </p:grpSp>
        <p:cxnSp>
          <p:nvCxnSpPr>
            <p:cNvPr id="84" name="直接箭头连接符 83">
              <a:extLst>
                <a:ext uri="{FF2B5EF4-FFF2-40B4-BE49-F238E27FC236}">
                  <a16:creationId xmlns:a16="http://schemas.microsoft.com/office/drawing/2014/main" id="{2475777B-D769-4A8B-94A8-90248A95D182}"/>
                </a:ext>
              </a:extLst>
            </p:cNvPr>
            <p:cNvCxnSpPr>
              <a:cxnSpLocks/>
              <a:stCxn id="55" idx="3"/>
              <a:endCxn id="82" idx="1"/>
            </p:cNvCxnSpPr>
            <p:nvPr/>
          </p:nvCxnSpPr>
          <p:spPr>
            <a:xfrm>
              <a:off x="5403672" y="5333331"/>
              <a:ext cx="831335" cy="14534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ED33BCE0-2769-4C9B-97AE-7CFFEAC8F129}"/>
                </a:ext>
              </a:extLst>
            </p:cNvPr>
            <p:cNvSpPr/>
            <p:nvPr/>
          </p:nvSpPr>
          <p:spPr>
            <a:xfrm>
              <a:off x="5538083" y="4944187"/>
              <a:ext cx="56618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 </a:t>
              </a:r>
              <a:endParaRPr lang="zh-CN" altLang="en-US" sz="2800" dirty="0"/>
            </a:p>
          </p:txBody>
        </p:sp>
        <p:cxnSp>
          <p:nvCxnSpPr>
            <p:cNvPr id="88" name="直接箭头连接符 87">
              <a:extLst>
                <a:ext uri="{FF2B5EF4-FFF2-40B4-BE49-F238E27FC236}">
                  <a16:creationId xmlns:a16="http://schemas.microsoft.com/office/drawing/2014/main" id="{3FB329C5-4905-42F7-B57A-1BD35A47F7A7}"/>
                </a:ext>
              </a:extLst>
            </p:cNvPr>
            <p:cNvCxnSpPr>
              <a:cxnSpLocks/>
              <a:stCxn id="68" idx="2"/>
              <a:endCxn id="75" idx="0"/>
            </p:cNvCxnSpPr>
            <p:nvPr/>
          </p:nvCxnSpPr>
          <p:spPr>
            <a:xfrm flipH="1">
              <a:off x="7230072" y="2894292"/>
              <a:ext cx="4292" cy="65258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5F181716-AA52-41C7-8725-F44A4EC1CCF3}"/>
                </a:ext>
              </a:extLst>
            </p:cNvPr>
            <p:cNvSpPr/>
            <p:nvPr/>
          </p:nvSpPr>
          <p:spPr>
            <a:xfrm>
              <a:off x="6740451" y="2952479"/>
              <a:ext cx="63671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800" dirty="0"/>
            </a:p>
          </p:txBody>
        </p:sp>
        <p:cxnSp>
          <p:nvCxnSpPr>
            <p:cNvPr id="92" name="直接箭头连接符 91">
              <a:extLst>
                <a:ext uri="{FF2B5EF4-FFF2-40B4-BE49-F238E27FC236}">
                  <a16:creationId xmlns:a16="http://schemas.microsoft.com/office/drawing/2014/main" id="{A81F3867-A693-4725-829A-0A4782E2F202}"/>
                </a:ext>
              </a:extLst>
            </p:cNvPr>
            <p:cNvCxnSpPr>
              <a:cxnSpLocks/>
              <a:stCxn id="75" idx="2"/>
              <a:endCxn id="82" idx="0"/>
            </p:cNvCxnSpPr>
            <p:nvPr/>
          </p:nvCxnSpPr>
          <p:spPr>
            <a:xfrm>
              <a:off x="7230072" y="4008538"/>
              <a:ext cx="4292" cy="685303"/>
            </a:xfrm>
            <a:prstGeom prst="straightConnector1">
              <a:avLst/>
            </a:prstGeom>
            <a:ln w="5715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2FDFD659-0253-4F3C-8B76-BB908B8CA840}"/>
                </a:ext>
              </a:extLst>
            </p:cNvPr>
            <p:cNvSpPr/>
            <p:nvPr/>
          </p:nvSpPr>
          <p:spPr>
            <a:xfrm>
              <a:off x="6708269" y="4087262"/>
              <a:ext cx="63671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800" dirty="0"/>
            </a:p>
          </p:txBody>
        </p:sp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id="{846A9121-F0D8-48FF-AB82-AB22B933944F}"/>
                </a:ext>
              </a:extLst>
            </p:cNvPr>
            <p:cNvGrpSpPr/>
            <p:nvPr/>
          </p:nvGrpSpPr>
          <p:grpSpPr>
            <a:xfrm>
              <a:off x="9300594" y="1292210"/>
              <a:ext cx="1998714" cy="523220"/>
              <a:chOff x="3698673" y="5939775"/>
              <a:chExt cx="2516874" cy="523220"/>
            </a:xfrm>
          </p:grpSpPr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586970C7-F7B0-4D92-9CAE-44A0186C6824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sz="2400" b="1" dirty="0"/>
                  <a:t> </a:t>
                </a:r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en-US" altLang="zh-CN" sz="2400" b="1" dirty="0"/>
                  <a:t> • </a:t>
                </a:r>
                <a:endPara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8" name="文本框 97">
                <a:extLst>
                  <a:ext uri="{FF2B5EF4-FFF2-40B4-BE49-F238E27FC236}">
                    <a16:creationId xmlns:a16="http://schemas.microsoft.com/office/drawing/2014/main" id="{C624774E-490F-48FF-8D10-A4500FEF1BE5}"/>
                  </a:ext>
                </a:extLst>
              </p:cNvPr>
              <p:cNvSpPr txBox="1"/>
              <p:nvPr/>
            </p:nvSpPr>
            <p:spPr>
              <a:xfrm>
                <a:off x="5697387" y="5939775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8</a:t>
                </a:r>
                <a:endParaRPr lang="zh-CN" altLang="en-US" sz="2800" dirty="0"/>
              </a:p>
            </p:txBody>
          </p:sp>
        </p:grpSp>
        <p:cxnSp>
          <p:nvCxnSpPr>
            <p:cNvPr id="99" name="直接箭头连接符 98">
              <a:extLst>
                <a:ext uri="{FF2B5EF4-FFF2-40B4-BE49-F238E27FC236}">
                  <a16:creationId xmlns:a16="http://schemas.microsoft.com/office/drawing/2014/main" id="{72CB126F-5831-43D1-9EDE-A45861BB55F7}"/>
                </a:ext>
              </a:extLst>
            </p:cNvPr>
            <p:cNvCxnSpPr>
              <a:cxnSpLocks/>
              <a:stCxn id="68" idx="3"/>
              <a:endCxn id="97" idx="1"/>
            </p:cNvCxnSpPr>
            <p:nvPr/>
          </p:nvCxnSpPr>
          <p:spPr>
            <a:xfrm flipV="1">
              <a:off x="8233721" y="1553821"/>
              <a:ext cx="1066873" cy="55564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3846753C-FE0E-48B3-BA6B-CA67255BBBA0}"/>
                </a:ext>
              </a:extLst>
            </p:cNvPr>
            <p:cNvSpPr/>
            <p:nvPr/>
          </p:nvSpPr>
          <p:spPr>
            <a:xfrm>
              <a:off x="8595099" y="1308421"/>
              <a:ext cx="54213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800" dirty="0"/>
            </a:p>
          </p:txBody>
        </p:sp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id="{617AD4E1-B827-4398-BFCD-E4A7CAFEEC2C}"/>
                </a:ext>
              </a:extLst>
            </p:cNvPr>
            <p:cNvGrpSpPr/>
            <p:nvPr/>
          </p:nvGrpSpPr>
          <p:grpSpPr>
            <a:xfrm>
              <a:off x="9296194" y="3183669"/>
              <a:ext cx="1998714" cy="523220"/>
              <a:chOff x="3698673" y="5939775"/>
              <a:chExt cx="2516874" cy="523220"/>
            </a:xfrm>
          </p:grpSpPr>
          <p:sp>
            <p:nvSpPr>
              <p:cNvPr id="104" name="矩形 103">
                <a:extLst>
                  <a:ext uri="{FF2B5EF4-FFF2-40B4-BE49-F238E27FC236}">
                    <a16:creationId xmlns:a16="http://schemas.microsoft.com/office/drawing/2014/main" id="{2311DD5B-46E9-42C5-B092-434F82606565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sz="2400" b="1" dirty="0"/>
                  <a:t> • </a:t>
                </a:r>
                <a:endPara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E62D8D6E-D240-4A64-912A-6A3146598CB3}"/>
                  </a:ext>
                </a:extLst>
              </p:cNvPr>
              <p:cNvSpPr txBox="1"/>
              <p:nvPr/>
            </p:nvSpPr>
            <p:spPr>
              <a:xfrm>
                <a:off x="5697387" y="5939775"/>
                <a:ext cx="5181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9</a:t>
                </a:r>
                <a:endParaRPr lang="zh-CN" altLang="en-US" sz="2800" dirty="0"/>
              </a:p>
            </p:txBody>
          </p:sp>
        </p:grp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1E190D5F-48F1-45B4-AC0A-2FC1B4BC495F}"/>
                </a:ext>
              </a:extLst>
            </p:cNvPr>
            <p:cNvSpPr/>
            <p:nvPr/>
          </p:nvSpPr>
          <p:spPr>
            <a:xfrm>
              <a:off x="7007382" y="836572"/>
              <a:ext cx="1278816" cy="1300046"/>
            </a:xfrm>
            <a:custGeom>
              <a:avLst/>
              <a:gdLst>
                <a:gd name="connsiteX0" fmla="*/ 1222218 w 1278816"/>
                <a:gd name="connsiteY0" fmla="*/ 1300046 h 1300046"/>
                <a:gd name="connsiteX1" fmla="*/ 1158844 w 1278816"/>
                <a:gd name="connsiteY1" fmla="*/ 68775 h 1300046"/>
                <a:gd name="connsiteX2" fmla="*/ 153909 w 1278816"/>
                <a:gd name="connsiteY2" fmla="*/ 195523 h 1300046"/>
                <a:gd name="connsiteX3" fmla="*/ 0 w 1278816"/>
                <a:gd name="connsiteY3" fmla="*/ 521448 h 130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8816" h="1300046">
                  <a:moveTo>
                    <a:pt x="1222218" y="1300046"/>
                  </a:moveTo>
                  <a:cubicBezTo>
                    <a:pt x="1279556" y="776454"/>
                    <a:pt x="1336895" y="252862"/>
                    <a:pt x="1158844" y="68775"/>
                  </a:cubicBezTo>
                  <a:cubicBezTo>
                    <a:pt x="980793" y="-115312"/>
                    <a:pt x="347050" y="120078"/>
                    <a:pt x="153909" y="195523"/>
                  </a:cubicBezTo>
                  <a:cubicBezTo>
                    <a:pt x="-39232" y="270968"/>
                    <a:pt x="37723" y="405262"/>
                    <a:pt x="0" y="521448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891C9FFC-56C7-4478-82D0-F625886BDE65}"/>
                </a:ext>
              </a:extLst>
            </p:cNvPr>
            <p:cNvSpPr/>
            <p:nvPr/>
          </p:nvSpPr>
          <p:spPr>
            <a:xfrm>
              <a:off x="7752764" y="827799"/>
              <a:ext cx="46679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800" dirty="0"/>
            </a:p>
          </p:txBody>
        </p:sp>
        <p:cxnSp>
          <p:nvCxnSpPr>
            <p:cNvPr id="108" name="直接箭头连接符 107">
              <a:extLst>
                <a:ext uri="{FF2B5EF4-FFF2-40B4-BE49-F238E27FC236}">
                  <a16:creationId xmlns:a16="http://schemas.microsoft.com/office/drawing/2014/main" id="{5E76CB20-F9AE-4011-BCE1-B579BBE7D807}"/>
                </a:ext>
              </a:extLst>
            </p:cNvPr>
            <p:cNvCxnSpPr>
              <a:cxnSpLocks/>
              <a:stCxn id="68" idx="3"/>
              <a:endCxn id="104" idx="1"/>
            </p:cNvCxnSpPr>
            <p:nvPr/>
          </p:nvCxnSpPr>
          <p:spPr>
            <a:xfrm>
              <a:off x="8233721" y="2109462"/>
              <a:ext cx="1062473" cy="1335818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D88FD62E-2420-4E03-B2F0-A6D909A671BC}"/>
                </a:ext>
              </a:extLst>
            </p:cNvPr>
            <p:cNvSpPr/>
            <p:nvPr/>
          </p:nvSpPr>
          <p:spPr>
            <a:xfrm>
              <a:off x="8722500" y="2424942"/>
              <a:ext cx="48923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800" dirty="0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19FBE55E-B4B1-4A97-8F44-5399671CA08B}"/>
                </a:ext>
              </a:extLst>
            </p:cNvPr>
            <p:cNvSpPr/>
            <p:nvPr/>
          </p:nvSpPr>
          <p:spPr>
            <a:xfrm>
              <a:off x="8202440" y="2136618"/>
              <a:ext cx="461794" cy="3385996"/>
            </a:xfrm>
            <a:custGeom>
              <a:avLst/>
              <a:gdLst>
                <a:gd name="connsiteX0" fmla="*/ 27160 w 461794"/>
                <a:gd name="connsiteY0" fmla="*/ 3385996 h 3385996"/>
                <a:gd name="connsiteX1" fmla="*/ 461726 w 461794"/>
                <a:gd name="connsiteY1" fmla="*/ 1484768 h 3385996"/>
                <a:gd name="connsiteX2" fmla="*/ 0 w 461794"/>
                <a:gd name="connsiteY2" fmla="*/ 0 h 3385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1794" h="3385996">
                  <a:moveTo>
                    <a:pt x="27160" y="3385996"/>
                  </a:moveTo>
                  <a:cubicBezTo>
                    <a:pt x="246706" y="2717548"/>
                    <a:pt x="466253" y="2049101"/>
                    <a:pt x="461726" y="1484768"/>
                  </a:cubicBezTo>
                  <a:cubicBezTo>
                    <a:pt x="457199" y="920435"/>
                    <a:pt x="134293" y="306309"/>
                    <a:pt x="0" y="0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F853BC63-8C9B-432A-8C05-ACE1E0C8D9A3}"/>
                </a:ext>
              </a:extLst>
            </p:cNvPr>
            <p:cNvSpPr/>
            <p:nvPr/>
          </p:nvSpPr>
          <p:spPr>
            <a:xfrm>
              <a:off x="8336415" y="3604000"/>
              <a:ext cx="46679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800" dirty="0"/>
            </a:p>
          </p:txBody>
        </p:sp>
        <p:grpSp>
          <p:nvGrpSpPr>
            <p:cNvPr id="114" name="组合 113">
              <a:extLst>
                <a:ext uri="{FF2B5EF4-FFF2-40B4-BE49-F238E27FC236}">
                  <a16:creationId xmlns:a16="http://schemas.microsoft.com/office/drawing/2014/main" id="{F941B567-E74D-433D-B6C6-A0B47E749FF3}"/>
                </a:ext>
              </a:extLst>
            </p:cNvPr>
            <p:cNvGrpSpPr/>
            <p:nvPr/>
          </p:nvGrpSpPr>
          <p:grpSpPr>
            <a:xfrm>
              <a:off x="9211737" y="5125333"/>
              <a:ext cx="2546216" cy="523220"/>
              <a:chOff x="3592320" y="5955869"/>
              <a:chExt cx="3206314" cy="523220"/>
            </a:xfrm>
          </p:grpSpPr>
          <p:sp>
            <p:nvSpPr>
              <p:cNvPr id="115" name="矩形 114">
                <a:extLst>
                  <a:ext uri="{FF2B5EF4-FFF2-40B4-BE49-F238E27FC236}">
                    <a16:creationId xmlns:a16="http://schemas.microsoft.com/office/drawing/2014/main" id="{1057FB06-BB02-4C44-B88F-38288738C746}"/>
                  </a:ext>
                </a:extLst>
              </p:cNvPr>
              <p:cNvSpPr/>
              <p:nvPr/>
            </p:nvSpPr>
            <p:spPr>
              <a:xfrm>
                <a:off x="3592320" y="5964868"/>
                <a:ext cx="2516874" cy="46166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L = R</a:t>
                </a:r>
                <a:r>
                  <a:rPr lang="en-US" altLang="zh-CN" sz="2400" b="1" dirty="0"/>
                  <a:t> •</a:t>
                </a:r>
                <a:endPara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6" name="文本框 115">
                <a:extLst>
                  <a:ext uri="{FF2B5EF4-FFF2-40B4-BE49-F238E27FC236}">
                    <a16:creationId xmlns:a16="http://schemas.microsoft.com/office/drawing/2014/main" id="{6FEC3A42-F823-4ED7-969B-7F0699E198B8}"/>
                  </a:ext>
                </a:extLst>
              </p:cNvPr>
              <p:cNvSpPr txBox="1"/>
              <p:nvPr/>
            </p:nvSpPr>
            <p:spPr>
              <a:xfrm>
                <a:off x="6092986" y="5955869"/>
                <a:ext cx="70564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10</a:t>
                </a:r>
                <a:endParaRPr lang="zh-CN" altLang="en-US" sz="2800" dirty="0"/>
              </a:p>
            </p:txBody>
          </p:sp>
        </p:grp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65CB77AB-3D19-4EF6-BF53-AF76565C9347}"/>
                </a:ext>
              </a:extLst>
            </p:cNvPr>
            <p:cNvCxnSpPr>
              <a:cxnSpLocks/>
              <a:stCxn id="112" idx="0"/>
              <a:endCxn id="115" idx="1"/>
            </p:cNvCxnSpPr>
            <p:nvPr/>
          </p:nvCxnSpPr>
          <p:spPr>
            <a:xfrm flipV="1">
              <a:off x="8229600" y="5365165"/>
              <a:ext cx="982137" cy="157449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C39A9011-88C4-4B94-8F7C-5D3A10ED9079}"/>
                </a:ext>
              </a:extLst>
            </p:cNvPr>
            <p:cNvSpPr/>
            <p:nvPr/>
          </p:nvSpPr>
          <p:spPr>
            <a:xfrm>
              <a:off x="8532141" y="4986343"/>
              <a:ext cx="54213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800" dirty="0"/>
            </a:p>
          </p:txBody>
        </p:sp>
        <p:cxnSp>
          <p:nvCxnSpPr>
            <p:cNvPr id="121" name="直接箭头连接符 120">
              <a:extLst>
                <a:ext uri="{FF2B5EF4-FFF2-40B4-BE49-F238E27FC236}">
                  <a16:creationId xmlns:a16="http://schemas.microsoft.com/office/drawing/2014/main" id="{CA08A682-E03A-46E5-9312-E37063164BF7}"/>
                </a:ext>
              </a:extLst>
            </p:cNvPr>
            <p:cNvCxnSpPr>
              <a:cxnSpLocks/>
              <a:stCxn id="82" idx="3"/>
              <a:endCxn id="104" idx="1"/>
            </p:cNvCxnSpPr>
            <p:nvPr/>
          </p:nvCxnSpPr>
          <p:spPr>
            <a:xfrm flipV="1">
              <a:off x="8233721" y="3445280"/>
              <a:ext cx="1062473" cy="203339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矩形 123">
              <a:extLst>
                <a:ext uri="{FF2B5EF4-FFF2-40B4-BE49-F238E27FC236}">
                  <a16:creationId xmlns:a16="http://schemas.microsoft.com/office/drawing/2014/main" id="{67CF5D4A-6769-48B6-A7C4-E3CA178AB222}"/>
                </a:ext>
              </a:extLst>
            </p:cNvPr>
            <p:cNvSpPr/>
            <p:nvPr/>
          </p:nvSpPr>
          <p:spPr>
            <a:xfrm>
              <a:off x="8852607" y="4017408"/>
              <a:ext cx="48923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800" dirty="0"/>
            </a:p>
          </p:txBody>
        </p:sp>
      </p:grpSp>
      <p:sp>
        <p:nvSpPr>
          <p:cNvPr id="127" name="矩形 126">
            <a:extLst>
              <a:ext uri="{FF2B5EF4-FFF2-40B4-BE49-F238E27FC236}">
                <a16:creationId xmlns:a16="http://schemas.microsoft.com/office/drawing/2014/main" id="{DF617D1C-3A02-4581-A719-ECB0F57D17F6}"/>
              </a:ext>
            </a:extLst>
          </p:cNvPr>
          <p:cNvSpPr/>
          <p:nvPr/>
        </p:nvSpPr>
        <p:spPr>
          <a:xfrm>
            <a:off x="3395175" y="5116182"/>
            <a:ext cx="1998714" cy="830997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 -&gt; L </a:t>
            </a:r>
            <a:r>
              <a:rPr lang="en-US" altLang="zh-CN" sz="2400" b="1" dirty="0"/>
              <a:t>• </a:t>
            </a:r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= R</a:t>
            </a:r>
          </a:p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 -&gt; L</a:t>
            </a:r>
            <a:r>
              <a:rPr lang="en-US" altLang="zh-CN" sz="2400" b="1" dirty="0"/>
              <a:t> •</a:t>
            </a:r>
            <a:endParaRPr lang="fr-FR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729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387780-B47C-4D12-B5B7-A12350DF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SLR</a:t>
            </a:r>
            <a:r>
              <a:rPr lang="zh-CN" altLang="en-US" dirty="0"/>
              <a:t>分析表中的冲突：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45E0A31-B65E-4DA4-A230-707C96BD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138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18BBE8-8577-4535-A897-8113052B2A84}"/>
              </a:ext>
            </a:extLst>
          </p:cNvPr>
          <p:cNvSpPr/>
          <p:nvPr/>
        </p:nvSpPr>
        <p:spPr>
          <a:xfrm>
            <a:off x="440685" y="1274900"/>
            <a:ext cx="2367577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 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L =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*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id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 -&gt; L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0" name="表格 79">
            <a:extLst>
              <a:ext uri="{FF2B5EF4-FFF2-40B4-BE49-F238E27FC236}">
                <a16:creationId xmlns:a16="http://schemas.microsoft.com/office/drawing/2014/main" id="{C57B91DA-4159-44C5-8FFE-752461CB63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188131"/>
              </p:ext>
            </p:extLst>
          </p:nvPr>
        </p:nvGraphicFramePr>
        <p:xfrm>
          <a:off x="4283246" y="2072062"/>
          <a:ext cx="779058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8580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328372088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1035939507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3361667466"/>
                    </a:ext>
                  </a:extLst>
                </a:gridCol>
              </a:tblGrid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id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*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468502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5276437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031529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9331447"/>
                  </a:ext>
                </a:extLst>
              </a:tr>
            </a:tbl>
          </a:graphicData>
        </a:graphic>
      </p:graphicFrame>
      <p:graphicFrame>
        <p:nvGraphicFramePr>
          <p:cNvPr id="73" name="表格 72">
            <a:extLst>
              <a:ext uri="{FF2B5EF4-FFF2-40B4-BE49-F238E27FC236}">
                <a16:creationId xmlns:a16="http://schemas.microsoft.com/office/drawing/2014/main" id="{0D3A08D8-B225-4AD4-9BE8-4F3DFE04F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90259"/>
              </p:ext>
            </p:extLst>
          </p:nvPr>
        </p:nvGraphicFramePr>
        <p:xfrm>
          <a:off x="4283246" y="2072062"/>
          <a:ext cx="779058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8580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328372088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1035939507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3361667466"/>
                    </a:ext>
                  </a:extLst>
                </a:gridCol>
              </a:tblGrid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id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*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s7/r5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s5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g9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g8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s6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g9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g10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468502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5276437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031529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9331447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B362D7A0-8304-44A6-B018-4F91CF235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8" y="4000141"/>
            <a:ext cx="4203158" cy="2699657"/>
          </a:xfrm>
          <a:prstGeom prst="rect">
            <a:avLst/>
          </a:prstGeom>
        </p:spPr>
      </p:pic>
      <p:graphicFrame>
        <p:nvGraphicFramePr>
          <p:cNvPr id="86" name="表格 85">
            <a:extLst>
              <a:ext uri="{FF2B5EF4-FFF2-40B4-BE49-F238E27FC236}">
                <a16:creationId xmlns:a16="http://schemas.microsoft.com/office/drawing/2014/main" id="{BC3BBC5B-4928-4B63-BA21-06DD72EEC6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375134"/>
              </p:ext>
            </p:extLst>
          </p:nvPr>
        </p:nvGraphicFramePr>
        <p:xfrm>
          <a:off x="8670447" y="162495"/>
          <a:ext cx="2623506" cy="177625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29180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794326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4440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FOLLOW</a:t>
                      </a: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4440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{$}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4440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{=,$}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4440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{=,$}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988611"/>
                  </a:ext>
                </a:extLst>
              </a:tr>
            </a:tbl>
          </a:graphicData>
        </a:graphic>
      </p:graphicFrame>
      <p:sp>
        <p:nvSpPr>
          <p:cNvPr id="87" name="矩形 86">
            <a:extLst>
              <a:ext uri="{FF2B5EF4-FFF2-40B4-BE49-F238E27FC236}">
                <a16:creationId xmlns:a16="http://schemas.microsoft.com/office/drawing/2014/main" id="{26EA78EB-4D94-4B0A-BCDA-F14079CF6E22}"/>
              </a:ext>
            </a:extLst>
          </p:cNvPr>
          <p:cNvSpPr/>
          <p:nvPr/>
        </p:nvSpPr>
        <p:spPr>
          <a:xfrm>
            <a:off x="6408715" y="3503049"/>
            <a:ext cx="1024180" cy="4261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8166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387780-B47C-4D12-B5B7-A12350DF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SLR</a:t>
            </a:r>
            <a:r>
              <a:rPr lang="zh-CN" altLang="en-US" dirty="0"/>
              <a:t>分析表中的冲突：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45E0A31-B65E-4DA4-A230-707C96BD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139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18BBE8-8577-4535-A897-8113052B2A84}"/>
              </a:ext>
            </a:extLst>
          </p:cNvPr>
          <p:cNvSpPr/>
          <p:nvPr/>
        </p:nvSpPr>
        <p:spPr>
          <a:xfrm>
            <a:off x="8966347" y="0"/>
            <a:ext cx="2367577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 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L =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*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id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 -&gt; L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3" name="表格 72">
            <a:extLst>
              <a:ext uri="{FF2B5EF4-FFF2-40B4-BE49-F238E27FC236}">
                <a16:creationId xmlns:a16="http://schemas.microsoft.com/office/drawing/2014/main" id="{0D3A08D8-B225-4AD4-9BE8-4F3DFE04F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0822234"/>
              </p:ext>
            </p:extLst>
          </p:nvPr>
        </p:nvGraphicFramePr>
        <p:xfrm>
          <a:off x="4328514" y="2310678"/>
          <a:ext cx="779058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8580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328372088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1035939507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3361667466"/>
                    </a:ext>
                  </a:extLst>
                </a:gridCol>
              </a:tblGrid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符号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id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*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s7/r5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s5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g9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g8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s6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g9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g10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468502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5276437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031529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9331447"/>
                  </a:ext>
                </a:extLst>
              </a:tr>
            </a:tbl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C17C15A6-A7EE-4148-8B25-29EBFB7F84F7}"/>
              </a:ext>
            </a:extLst>
          </p:cNvPr>
          <p:cNvSpPr/>
          <p:nvPr/>
        </p:nvSpPr>
        <p:spPr>
          <a:xfrm>
            <a:off x="5316848" y="1508363"/>
            <a:ext cx="3272050" cy="461665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分析输入串：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id = id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533964C-4C25-4D57-884E-C8C2EFBBD67C}"/>
              </a:ext>
            </a:extLst>
          </p:cNvPr>
          <p:cNvGrpSpPr/>
          <p:nvPr/>
        </p:nvGrpSpPr>
        <p:grpSpPr>
          <a:xfrm>
            <a:off x="371454" y="1134888"/>
            <a:ext cx="1681451" cy="1296675"/>
            <a:chOff x="273340" y="2039957"/>
            <a:chExt cx="1681451" cy="129667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A1219AB-331D-4612-B520-6B45712C7DCD}"/>
                </a:ext>
              </a:extLst>
            </p:cNvPr>
            <p:cNvGrpSpPr/>
            <p:nvPr/>
          </p:nvGrpSpPr>
          <p:grpSpPr>
            <a:xfrm>
              <a:off x="273340" y="2040994"/>
              <a:ext cx="908134" cy="1285899"/>
              <a:chOff x="324340" y="3429000"/>
              <a:chExt cx="1580290" cy="1285899"/>
            </a:xfrm>
          </p:grpSpPr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2E969216-9B6E-4318-9382-8539337C3D00}"/>
                  </a:ext>
                </a:extLst>
              </p:cNvPr>
              <p:cNvGrpSpPr/>
              <p:nvPr/>
            </p:nvGrpSpPr>
            <p:grpSpPr>
              <a:xfrm>
                <a:off x="609078" y="342900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23" name="直接连接符 22">
                  <a:extLst>
                    <a:ext uri="{FF2B5EF4-FFF2-40B4-BE49-F238E27FC236}">
                      <a16:creationId xmlns:a16="http://schemas.microsoft.com/office/drawing/2014/main" id="{80F03F0F-1384-481C-BA7F-ABF510137D7D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>
                  <a:extLst>
                    <a:ext uri="{FF2B5EF4-FFF2-40B4-BE49-F238E27FC236}">
                      <a16:creationId xmlns:a16="http://schemas.microsoft.com/office/drawing/2014/main" id="{F9E95832-67A4-46DF-9F6F-ACBD19D658F8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>
                  <a:extLst>
                    <a:ext uri="{FF2B5EF4-FFF2-40B4-BE49-F238E27FC236}">
                      <a16:creationId xmlns:a16="http://schemas.microsoft.com/office/drawing/2014/main" id="{CA7D4929-5E2B-44F9-972A-145914F8E56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BE6533C7-DEED-4864-9EA7-17B8E093A227}"/>
                  </a:ext>
                </a:extLst>
              </p:cNvPr>
              <p:cNvSpPr txBox="1"/>
              <p:nvPr/>
            </p:nvSpPr>
            <p:spPr>
              <a:xfrm>
                <a:off x="324340" y="4345567"/>
                <a:ext cx="15802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状态栈</a:t>
                </a: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3FDDAC1B-F707-408A-82AC-0331AEAAFB49}"/>
                </a:ext>
              </a:extLst>
            </p:cNvPr>
            <p:cNvGrpSpPr/>
            <p:nvPr/>
          </p:nvGrpSpPr>
          <p:grpSpPr>
            <a:xfrm>
              <a:off x="1053261" y="2039957"/>
              <a:ext cx="901530" cy="1296675"/>
              <a:chOff x="1856676" y="3429000"/>
              <a:chExt cx="1568799" cy="1296675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FEFDFAE1-8BA9-4365-A1E6-C8B54CB1426B}"/>
                  </a:ext>
                </a:extLst>
              </p:cNvPr>
              <p:cNvGrpSpPr/>
              <p:nvPr/>
            </p:nvGrpSpPr>
            <p:grpSpPr>
              <a:xfrm>
                <a:off x="2133077" y="342900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18" name="直接连接符 17">
                  <a:extLst>
                    <a:ext uri="{FF2B5EF4-FFF2-40B4-BE49-F238E27FC236}">
                      <a16:creationId xmlns:a16="http://schemas.microsoft.com/office/drawing/2014/main" id="{419CE230-314B-40FA-BA83-C09F4F4A0851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>
                  <a:extLst>
                    <a:ext uri="{FF2B5EF4-FFF2-40B4-BE49-F238E27FC236}">
                      <a16:creationId xmlns:a16="http://schemas.microsoft.com/office/drawing/2014/main" id="{20321C8F-3AEF-4791-B08C-69902C5F0D35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>
                  <a:extLst>
                    <a:ext uri="{FF2B5EF4-FFF2-40B4-BE49-F238E27FC236}">
                      <a16:creationId xmlns:a16="http://schemas.microsoft.com/office/drawing/2014/main" id="{A35B0D8F-DD76-495E-A9EB-A3D128676E5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62D57FF-8F75-4E0C-A190-558DE84AB10B}"/>
                  </a:ext>
                </a:extLst>
              </p:cNvPr>
              <p:cNvSpPr txBox="1"/>
              <p:nvPr/>
            </p:nvSpPr>
            <p:spPr>
              <a:xfrm>
                <a:off x="1856676" y="4356343"/>
                <a:ext cx="15687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记号栈</a:t>
                </a:r>
              </a:p>
            </p:txBody>
          </p:sp>
        </p:grp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C0BEF60-FB64-4C4A-B92C-D5069588FE36}"/>
                </a:ext>
              </a:extLst>
            </p:cNvPr>
            <p:cNvSpPr/>
            <p:nvPr/>
          </p:nvSpPr>
          <p:spPr>
            <a:xfrm>
              <a:off x="435479" y="2609353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F204C02-E4F4-4DDD-830A-163D3E4CBA2A}"/>
                </a:ext>
              </a:extLst>
            </p:cNvPr>
            <p:cNvSpPr/>
            <p:nvPr/>
          </p:nvSpPr>
          <p:spPr>
            <a:xfrm>
              <a:off x="1212102" y="2617895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80D9376-76E0-4B0D-A6CC-51900F1CB1E0}"/>
              </a:ext>
            </a:extLst>
          </p:cNvPr>
          <p:cNvGrpSpPr/>
          <p:nvPr/>
        </p:nvGrpSpPr>
        <p:grpSpPr>
          <a:xfrm>
            <a:off x="1981916" y="1134888"/>
            <a:ext cx="1864133" cy="1296675"/>
            <a:chOff x="1745029" y="2029797"/>
            <a:chExt cx="1864133" cy="1296675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F68FEEA6-57F8-4FA8-9472-1FF9AD477940}"/>
                </a:ext>
              </a:extLst>
            </p:cNvPr>
            <p:cNvGrpSpPr/>
            <p:nvPr/>
          </p:nvGrpSpPr>
          <p:grpSpPr>
            <a:xfrm>
              <a:off x="1927711" y="2029797"/>
              <a:ext cx="1681451" cy="1296675"/>
              <a:chOff x="1927711" y="2029797"/>
              <a:chExt cx="1681451" cy="1296675"/>
            </a:xfrm>
          </p:grpSpPr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502C90F9-A6E4-4497-8934-94F8234832EB}"/>
                  </a:ext>
                </a:extLst>
              </p:cNvPr>
              <p:cNvGrpSpPr/>
              <p:nvPr/>
            </p:nvGrpSpPr>
            <p:grpSpPr>
              <a:xfrm>
                <a:off x="1927711" y="2030834"/>
                <a:ext cx="908134" cy="1285899"/>
                <a:chOff x="324340" y="3429000"/>
                <a:chExt cx="1580290" cy="1285899"/>
              </a:xfrm>
            </p:grpSpPr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B8A8E919-2EED-40C3-B758-6AF15A93604D}"/>
                    </a:ext>
                  </a:extLst>
                </p:cNvPr>
                <p:cNvGrpSpPr/>
                <p:nvPr/>
              </p:nvGrpSpPr>
              <p:grpSpPr>
                <a:xfrm>
                  <a:off x="609078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42" name="直接连接符 41">
                    <a:extLst>
                      <a:ext uri="{FF2B5EF4-FFF2-40B4-BE49-F238E27FC236}">
                        <a16:creationId xmlns:a16="http://schemas.microsoft.com/office/drawing/2014/main" id="{E98E438C-C2FF-4435-9360-FF4EB95F00B9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直接连接符 42">
                    <a:extLst>
                      <a:ext uri="{FF2B5EF4-FFF2-40B4-BE49-F238E27FC236}">
                        <a16:creationId xmlns:a16="http://schemas.microsoft.com/office/drawing/2014/main" id="{8946249B-D0B1-4C09-B971-C5F95053AE02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直接连接符 43">
                    <a:extLst>
                      <a:ext uri="{FF2B5EF4-FFF2-40B4-BE49-F238E27FC236}">
                        <a16:creationId xmlns:a16="http://schemas.microsoft.com/office/drawing/2014/main" id="{CBA420A0-850F-4BE1-92A3-BCB4568F573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1" name="文本框 40">
                  <a:extLst>
                    <a:ext uri="{FF2B5EF4-FFF2-40B4-BE49-F238E27FC236}">
                      <a16:creationId xmlns:a16="http://schemas.microsoft.com/office/drawing/2014/main" id="{B904EF4E-F40E-45A8-82F6-B4E7132625EC}"/>
                    </a:ext>
                  </a:extLst>
                </p:cNvPr>
                <p:cNvSpPr txBox="1"/>
                <p:nvPr/>
              </p:nvSpPr>
              <p:spPr>
                <a:xfrm>
                  <a:off x="324340" y="4345567"/>
                  <a:ext cx="15802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状态栈</a:t>
                  </a:r>
                </a:p>
              </p:txBody>
            </p:sp>
          </p:grp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05595184-E48F-4CDC-BCBA-1CC7CF1C41A2}"/>
                  </a:ext>
                </a:extLst>
              </p:cNvPr>
              <p:cNvGrpSpPr/>
              <p:nvPr/>
            </p:nvGrpSpPr>
            <p:grpSpPr>
              <a:xfrm>
                <a:off x="2707632" y="2029797"/>
                <a:ext cx="901530" cy="1296675"/>
                <a:chOff x="1856676" y="3429000"/>
                <a:chExt cx="1568799" cy="1296675"/>
              </a:xfrm>
            </p:grpSpPr>
            <p:grpSp>
              <p:nvGrpSpPr>
                <p:cNvPr id="35" name="组合 34">
                  <a:extLst>
                    <a:ext uri="{FF2B5EF4-FFF2-40B4-BE49-F238E27FC236}">
                      <a16:creationId xmlns:a16="http://schemas.microsoft.com/office/drawing/2014/main" id="{735DB409-5C90-4409-A403-93B258232722}"/>
                    </a:ext>
                  </a:extLst>
                </p:cNvPr>
                <p:cNvGrpSpPr/>
                <p:nvPr/>
              </p:nvGrpSpPr>
              <p:grpSpPr>
                <a:xfrm>
                  <a:off x="2133077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37" name="直接连接符 36">
                    <a:extLst>
                      <a:ext uri="{FF2B5EF4-FFF2-40B4-BE49-F238E27FC236}">
                        <a16:creationId xmlns:a16="http://schemas.microsoft.com/office/drawing/2014/main" id="{66805D16-BFEC-4439-942C-B9819DFA716D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直接连接符 37">
                    <a:extLst>
                      <a:ext uri="{FF2B5EF4-FFF2-40B4-BE49-F238E27FC236}">
                        <a16:creationId xmlns:a16="http://schemas.microsoft.com/office/drawing/2014/main" id="{2C181A11-7E70-4DE7-9A0C-EE697B648D7F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" name="直接连接符 38">
                    <a:extLst>
                      <a:ext uri="{FF2B5EF4-FFF2-40B4-BE49-F238E27FC236}">
                        <a16:creationId xmlns:a16="http://schemas.microsoft.com/office/drawing/2014/main" id="{1A4C7955-4B5A-4E22-8B96-7C117AFAF2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文本框 35">
                  <a:extLst>
                    <a:ext uri="{FF2B5EF4-FFF2-40B4-BE49-F238E27FC236}">
                      <a16:creationId xmlns:a16="http://schemas.microsoft.com/office/drawing/2014/main" id="{E19C5F5B-A8EE-40C6-96E0-0AABA2A0A875}"/>
                    </a:ext>
                  </a:extLst>
                </p:cNvPr>
                <p:cNvSpPr txBox="1"/>
                <p:nvPr/>
              </p:nvSpPr>
              <p:spPr>
                <a:xfrm>
                  <a:off x="1856676" y="4356343"/>
                  <a:ext cx="156879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记号栈</a:t>
                  </a:r>
                </a:p>
              </p:txBody>
            </p:sp>
          </p:grp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C67E5002-671D-4689-92E3-0BD29702D749}"/>
                  </a:ext>
                </a:extLst>
              </p:cNvPr>
              <p:cNvSpPr/>
              <p:nvPr/>
            </p:nvSpPr>
            <p:spPr>
              <a:xfrm>
                <a:off x="2089850" y="2599193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0E51FE07-CA8F-41C8-9597-6445975CA8D7}"/>
                  </a:ext>
                </a:extLst>
              </p:cNvPr>
              <p:cNvSpPr/>
              <p:nvPr/>
            </p:nvSpPr>
            <p:spPr>
              <a:xfrm>
                <a:off x="2866473" y="2607735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94CD0F3D-EDF2-479C-8C14-0A80671E662C}"/>
                  </a:ext>
                </a:extLst>
              </p:cNvPr>
              <p:cNvSpPr/>
              <p:nvPr/>
            </p:nvSpPr>
            <p:spPr>
              <a:xfrm>
                <a:off x="2089850" y="2276581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6</a:t>
                </a:r>
              </a:p>
            </p:txBody>
          </p:sp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E7559E64-CFEE-49F9-BAC2-3E00D981A036}"/>
                  </a:ext>
                </a:extLst>
              </p:cNvPr>
              <p:cNvSpPr/>
              <p:nvPr/>
            </p:nvSpPr>
            <p:spPr>
              <a:xfrm>
                <a:off x="2866469" y="2277006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</a:p>
            </p:txBody>
          </p:sp>
        </p:grpSp>
        <p:sp>
          <p:nvSpPr>
            <p:cNvPr id="28" name="箭头: 右 27">
              <a:extLst>
                <a:ext uri="{FF2B5EF4-FFF2-40B4-BE49-F238E27FC236}">
                  <a16:creationId xmlns:a16="http://schemas.microsoft.com/office/drawing/2014/main" id="{834078F5-2D6C-4F6C-BFF4-C60D133B3B19}"/>
                </a:ext>
              </a:extLst>
            </p:cNvPr>
            <p:cNvSpPr/>
            <p:nvPr/>
          </p:nvSpPr>
          <p:spPr>
            <a:xfrm>
              <a:off x="1745029" y="2497844"/>
              <a:ext cx="223937" cy="18542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A866CA3A-3E39-413C-92E3-A43745035083}"/>
              </a:ext>
            </a:extLst>
          </p:cNvPr>
          <p:cNvGrpSpPr/>
          <p:nvPr/>
        </p:nvGrpSpPr>
        <p:grpSpPr>
          <a:xfrm>
            <a:off x="380834" y="2170974"/>
            <a:ext cx="1771593" cy="1722792"/>
            <a:chOff x="143947" y="3364643"/>
            <a:chExt cx="1771593" cy="1722792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C6ADAA99-6ABE-4760-A62E-C6AFC2E95A69}"/>
                </a:ext>
              </a:extLst>
            </p:cNvPr>
            <p:cNvGrpSpPr/>
            <p:nvPr/>
          </p:nvGrpSpPr>
          <p:grpSpPr>
            <a:xfrm>
              <a:off x="143947" y="3790760"/>
              <a:ext cx="1681451" cy="1296675"/>
              <a:chOff x="134567" y="3452107"/>
              <a:chExt cx="1681451" cy="1296675"/>
            </a:xfrm>
          </p:grpSpPr>
          <p:grpSp>
            <p:nvGrpSpPr>
              <p:cNvPr id="48" name="组合 47">
                <a:extLst>
                  <a:ext uri="{FF2B5EF4-FFF2-40B4-BE49-F238E27FC236}">
                    <a16:creationId xmlns:a16="http://schemas.microsoft.com/office/drawing/2014/main" id="{12DB20EC-E7DF-459C-9EF1-373333ADCA92}"/>
                  </a:ext>
                </a:extLst>
              </p:cNvPr>
              <p:cNvGrpSpPr/>
              <p:nvPr/>
            </p:nvGrpSpPr>
            <p:grpSpPr>
              <a:xfrm>
                <a:off x="134567" y="3453144"/>
                <a:ext cx="908134" cy="1285899"/>
                <a:chOff x="324340" y="3429000"/>
                <a:chExt cx="1580290" cy="1285899"/>
              </a:xfrm>
            </p:grpSpPr>
            <p:grpSp>
              <p:nvGrpSpPr>
                <p:cNvPr id="61" name="组合 60">
                  <a:extLst>
                    <a:ext uri="{FF2B5EF4-FFF2-40B4-BE49-F238E27FC236}">
                      <a16:creationId xmlns:a16="http://schemas.microsoft.com/office/drawing/2014/main" id="{2595F4F1-E4D0-428C-BC85-6F383A67FC66}"/>
                    </a:ext>
                  </a:extLst>
                </p:cNvPr>
                <p:cNvGrpSpPr/>
                <p:nvPr/>
              </p:nvGrpSpPr>
              <p:grpSpPr>
                <a:xfrm>
                  <a:off x="609078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63" name="直接连接符 62">
                    <a:extLst>
                      <a:ext uri="{FF2B5EF4-FFF2-40B4-BE49-F238E27FC236}">
                        <a16:creationId xmlns:a16="http://schemas.microsoft.com/office/drawing/2014/main" id="{2970465C-293E-4F0A-8200-A7B3E2934FB9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接连接符 63">
                    <a:extLst>
                      <a:ext uri="{FF2B5EF4-FFF2-40B4-BE49-F238E27FC236}">
                        <a16:creationId xmlns:a16="http://schemas.microsoft.com/office/drawing/2014/main" id="{9B6D6471-075E-4383-8C5F-814588747744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直接连接符 64">
                    <a:extLst>
                      <a:ext uri="{FF2B5EF4-FFF2-40B4-BE49-F238E27FC236}">
                        <a16:creationId xmlns:a16="http://schemas.microsoft.com/office/drawing/2014/main" id="{6275FFB7-BBDF-4592-9122-9B989BC561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ED64122C-501D-4DCE-B248-B7754F493FC3}"/>
                    </a:ext>
                  </a:extLst>
                </p:cNvPr>
                <p:cNvSpPr txBox="1"/>
                <p:nvPr/>
              </p:nvSpPr>
              <p:spPr>
                <a:xfrm>
                  <a:off x="324340" y="4345567"/>
                  <a:ext cx="15802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状态栈</a:t>
                  </a:r>
                </a:p>
              </p:txBody>
            </p:sp>
          </p:grp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5013B184-9CE0-4FA4-8DB4-E134234B905F}"/>
                  </a:ext>
                </a:extLst>
              </p:cNvPr>
              <p:cNvGrpSpPr/>
              <p:nvPr/>
            </p:nvGrpSpPr>
            <p:grpSpPr>
              <a:xfrm>
                <a:off x="914488" y="3452107"/>
                <a:ext cx="901530" cy="1296675"/>
                <a:chOff x="1856676" y="3429000"/>
                <a:chExt cx="1568799" cy="1296675"/>
              </a:xfrm>
            </p:grpSpPr>
            <p:grpSp>
              <p:nvGrpSpPr>
                <p:cNvPr id="56" name="组合 55">
                  <a:extLst>
                    <a:ext uri="{FF2B5EF4-FFF2-40B4-BE49-F238E27FC236}">
                      <a16:creationId xmlns:a16="http://schemas.microsoft.com/office/drawing/2014/main" id="{6FB4E9B1-3DF5-40FC-B56F-1D9E4C92C81D}"/>
                    </a:ext>
                  </a:extLst>
                </p:cNvPr>
                <p:cNvGrpSpPr/>
                <p:nvPr/>
              </p:nvGrpSpPr>
              <p:grpSpPr>
                <a:xfrm>
                  <a:off x="2133077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58" name="直接连接符 57">
                    <a:extLst>
                      <a:ext uri="{FF2B5EF4-FFF2-40B4-BE49-F238E27FC236}">
                        <a16:creationId xmlns:a16="http://schemas.microsoft.com/office/drawing/2014/main" id="{8E16FA62-90C2-4BF3-9A83-39471D6DF2D9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直接连接符 58">
                    <a:extLst>
                      <a:ext uri="{FF2B5EF4-FFF2-40B4-BE49-F238E27FC236}">
                        <a16:creationId xmlns:a16="http://schemas.microsoft.com/office/drawing/2014/main" id="{3DF22113-8240-444E-A1F3-8B4A273FA222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直接连接符 59">
                    <a:extLst>
                      <a:ext uri="{FF2B5EF4-FFF2-40B4-BE49-F238E27FC236}">
                        <a16:creationId xmlns:a16="http://schemas.microsoft.com/office/drawing/2014/main" id="{9C534F4A-8904-4E9E-8398-9B6009EE41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7" name="文本框 56">
                  <a:extLst>
                    <a:ext uri="{FF2B5EF4-FFF2-40B4-BE49-F238E27FC236}">
                      <a16:creationId xmlns:a16="http://schemas.microsoft.com/office/drawing/2014/main" id="{A387178F-57FF-4848-9092-6D156B82E785}"/>
                    </a:ext>
                  </a:extLst>
                </p:cNvPr>
                <p:cNvSpPr txBox="1"/>
                <p:nvPr/>
              </p:nvSpPr>
              <p:spPr>
                <a:xfrm>
                  <a:off x="1856676" y="4356343"/>
                  <a:ext cx="156879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记号栈</a:t>
                  </a:r>
                </a:p>
              </p:txBody>
            </p:sp>
          </p:grp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B15500B4-AF51-4B4D-9B8D-2A12B8D99DDE}"/>
                  </a:ext>
                </a:extLst>
              </p:cNvPr>
              <p:cNvSpPr/>
              <p:nvPr/>
            </p:nvSpPr>
            <p:spPr>
              <a:xfrm>
                <a:off x="296706" y="4021503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DDD822B9-EF85-4947-964D-1EBCF827BB8E}"/>
                  </a:ext>
                </a:extLst>
              </p:cNvPr>
              <p:cNvSpPr/>
              <p:nvPr/>
            </p:nvSpPr>
            <p:spPr>
              <a:xfrm>
                <a:off x="1073329" y="4030045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58CE8854-9E23-4876-947C-C6797473F2EB}"/>
                  </a:ext>
                </a:extLst>
              </p:cNvPr>
              <p:cNvSpPr/>
              <p:nvPr/>
            </p:nvSpPr>
            <p:spPr>
              <a:xfrm>
                <a:off x="296706" y="3698891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</a:p>
            </p:txBody>
          </p:sp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F83BA689-B19A-428D-966B-A222725D0CAE}"/>
                  </a:ext>
                </a:extLst>
              </p:cNvPr>
              <p:cNvSpPr/>
              <p:nvPr/>
            </p:nvSpPr>
            <p:spPr>
              <a:xfrm>
                <a:off x="1073325" y="3699316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</a:p>
            </p:txBody>
          </p:sp>
        </p:grpSp>
        <p:sp>
          <p:nvSpPr>
            <p:cNvPr id="47" name="箭头: 右 46">
              <a:extLst>
                <a:ext uri="{FF2B5EF4-FFF2-40B4-BE49-F238E27FC236}">
                  <a16:creationId xmlns:a16="http://schemas.microsoft.com/office/drawing/2014/main" id="{BF1979B3-A5A7-4CF7-BBB3-5FABFAA1E2CE}"/>
                </a:ext>
              </a:extLst>
            </p:cNvPr>
            <p:cNvSpPr/>
            <p:nvPr/>
          </p:nvSpPr>
          <p:spPr>
            <a:xfrm rot="7491347">
              <a:off x="1629889" y="3481144"/>
              <a:ext cx="402151" cy="1691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2FBFF9A0-2361-42B4-9214-2B7A92EC34BE}"/>
              </a:ext>
            </a:extLst>
          </p:cNvPr>
          <p:cNvGrpSpPr/>
          <p:nvPr/>
        </p:nvGrpSpPr>
        <p:grpSpPr>
          <a:xfrm>
            <a:off x="2004027" y="2608964"/>
            <a:ext cx="1883277" cy="1296675"/>
            <a:chOff x="1767140" y="3802633"/>
            <a:chExt cx="1883277" cy="1296675"/>
          </a:xfrm>
        </p:grpSpPr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02F44938-604F-4755-A6ED-42BB6E21BC2C}"/>
                </a:ext>
              </a:extLst>
            </p:cNvPr>
            <p:cNvGrpSpPr/>
            <p:nvPr/>
          </p:nvGrpSpPr>
          <p:grpSpPr>
            <a:xfrm>
              <a:off x="1968966" y="3802633"/>
              <a:ext cx="1681451" cy="1296675"/>
              <a:chOff x="1995119" y="3710181"/>
              <a:chExt cx="1681451" cy="1296675"/>
            </a:xfrm>
          </p:grpSpPr>
          <p:grpSp>
            <p:nvGrpSpPr>
              <p:cNvPr id="69" name="组合 68">
                <a:extLst>
                  <a:ext uri="{FF2B5EF4-FFF2-40B4-BE49-F238E27FC236}">
                    <a16:creationId xmlns:a16="http://schemas.microsoft.com/office/drawing/2014/main" id="{063A6F25-5362-44D7-B79F-B7A218AD598C}"/>
                  </a:ext>
                </a:extLst>
              </p:cNvPr>
              <p:cNvGrpSpPr/>
              <p:nvPr/>
            </p:nvGrpSpPr>
            <p:grpSpPr>
              <a:xfrm>
                <a:off x="1995119" y="3711218"/>
                <a:ext cx="908134" cy="1285899"/>
                <a:chOff x="324340" y="3429000"/>
                <a:chExt cx="1580290" cy="1285899"/>
              </a:xfrm>
            </p:grpSpPr>
            <p:grpSp>
              <p:nvGrpSpPr>
                <p:cNvPr id="88" name="组合 87">
                  <a:extLst>
                    <a:ext uri="{FF2B5EF4-FFF2-40B4-BE49-F238E27FC236}">
                      <a16:creationId xmlns:a16="http://schemas.microsoft.com/office/drawing/2014/main" id="{23BDEC57-9C7D-464E-BCCC-784CEDE566B5}"/>
                    </a:ext>
                  </a:extLst>
                </p:cNvPr>
                <p:cNvGrpSpPr/>
                <p:nvPr/>
              </p:nvGrpSpPr>
              <p:grpSpPr>
                <a:xfrm>
                  <a:off x="609078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90" name="直接连接符 89">
                    <a:extLst>
                      <a:ext uri="{FF2B5EF4-FFF2-40B4-BE49-F238E27FC236}">
                        <a16:creationId xmlns:a16="http://schemas.microsoft.com/office/drawing/2014/main" id="{6AA6971B-51E1-410D-B4F0-A494DB652AB8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直接连接符 90">
                    <a:extLst>
                      <a:ext uri="{FF2B5EF4-FFF2-40B4-BE49-F238E27FC236}">
                        <a16:creationId xmlns:a16="http://schemas.microsoft.com/office/drawing/2014/main" id="{44B17E65-FC4A-4AA2-B805-D1CE3EF89D4F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直接连接符 91">
                    <a:extLst>
                      <a:ext uri="{FF2B5EF4-FFF2-40B4-BE49-F238E27FC236}">
                        <a16:creationId xmlns:a16="http://schemas.microsoft.com/office/drawing/2014/main" id="{853A6476-B412-4848-9219-069FEFB33F9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9" name="文本框 88">
                  <a:extLst>
                    <a:ext uri="{FF2B5EF4-FFF2-40B4-BE49-F238E27FC236}">
                      <a16:creationId xmlns:a16="http://schemas.microsoft.com/office/drawing/2014/main" id="{7B294169-98BC-4C3A-A87F-7481E2ECF846}"/>
                    </a:ext>
                  </a:extLst>
                </p:cNvPr>
                <p:cNvSpPr txBox="1"/>
                <p:nvPr/>
              </p:nvSpPr>
              <p:spPr>
                <a:xfrm>
                  <a:off x="324340" y="4345567"/>
                  <a:ext cx="15802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状态栈</a:t>
                  </a:r>
                </a:p>
              </p:txBody>
            </p:sp>
          </p:grpSp>
          <p:grpSp>
            <p:nvGrpSpPr>
              <p:cNvPr id="70" name="组合 69">
                <a:extLst>
                  <a:ext uri="{FF2B5EF4-FFF2-40B4-BE49-F238E27FC236}">
                    <a16:creationId xmlns:a16="http://schemas.microsoft.com/office/drawing/2014/main" id="{6FD79161-3761-4C07-8034-1C61530F19DD}"/>
                  </a:ext>
                </a:extLst>
              </p:cNvPr>
              <p:cNvGrpSpPr/>
              <p:nvPr/>
            </p:nvGrpSpPr>
            <p:grpSpPr>
              <a:xfrm>
                <a:off x="2775040" y="3710181"/>
                <a:ext cx="901530" cy="1296675"/>
                <a:chOff x="1856676" y="3429000"/>
                <a:chExt cx="1568799" cy="1296675"/>
              </a:xfrm>
            </p:grpSpPr>
            <p:grpSp>
              <p:nvGrpSpPr>
                <p:cNvPr id="81" name="组合 80">
                  <a:extLst>
                    <a:ext uri="{FF2B5EF4-FFF2-40B4-BE49-F238E27FC236}">
                      <a16:creationId xmlns:a16="http://schemas.microsoft.com/office/drawing/2014/main" id="{FC735610-46F6-4C47-A3CF-3AB7251A086A}"/>
                    </a:ext>
                  </a:extLst>
                </p:cNvPr>
                <p:cNvGrpSpPr/>
                <p:nvPr/>
              </p:nvGrpSpPr>
              <p:grpSpPr>
                <a:xfrm>
                  <a:off x="2133077" y="342900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83" name="直接连接符 82">
                    <a:extLst>
                      <a:ext uri="{FF2B5EF4-FFF2-40B4-BE49-F238E27FC236}">
                        <a16:creationId xmlns:a16="http://schemas.microsoft.com/office/drawing/2014/main" id="{8B8129E4-EA38-476B-A48B-9BC1CD49E40E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直接连接符 83">
                    <a:extLst>
                      <a:ext uri="{FF2B5EF4-FFF2-40B4-BE49-F238E27FC236}">
                        <a16:creationId xmlns:a16="http://schemas.microsoft.com/office/drawing/2014/main" id="{30F90D19-368D-4E98-95F7-8CD7BCEC6ECF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直接连接符 84">
                    <a:extLst>
                      <a:ext uri="{FF2B5EF4-FFF2-40B4-BE49-F238E27FC236}">
                        <a16:creationId xmlns:a16="http://schemas.microsoft.com/office/drawing/2014/main" id="{0D61B080-F915-41D6-AFC6-47F208D3886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2" name="文本框 81">
                  <a:extLst>
                    <a:ext uri="{FF2B5EF4-FFF2-40B4-BE49-F238E27FC236}">
                      <a16:creationId xmlns:a16="http://schemas.microsoft.com/office/drawing/2014/main" id="{35853A62-ECB2-4D75-B9A3-FE9FCFE03D47}"/>
                    </a:ext>
                  </a:extLst>
                </p:cNvPr>
                <p:cNvSpPr txBox="1"/>
                <p:nvPr/>
              </p:nvSpPr>
              <p:spPr>
                <a:xfrm>
                  <a:off x="1856676" y="4356343"/>
                  <a:ext cx="156879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记号栈</a:t>
                  </a:r>
                </a:p>
              </p:txBody>
            </p:sp>
          </p:grpSp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A297F5AE-89BD-4D81-9A79-E43759229C9E}"/>
                  </a:ext>
                </a:extLst>
              </p:cNvPr>
              <p:cNvSpPr/>
              <p:nvPr/>
            </p:nvSpPr>
            <p:spPr>
              <a:xfrm>
                <a:off x="2157258" y="4279577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47565614-D123-472A-82F2-BE828BB277D1}"/>
                  </a:ext>
                </a:extLst>
              </p:cNvPr>
              <p:cNvSpPr/>
              <p:nvPr/>
            </p:nvSpPr>
            <p:spPr>
              <a:xfrm>
                <a:off x="2933881" y="4288119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74" name="矩形 73">
                <a:extLst>
                  <a:ext uri="{FF2B5EF4-FFF2-40B4-BE49-F238E27FC236}">
                    <a16:creationId xmlns:a16="http://schemas.microsoft.com/office/drawing/2014/main" id="{92FE121E-F7AB-438A-AE3B-AF7848175382}"/>
                  </a:ext>
                </a:extLst>
              </p:cNvPr>
              <p:cNvSpPr/>
              <p:nvPr/>
            </p:nvSpPr>
            <p:spPr>
              <a:xfrm>
                <a:off x="2157258" y="3956965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</a:t>
                </a:r>
              </a:p>
            </p:txBody>
          </p:sp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D123F803-9BD5-405C-B9A6-CDA7E338C4A1}"/>
                  </a:ext>
                </a:extLst>
              </p:cNvPr>
              <p:cNvSpPr/>
              <p:nvPr/>
            </p:nvSpPr>
            <p:spPr>
              <a:xfrm>
                <a:off x="2933877" y="3957390"/>
                <a:ext cx="583856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</a:p>
            </p:txBody>
          </p:sp>
        </p:grpSp>
        <p:sp>
          <p:nvSpPr>
            <p:cNvPr id="68" name="箭头: 右 67">
              <a:extLst>
                <a:ext uri="{FF2B5EF4-FFF2-40B4-BE49-F238E27FC236}">
                  <a16:creationId xmlns:a16="http://schemas.microsoft.com/office/drawing/2014/main" id="{43F08DDD-D619-4488-8B50-C46A90EA13DB}"/>
                </a:ext>
              </a:extLst>
            </p:cNvPr>
            <p:cNvSpPr/>
            <p:nvPr/>
          </p:nvSpPr>
          <p:spPr>
            <a:xfrm>
              <a:off x="1767140" y="4042139"/>
              <a:ext cx="223937" cy="18542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5" name="组合 134">
            <a:extLst>
              <a:ext uri="{FF2B5EF4-FFF2-40B4-BE49-F238E27FC236}">
                <a16:creationId xmlns:a16="http://schemas.microsoft.com/office/drawing/2014/main" id="{4AFF7C9D-6E83-44B3-AA85-1FBC3EEF8F93}"/>
              </a:ext>
            </a:extLst>
          </p:cNvPr>
          <p:cNvGrpSpPr/>
          <p:nvPr/>
        </p:nvGrpSpPr>
        <p:grpSpPr>
          <a:xfrm rot="16200000">
            <a:off x="7230939" y="1223897"/>
            <a:ext cx="438030" cy="325663"/>
            <a:chOff x="7354123" y="74748"/>
            <a:chExt cx="438030" cy="325663"/>
          </a:xfrm>
        </p:grpSpPr>
        <p:cxnSp>
          <p:nvCxnSpPr>
            <p:cNvPr id="136" name="直接箭头连接符 135">
              <a:extLst>
                <a:ext uri="{FF2B5EF4-FFF2-40B4-BE49-F238E27FC236}">
                  <a16:creationId xmlns:a16="http://schemas.microsoft.com/office/drawing/2014/main" id="{BF591AB4-3331-433D-8796-86DC60D177A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37" name="文本框 136">
              <a:extLst>
                <a:ext uri="{FF2B5EF4-FFF2-40B4-BE49-F238E27FC236}">
                  <a16:creationId xmlns:a16="http://schemas.microsoft.com/office/drawing/2014/main" id="{0674D2D7-73CE-4F03-AC1F-F656010EDF37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8" name="矩形 137">
            <a:extLst>
              <a:ext uri="{FF2B5EF4-FFF2-40B4-BE49-F238E27FC236}">
                <a16:creationId xmlns:a16="http://schemas.microsoft.com/office/drawing/2014/main" id="{684D29A8-3835-4702-B106-4E1F896A3258}"/>
              </a:ext>
            </a:extLst>
          </p:cNvPr>
          <p:cNvSpPr/>
          <p:nvPr/>
        </p:nvSpPr>
        <p:spPr>
          <a:xfrm>
            <a:off x="5692417" y="3008287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>
            <a:extLst>
              <a:ext uri="{FF2B5EF4-FFF2-40B4-BE49-F238E27FC236}">
                <a16:creationId xmlns:a16="http://schemas.microsoft.com/office/drawing/2014/main" id="{2C519C58-D096-4C7A-BF6B-B9ABEFC2ECB2}"/>
              </a:ext>
            </a:extLst>
          </p:cNvPr>
          <p:cNvGrpSpPr/>
          <p:nvPr/>
        </p:nvGrpSpPr>
        <p:grpSpPr>
          <a:xfrm rot="16200000">
            <a:off x="7593964" y="1233997"/>
            <a:ext cx="438030" cy="325663"/>
            <a:chOff x="7354123" y="74748"/>
            <a:chExt cx="438030" cy="325663"/>
          </a:xfrm>
        </p:grpSpPr>
        <p:cxnSp>
          <p:nvCxnSpPr>
            <p:cNvPr id="140" name="直接箭头连接符 139">
              <a:extLst>
                <a:ext uri="{FF2B5EF4-FFF2-40B4-BE49-F238E27FC236}">
                  <a16:creationId xmlns:a16="http://schemas.microsoft.com/office/drawing/2014/main" id="{B021178A-CFFE-4E9B-A57B-D12886051EF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41" name="文本框 140">
              <a:extLst>
                <a:ext uri="{FF2B5EF4-FFF2-40B4-BE49-F238E27FC236}">
                  <a16:creationId xmlns:a16="http://schemas.microsoft.com/office/drawing/2014/main" id="{794FA1E5-0C53-4FFE-94A2-AF37BA375A7A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2" name="矩形 141">
            <a:extLst>
              <a:ext uri="{FF2B5EF4-FFF2-40B4-BE49-F238E27FC236}">
                <a16:creationId xmlns:a16="http://schemas.microsoft.com/office/drawing/2014/main" id="{3624AC46-1714-4250-8429-DC522F56CD61}"/>
              </a:ext>
            </a:extLst>
          </p:cNvPr>
          <p:cNvSpPr/>
          <p:nvPr/>
        </p:nvSpPr>
        <p:spPr>
          <a:xfrm>
            <a:off x="6588471" y="4859269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141AA99C-9E76-44FD-93A3-CD6A64C24AAC}"/>
              </a:ext>
            </a:extLst>
          </p:cNvPr>
          <p:cNvSpPr/>
          <p:nvPr/>
        </p:nvSpPr>
        <p:spPr>
          <a:xfrm>
            <a:off x="10288551" y="3020991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96934444-5442-4203-83A5-6A4F4120B4D1}"/>
              </a:ext>
            </a:extLst>
          </p:cNvPr>
          <p:cNvSpPr/>
          <p:nvPr/>
        </p:nvSpPr>
        <p:spPr>
          <a:xfrm>
            <a:off x="6971168" y="3764585"/>
            <a:ext cx="424468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7402C82A-50C0-4C30-8634-7FE42E7BF334}"/>
              </a:ext>
            </a:extLst>
          </p:cNvPr>
          <p:cNvSpPr/>
          <p:nvPr/>
        </p:nvSpPr>
        <p:spPr>
          <a:xfrm>
            <a:off x="11243955" y="3008286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AE99D71A-37F9-4ABE-A651-FE8F5A9D6C71}"/>
              </a:ext>
            </a:extLst>
          </p:cNvPr>
          <p:cNvSpPr/>
          <p:nvPr/>
        </p:nvSpPr>
        <p:spPr>
          <a:xfrm>
            <a:off x="6588470" y="4154335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endParaRPr lang="zh-CN" altLang="en-US" sz="4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1" name="组合 170">
            <a:extLst>
              <a:ext uri="{FF2B5EF4-FFF2-40B4-BE49-F238E27FC236}">
                <a16:creationId xmlns:a16="http://schemas.microsoft.com/office/drawing/2014/main" id="{9A638ACC-98FC-4798-B912-401284CC37DA}"/>
              </a:ext>
            </a:extLst>
          </p:cNvPr>
          <p:cNvGrpSpPr/>
          <p:nvPr/>
        </p:nvGrpSpPr>
        <p:grpSpPr>
          <a:xfrm rot="16200000">
            <a:off x="7971414" y="1223562"/>
            <a:ext cx="438030" cy="325663"/>
            <a:chOff x="7354123" y="74748"/>
            <a:chExt cx="438030" cy="325663"/>
          </a:xfrm>
        </p:grpSpPr>
        <p:cxnSp>
          <p:nvCxnSpPr>
            <p:cNvPr id="172" name="直接箭头连接符 171">
              <a:extLst>
                <a:ext uri="{FF2B5EF4-FFF2-40B4-BE49-F238E27FC236}">
                  <a16:creationId xmlns:a16="http://schemas.microsoft.com/office/drawing/2014/main" id="{3BD53AB4-1876-428C-A1E8-A1CCB556A82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73" name="文本框 172">
              <a:extLst>
                <a:ext uri="{FF2B5EF4-FFF2-40B4-BE49-F238E27FC236}">
                  <a16:creationId xmlns:a16="http://schemas.microsoft.com/office/drawing/2014/main" id="{564E5204-1262-4D12-AD80-14564402677C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CF93ED3-44F3-4E36-9457-20F5B75AB96C}"/>
              </a:ext>
            </a:extLst>
          </p:cNvPr>
          <p:cNvGrpSpPr/>
          <p:nvPr/>
        </p:nvGrpSpPr>
        <p:grpSpPr>
          <a:xfrm>
            <a:off x="371454" y="3930025"/>
            <a:ext cx="1681451" cy="1755036"/>
            <a:chOff x="371454" y="3930025"/>
            <a:chExt cx="1681451" cy="1755036"/>
          </a:xfrm>
        </p:grpSpPr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7B51728D-A1A8-4859-B604-1CA814AD8927}"/>
                </a:ext>
              </a:extLst>
            </p:cNvPr>
            <p:cNvGrpSpPr/>
            <p:nvPr/>
          </p:nvGrpSpPr>
          <p:grpSpPr>
            <a:xfrm>
              <a:off x="371454" y="3930025"/>
              <a:ext cx="1681451" cy="1755036"/>
              <a:chOff x="1968966" y="3344272"/>
              <a:chExt cx="1681451" cy="1755036"/>
            </a:xfrm>
          </p:grpSpPr>
          <p:grpSp>
            <p:nvGrpSpPr>
              <p:cNvPr id="149" name="组合 148">
                <a:extLst>
                  <a:ext uri="{FF2B5EF4-FFF2-40B4-BE49-F238E27FC236}">
                    <a16:creationId xmlns:a16="http://schemas.microsoft.com/office/drawing/2014/main" id="{C36FEE0E-2167-4A6D-A691-ED206C506585}"/>
                  </a:ext>
                </a:extLst>
              </p:cNvPr>
              <p:cNvGrpSpPr/>
              <p:nvPr/>
            </p:nvGrpSpPr>
            <p:grpSpPr>
              <a:xfrm>
                <a:off x="1968966" y="3802633"/>
                <a:ext cx="1681451" cy="1296675"/>
                <a:chOff x="1995119" y="3710181"/>
                <a:chExt cx="1681451" cy="1296675"/>
              </a:xfrm>
            </p:grpSpPr>
            <p:grpSp>
              <p:nvGrpSpPr>
                <p:cNvPr id="151" name="组合 150">
                  <a:extLst>
                    <a:ext uri="{FF2B5EF4-FFF2-40B4-BE49-F238E27FC236}">
                      <a16:creationId xmlns:a16="http://schemas.microsoft.com/office/drawing/2014/main" id="{BF8B83B5-18A8-402C-BE17-538BDC7E5E0B}"/>
                    </a:ext>
                  </a:extLst>
                </p:cNvPr>
                <p:cNvGrpSpPr/>
                <p:nvPr/>
              </p:nvGrpSpPr>
              <p:grpSpPr>
                <a:xfrm>
                  <a:off x="1995119" y="3711218"/>
                  <a:ext cx="908134" cy="1285899"/>
                  <a:chOff x="324340" y="3429000"/>
                  <a:chExt cx="1580290" cy="1285899"/>
                </a:xfrm>
              </p:grpSpPr>
              <p:grpSp>
                <p:nvGrpSpPr>
                  <p:cNvPr id="162" name="组合 161">
                    <a:extLst>
                      <a:ext uri="{FF2B5EF4-FFF2-40B4-BE49-F238E27FC236}">
                        <a16:creationId xmlns:a16="http://schemas.microsoft.com/office/drawing/2014/main" id="{B51CA8A1-81A7-4CF7-8CDD-75EB45E633C6}"/>
                      </a:ext>
                    </a:extLst>
                  </p:cNvPr>
                  <p:cNvGrpSpPr/>
                  <p:nvPr/>
                </p:nvGrpSpPr>
                <p:grpSpPr>
                  <a:xfrm>
                    <a:off x="609078" y="3429000"/>
                    <a:ext cx="1016000" cy="928686"/>
                    <a:chOff x="6217920" y="4551680"/>
                    <a:chExt cx="1016000" cy="1940560"/>
                  </a:xfrm>
                </p:grpSpPr>
                <p:cxnSp>
                  <p:nvCxnSpPr>
                    <p:cNvPr id="164" name="直接连接符 163">
                      <a:extLst>
                        <a:ext uri="{FF2B5EF4-FFF2-40B4-BE49-F238E27FC236}">
                          <a16:creationId xmlns:a16="http://schemas.microsoft.com/office/drawing/2014/main" id="{736C751E-6A5E-4620-8492-BBC087FC1665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6217920" y="4551680"/>
                      <a:ext cx="0" cy="194056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5" name="直接连接符 164">
                      <a:extLst>
                        <a:ext uri="{FF2B5EF4-FFF2-40B4-BE49-F238E27FC236}">
                          <a16:creationId xmlns:a16="http://schemas.microsoft.com/office/drawing/2014/main" id="{9AE54C8E-631E-416F-BBA9-70FBA465B4D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33920" y="4551680"/>
                      <a:ext cx="0" cy="194056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6" name="直接连接符 165">
                      <a:extLst>
                        <a:ext uri="{FF2B5EF4-FFF2-40B4-BE49-F238E27FC236}">
                          <a16:creationId xmlns:a16="http://schemas.microsoft.com/office/drawing/2014/main" id="{9D330358-3199-4BA9-A25C-5C422593D5E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217920" y="6451600"/>
                      <a:ext cx="1016000" cy="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63" name="文本框 162">
                    <a:extLst>
                      <a:ext uri="{FF2B5EF4-FFF2-40B4-BE49-F238E27FC236}">
                        <a16:creationId xmlns:a16="http://schemas.microsoft.com/office/drawing/2014/main" id="{F23FE205-67C0-4CEE-8739-EC259B2A1258}"/>
                      </a:ext>
                    </a:extLst>
                  </p:cNvPr>
                  <p:cNvSpPr txBox="1"/>
                  <p:nvPr/>
                </p:nvSpPr>
                <p:spPr>
                  <a:xfrm>
                    <a:off x="324340" y="4345567"/>
                    <a:ext cx="158029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状态栈</a:t>
                    </a:r>
                  </a:p>
                </p:txBody>
              </p:sp>
            </p:grpSp>
            <p:grpSp>
              <p:nvGrpSpPr>
                <p:cNvPr id="152" name="组合 151">
                  <a:extLst>
                    <a:ext uri="{FF2B5EF4-FFF2-40B4-BE49-F238E27FC236}">
                      <a16:creationId xmlns:a16="http://schemas.microsoft.com/office/drawing/2014/main" id="{88E2B28D-2E9A-44B2-AEAE-D1736B2CDB7E}"/>
                    </a:ext>
                  </a:extLst>
                </p:cNvPr>
                <p:cNvGrpSpPr/>
                <p:nvPr/>
              </p:nvGrpSpPr>
              <p:grpSpPr>
                <a:xfrm>
                  <a:off x="2775040" y="3710181"/>
                  <a:ext cx="901530" cy="1296675"/>
                  <a:chOff x="1856676" y="3429000"/>
                  <a:chExt cx="1568799" cy="1296675"/>
                </a:xfrm>
              </p:grpSpPr>
              <p:grpSp>
                <p:nvGrpSpPr>
                  <p:cNvPr id="157" name="组合 156">
                    <a:extLst>
                      <a:ext uri="{FF2B5EF4-FFF2-40B4-BE49-F238E27FC236}">
                        <a16:creationId xmlns:a16="http://schemas.microsoft.com/office/drawing/2014/main" id="{11DB6DAA-40DD-4D99-B1D5-3BDC09609C1A}"/>
                      </a:ext>
                    </a:extLst>
                  </p:cNvPr>
                  <p:cNvGrpSpPr/>
                  <p:nvPr/>
                </p:nvGrpSpPr>
                <p:grpSpPr>
                  <a:xfrm>
                    <a:off x="2133077" y="3429000"/>
                    <a:ext cx="1016000" cy="928686"/>
                    <a:chOff x="6217920" y="4551680"/>
                    <a:chExt cx="1016000" cy="1940560"/>
                  </a:xfrm>
                </p:grpSpPr>
                <p:cxnSp>
                  <p:nvCxnSpPr>
                    <p:cNvPr id="159" name="直接连接符 158">
                      <a:extLst>
                        <a:ext uri="{FF2B5EF4-FFF2-40B4-BE49-F238E27FC236}">
                          <a16:creationId xmlns:a16="http://schemas.microsoft.com/office/drawing/2014/main" id="{6083964D-1247-4311-A026-BC3F785A9BC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6217920" y="4551680"/>
                      <a:ext cx="0" cy="194056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0" name="直接连接符 159">
                      <a:extLst>
                        <a:ext uri="{FF2B5EF4-FFF2-40B4-BE49-F238E27FC236}">
                          <a16:creationId xmlns:a16="http://schemas.microsoft.com/office/drawing/2014/main" id="{0DFF902A-C3D4-4781-973C-B7D7245D49D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33920" y="4551680"/>
                      <a:ext cx="0" cy="194056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1" name="直接连接符 160">
                      <a:extLst>
                        <a:ext uri="{FF2B5EF4-FFF2-40B4-BE49-F238E27FC236}">
                          <a16:creationId xmlns:a16="http://schemas.microsoft.com/office/drawing/2014/main" id="{9D96B0D4-9ED5-4EAF-A7A2-BF968B83040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217920" y="6451600"/>
                      <a:ext cx="1016000" cy="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58" name="文本框 157">
                    <a:extLst>
                      <a:ext uri="{FF2B5EF4-FFF2-40B4-BE49-F238E27FC236}">
                        <a16:creationId xmlns:a16="http://schemas.microsoft.com/office/drawing/2014/main" id="{3544290E-FA4B-46E3-8E5C-24484A6615A3}"/>
                      </a:ext>
                    </a:extLst>
                  </p:cNvPr>
                  <p:cNvSpPr txBox="1"/>
                  <p:nvPr/>
                </p:nvSpPr>
                <p:spPr>
                  <a:xfrm>
                    <a:off x="1856676" y="4356343"/>
                    <a:ext cx="156879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记号栈</a:t>
                    </a:r>
                  </a:p>
                </p:txBody>
              </p:sp>
            </p:grpSp>
            <p:sp>
              <p:nvSpPr>
                <p:cNvPr id="153" name="矩形 152">
                  <a:extLst>
                    <a:ext uri="{FF2B5EF4-FFF2-40B4-BE49-F238E27FC236}">
                      <a16:creationId xmlns:a16="http://schemas.microsoft.com/office/drawing/2014/main" id="{6A9F5170-7A3D-4F02-9883-88EDCEF525DD}"/>
                    </a:ext>
                  </a:extLst>
                </p:cNvPr>
                <p:cNvSpPr/>
                <p:nvPr/>
              </p:nvSpPr>
              <p:spPr>
                <a:xfrm>
                  <a:off x="2157258" y="4279577"/>
                  <a:ext cx="583856" cy="331154"/>
                </a:xfrm>
                <a:prstGeom prst="rect">
                  <a:avLst/>
                </a:prstGeom>
                <a:noFill/>
                <a:ln w="762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rgbClr val="FF00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1</a:t>
                  </a:r>
                </a:p>
              </p:txBody>
            </p:sp>
            <p:sp>
              <p:nvSpPr>
                <p:cNvPr id="154" name="矩形 153">
                  <a:extLst>
                    <a:ext uri="{FF2B5EF4-FFF2-40B4-BE49-F238E27FC236}">
                      <a16:creationId xmlns:a16="http://schemas.microsoft.com/office/drawing/2014/main" id="{BC48FFD8-061A-46B6-8181-04CDCCA417A8}"/>
                    </a:ext>
                  </a:extLst>
                </p:cNvPr>
                <p:cNvSpPr/>
                <p:nvPr/>
              </p:nvSpPr>
              <p:spPr>
                <a:xfrm>
                  <a:off x="2933881" y="4288119"/>
                  <a:ext cx="583856" cy="331154"/>
                </a:xfrm>
                <a:prstGeom prst="rect">
                  <a:avLst/>
                </a:prstGeom>
                <a:noFill/>
                <a:ln w="762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rgbClr val="FF00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$</a:t>
                  </a:r>
                </a:p>
              </p:txBody>
            </p:sp>
            <p:sp>
              <p:nvSpPr>
                <p:cNvPr id="155" name="矩形 154">
                  <a:extLst>
                    <a:ext uri="{FF2B5EF4-FFF2-40B4-BE49-F238E27FC236}">
                      <a16:creationId xmlns:a16="http://schemas.microsoft.com/office/drawing/2014/main" id="{B284BD7A-C4C1-46C4-8814-0B66237FB1A5}"/>
                    </a:ext>
                  </a:extLst>
                </p:cNvPr>
                <p:cNvSpPr/>
                <p:nvPr/>
              </p:nvSpPr>
              <p:spPr>
                <a:xfrm>
                  <a:off x="2157258" y="3956965"/>
                  <a:ext cx="583856" cy="331154"/>
                </a:xfrm>
                <a:prstGeom prst="rect">
                  <a:avLst/>
                </a:prstGeom>
                <a:noFill/>
                <a:ln w="762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rgbClr val="FF00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3</a:t>
                  </a:r>
                </a:p>
              </p:txBody>
            </p:sp>
            <p:sp>
              <p:nvSpPr>
                <p:cNvPr id="156" name="矩形 155">
                  <a:extLst>
                    <a:ext uri="{FF2B5EF4-FFF2-40B4-BE49-F238E27FC236}">
                      <a16:creationId xmlns:a16="http://schemas.microsoft.com/office/drawing/2014/main" id="{D04F8DE4-D014-4E59-AC8A-FFC4736DEF16}"/>
                    </a:ext>
                  </a:extLst>
                </p:cNvPr>
                <p:cNvSpPr/>
                <p:nvPr/>
              </p:nvSpPr>
              <p:spPr>
                <a:xfrm>
                  <a:off x="2933877" y="3957390"/>
                  <a:ext cx="583856" cy="331154"/>
                </a:xfrm>
                <a:prstGeom prst="rect">
                  <a:avLst/>
                </a:prstGeom>
                <a:noFill/>
                <a:ln w="762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rgbClr val="FF00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L</a:t>
                  </a:r>
                </a:p>
              </p:txBody>
            </p:sp>
          </p:grpSp>
          <p:sp>
            <p:nvSpPr>
              <p:cNvPr id="150" name="箭头: 右 149">
                <a:extLst>
                  <a:ext uri="{FF2B5EF4-FFF2-40B4-BE49-F238E27FC236}">
                    <a16:creationId xmlns:a16="http://schemas.microsoft.com/office/drawing/2014/main" id="{9DCA5FCB-A632-4A17-947F-EC392DD2A0B4}"/>
                  </a:ext>
                </a:extLst>
              </p:cNvPr>
              <p:cNvSpPr/>
              <p:nvPr/>
            </p:nvSpPr>
            <p:spPr>
              <a:xfrm rot="5400000">
                <a:off x="2690970" y="3363528"/>
                <a:ext cx="223937" cy="18542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矩形 166">
              <a:extLst>
                <a:ext uri="{FF2B5EF4-FFF2-40B4-BE49-F238E27FC236}">
                  <a16:creationId xmlns:a16="http://schemas.microsoft.com/office/drawing/2014/main" id="{6A6A33B5-712C-4380-A1BC-A2E628FD4281}"/>
                </a:ext>
              </a:extLst>
            </p:cNvPr>
            <p:cNvSpPr/>
            <p:nvPr/>
          </p:nvSpPr>
          <p:spPr>
            <a:xfrm>
              <a:off x="530459" y="4306686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</a:p>
          </p:txBody>
        </p:sp>
        <p:sp>
          <p:nvSpPr>
            <p:cNvPr id="174" name="矩形 173">
              <a:extLst>
                <a:ext uri="{FF2B5EF4-FFF2-40B4-BE49-F238E27FC236}">
                  <a16:creationId xmlns:a16="http://schemas.microsoft.com/office/drawing/2014/main" id="{F25F1DA7-BA15-4DB7-9B56-352DD1FE32F1}"/>
                </a:ext>
              </a:extLst>
            </p:cNvPr>
            <p:cNvSpPr/>
            <p:nvPr/>
          </p:nvSpPr>
          <p:spPr>
            <a:xfrm>
              <a:off x="1316448" y="4304581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5462C39D-9D00-4D13-9BD6-77787FB6C183}"/>
              </a:ext>
            </a:extLst>
          </p:cNvPr>
          <p:cNvSpPr/>
          <p:nvPr/>
        </p:nvSpPr>
        <p:spPr>
          <a:xfrm rot="10800000">
            <a:off x="1993111" y="2569100"/>
            <a:ext cx="2021053" cy="1255398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9900" dirty="0">
                <a:solidFill>
                  <a:srgbClr val="FF0000"/>
                </a:solidFill>
              </a:rPr>
              <a:t>x</a:t>
            </a:r>
            <a:endParaRPr lang="zh-CN" altLang="en-US" sz="19900" dirty="0">
              <a:solidFill>
                <a:srgbClr val="FF0000"/>
              </a:solidFill>
            </a:endParaRPr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3063562D-3EDE-47D0-900D-13985DA7972C}"/>
              </a:ext>
            </a:extLst>
          </p:cNvPr>
          <p:cNvSpPr/>
          <p:nvPr/>
        </p:nvSpPr>
        <p:spPr>
          <a:xfrm>
            <a:off x="6579186" y="3764585"/>
            <a:ext cx="424468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2F24B9B2-2771-4ABD-8A53-F61232BF6937}"/>
              </a:ext>
            </a:extLst>
          </p:cNvPr>
          <p:cNvSpPr/>
          <p:nvPr/>
        </p:nvSpPr>
        <p:spPr>
          <a:xfrm>
            <a:off x="5606045" y="5223734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29AC683-1DD3-4BDB-84DC-ACD870A621EE}"/>
              </a:ext>
            </a:extLst>
          </p:cNvPr>
          <p:cNvGrpSpPr/>
          <p:nvPr/>
        </p:nvGrpSpPr>
        <p:grpSpPr>
          <a:xfrm>
            <a:off x="2012452" y="3978323"/>
            <a:ext cx="1864133" cy="1708980"/>
            <a:chOff x="1993111" y="4228293"/>
            <a:chExt cx="1864133" cy="1708980"/>
          </a:xfrm>
        </p:grpSpPr>
        <p:grpSp>
          <p:nvGrpSpPr>
            <p:cNvPr id="199" name="组合 198">
              <a:extLst>
                <a:ext uri="{FF2B5EF4-FFF2-40B4-BE49-F238E27FC236}">
                  <a16:creationId xmlns:a16="http://schemas.microsoft.com/office/drawing/2014/main" id="{8C685294-AE42-4286-A33D-17B99DD7CEF4}"/>
                </a:ext>
              </a:extLst>
            </p:cNvPr>
            <p:cNvGrpSpPr/>
            <p:nvPr/>
          </p:nvGrpSpPr>
          <p:grpSpPr>
            <a:xfrm>
              <a:off x="1993111" y="4640598"/>
              <a:ext cx="1864133" cy="1296675"/>
              <a:chOff x="1745029" y="2029797"/>
              <a:chExt cx="1864133" cy="1296675"/>
            </a:xfrm>
          </p:grpSpPr>
          <p:grpSp>
            <p:nvGrpSpPr>
              <p:cNvPr id="200" name="组合 199">
                <a:extLst>
                  <a:ext uri="{FF2B5EF4-FFF2-40B4-BE49-F238E27FC236}">
                    <a16:creationId xmlns:a16="http://schemas.microsoft.com/office/drawing/2014/main" id="{80A4361E-0FFE-40E5-B480-08D7B536D142}"/>
                  </a:ext>
                </a:extLst>
              </p:cNvPr>
              <p:cNvGrpSpPr/>
              <p:nvPr/>
            </p:nvGrpSpPr>
            <p:grpSpPr>
              <a:xfrm>
                <a:off x="1927711" y="2029797"/>
                <a:ext cx="1681451" cy="1296675"/>
                <a:chOff x="1927711" y="2029797"/>
                <a:chExt cx="1681451" cy="1296675"/>
              </a:xfrm>
            </p:grpSpPr>
            <p:grpSp>
              <p:nvGrpSpPr>
                <p:cNvPr id="202" name="组合 201">
                  <a:extLst>
                    <a:ext uri="{FF2B5EF4-FFF2-40B4-BE49-F238E27FC236}">
                      <a16:creationId xmlns:a16="http://schemas.microsoft.com/office/drawing/2014/main" id="{41CF28AB-2683-46DF-B54D-C02FD0A21D26}"/>
                    </a:ext>
                  </a:extLst>
                </p:cNvPr>
                <p:cNvGrpSpPr/>
                <p:nvPr/>
              </p:nvGrpSpPr>
              <p:grpSpPr>
                <a:xfrm>
                  <a:off x="1927711" y="2030834"/>
                  <a:ext cx="908134" cy="1285899"/>
                  <a:chOff x="324340" y="3429000"/>
                  <a:chExt cx="1580290" cy="1285899"/>
                </a:xfrm>
              </p:grpSpPr>
              <p:grpSp>
                <p:nvGrpSpPr>
                  <p:cNvPr id="213" name="组合 212">
                    <a:extLst>
                      <a:ext uri="{FF2B5EF4-FFF2-40B4-BE49-F238E27FC236}">
                        <a16:creationId xmlns:a16="http://schemas.microsoft.com/office/drawing/2014/main" id="{15CE30AF-2E45-4755-8D26-E42373D8708C}"/>
                      </a:ext>
                    </a:extLst>
                  </p:cNvPr>
                  <p:cNvGrpSpPr/>
                  <p:nvPr/>
                </p:nvGrpSpPr>
                <p:grpSpPr>
                  <a:xfrm>
                    <a:off x="609078" y="3429000"/>
                    <a:ext cx="1016000" cy="928686"/>
                    <a:chOff x="6217920" y="4551680"/>
                    <a:chExt cx="1016000" cy="1940560"/>
                  </a:xfrm>
                </p:grpSpPr>
                <p:cxnSp>
                  <p:nvCxnSpPr>
                    <p:cNvPr id="215" name="直接连接符 214">
                      <a:extLst>
                        <a:ext uri="{FF2B5EF4-FFF2-40B4-BE49-F238E27FC236}">
                          <a16:creationId xmlns:a16="http://schemas.microsoft.com/office/drawing/2014/main" id="{999D4CA2-050A-42DA-ABC8-12B3E743737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6217920" y="4551680"/>
                      <a:ext cx="0" cy="194056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16" name="直接连接符 215">
                      <a:extLst>
                        <a:ext uri="{FF2B5EF4-FFF2-40B4-BE49-F238E27FC236}">
                          <a16:creationId xmlns:a16="http://schemas.microsoft.com/office/drawing/2014/main" id="{8B3A83F8-4BCD-47A4-8172-0C63593432E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33920" y="4551680"/>
                      <a:ext cx="0" cy="194056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17" name="直接连接符 216">
                      <a:extLst>
                        <a:ext uri="{FF2B5EF4-FFF2-40B4-BE49-F238E27FC236}">
                          <a16:creationId xmlns:a16="http://schemas.microsoft.com/office/drawing/2014/main" id="{05F5CB40-0756-462E-87C5-81FBA8143CE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217920" y="6451600"/>
                      <a:ext cx="1016000" cy="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14" name="文本框 213">
                    <a:extLst>
                      <a:ext uri="{FF2B5EF4-FFF2-40B4-BE49-F238E27FC236}">
                        <a16:creationId xmlns:a16="http://schemas.microsoft.com/office/drawing/2014/main" id="{EEA5B8C4-5EA1-4F7E-A6BA-FF3D0EDBDFE4}"/>
                      </a:ext>
                    </a:extLst>
                  </p:cNvPr>
                  <p:cNvSpPr txBox="1"/>
                  <p:nvPr/>
                </p:nvSpPr>
                <p:spPr>
                  <a:xfrm>
                    <a:off x="324340" y="4345567"/>
                    <a:ext cx="158029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状态栈</a:t>
                    </a:r>
                  </a:p>
                </p:txBody>
              </p:sp>
            </p:grpSp>
            <p:grpSp>
              <p:nvGrpSpPr>
                <p:cNvPr id="203" name="组合 202">
                  <a:extLst>
                    <a:ext uri="{FF2B5EF4-FFF2-40B4-BE49-F238E27FC236}">
                      <a16:creationId xmlns:a16="http://schemas.microsoft.com/office/drawing/2014/main" id="{98259B79-9806-4A51-88AE-6195EF893FD8}"/>
                    </a:ext>
                  </a:extLst>
                </p:cNvPr>
                <p:cNvGrpSpPr/>
                <p:nvPr/>
              </p:nvGrpSpPr>
              <p:grpSpPr>
                <a:xfrm>
                  <a:off x="2707632" y="2029797"/>
                  <a:ext cx="901530" cy="1296675"/>
                  <a:chOff x="1856676" y="3429000"/>
                  <a:chExt cx="1568799" cy="1296675"/>
                </a:xfrm>
              </p:grpSpPr>
              <p:grpSp>
                <p:nvGrpSpPr>
                  <p:cNvPr id="208" name="组合 207">
                    <a:extLst>
                      <a:ext uri="{FF2B5EF4-FFF2-40B4-BE49-F238E27FC236}">
                        <a16:creationId xmlns:a16="http://schemas.microsoft.com/office/drawing/2014/main" id="{E151385C-57BF-4CC2-9AE1-BED92FC95F89}"/>
                      </a:ext>
                    </a:extLst>
                  </p:cNvPr>
                  <p:cNvGrpSpPr/>
                  <p:nvPr/>
                </p:nvGrpSpPr>
                <p:grpSpPr>
                  <a:xfrm>
                    <a:off x="2133077" y="3429000"/>
                    <a:ext cx="1016000" cy="928686"/>
                    <a:chOff x="6217920" y="4551680"/>
                    <a:chExt cx="1016000" cy="1940560"/>
                  </a:xfrm>
                </p:grpSpPr>
                <p:cxnSp>
                  <p:nvCxnSpPr>
                    <p:cNvPr id="210" name="直接连接符 209">
                      <a:extLst>
                        <a:ext uri="{FF2B5EF4-FFF2-40B4-BE49-F238E27FC236}">
                          <a16:creationId xmlns:a16="http://schemas.microsoft.com/office/drawing/2014/main" id="{A24A78D2-E756-4A5B-BCFD-D1B5113BAB4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6217920" y="4551680"/>
                      <a:ext cx="0" cy="194056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11" name="直接连接符 210">
                      <a:extLst>
                        <a:ext uri="{FF2B5EF4-FFF2-40B4-BE49-F238E27FC236}">
                          <a16:creationId xmlns:a16="http://schemas.microsoft.com/office/drawing/2014/main" id="{F4DD4080-CEBD-4A4A-8294-14EC1CFF620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33920" y="4551680"/>
                      <a:ext cx="0" cy="194056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12" name="直接连接符 211">
                      <a:extLst>
                        <a:ext uri="{FF2B5EF4-FFF2-40B4-BE49-F238E27FC236}">
                          <a16:creationId xmlns:a16="http://schemas.microsoft.com/office/drawing/2014/main" id="{38B5ED70-7B87-4878-9B5A-76C273F07CD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217920" y="6451600"/>
                      <a:ext cx="1016000" cy="0"/>
                    </a:xfrm>
                    <a:prstGeom prst="line">
                      <a:avLst/>
                    </a:prstGeom>
                    <a:ln w="76200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09" name="文本框 208">
                    <a:extLst>
                      <a:ext uri="{FF2B5EF4-FFF2-40B4-BE49-F238E27FC236}">
                        <a16:creationId xmlns:a16="http://schemas.microsoft.com/office/drawing/2014/main" id="{9FAD4F91-FDDA-44F2-81F6-A43F2D5135BF}"/>
                      </a:ext>
                    </a:extLst>
                  </p:cNvPr>
                  <p:cNvSpPr txBox="1"/>
                  <p:nvPr/>
                </p:nvSpPr>
                <p:spPr>
                  <a:xfrm>
                    <a:off x="1856676" y="4356343"/>
                    <a:ext cx="156879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记号栈</a:t>
                    </a:r>
                  </a:p>
                </p:txBody>
              </p:sp>
            </p:grpSp>
            <p:sp>
              <p:nvSpPr>
                <p:cNvPr id="204" name="矩形 203">
                  <a:extLst>
                    <a:ext uri="{FF2B5EF4-FFF2-40B4-BE49-F238E27FC236}">
                      <a16:creationId xmlns:a16="http://schemas.microsoft.com/office/drawing/2014/main" id="{F07942BF-F773-4A9B-B8A1-0E74EEE0FE83}"/>
                    </a:ext>
                  </a:extLst>
                </p:cNvPr>
                <p:cNvSpPr/>
                <p:nvPr/>
              </p:nvSpPr>
              <p:spPr>
                <a:xfrm>
                  <a:off x="2089850" y="2599193"/>
                  <a:ext cx="583856" cy="331154"/>
                </a:xfrm>
                <a:prstGeom prst="rect">
                  <a:avLst/>
                </a:prstGeom>
                <a:noFill/>
                <a:ln w="762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rgbClr val="FF00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1</a:t>
                  </a:r>
                </a:p>
              </p:txBody>
            </p:sp>
            <p:sp>
              <p:nvSpPr>
                <p:cNvPr id="205" name="矩形 204">
                  <a:extLst>
                    <a:ext uri="{FF2B5EF4-FFF2-40B4-BE49-F238E27FC236}">
                      <a16:creationId xmlns:a16="http://schemas.microsoft.com/office/drawing/2014/main" id="{28DD28AC-D4FD-4DBC-9F0C-A60FAF3C3921}"/>
                    </a:ext>
                  </a:extLst>
                </p:cNvPr>
                <p:cNvSpPr/>
                <p:nvPr/>
              </p:nvSpPr>
              <p:spPr>
                <a:xfrm>
                  <a:off x="2866473" y="2607735"/>
                  <a:ext cx="583856" cy="331154"/>
                </a:xfrm>
                <a:prstGeom prst="rect">
                  <a:avLst/>
                </a:prstGeom>
                <a:noFill/>
                <a:ln w="762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rgbClr val="FF00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$</a:t>
                  </a:r>
                </a:p>
              </p:txBody>
            </p:sp>
            <p:sp>
              <p:nvSpPr>
                <p:cNvPr id="206" name="矩形 205">
                  <a:extLst>
                    <a:ext uri="{FF2B5EF4-FFF2-40B4-BE49-F238E27FC236}">
                      <a16:creationId xmlns:a16="http://schemas.microsoft.com/office/drawing/2014/main" id="{E40840D0-D27E-41E5-9FC5-131EDE82799C}"/>
                    </a:ext>
                  </a:extLst>
                </p:cNvPr>
                <p:cNvSpPr/>
                <p:nvPr/>
              </p:nvSpPr>
              <p:spPr>
                <a:xfrm>
                  <a:off x="2089850" y="2276581"/>
                  <a:ext cx="583856" cy="331154"/>
                </a:xfrm>
                <a:prstGeom prst="rect">
                  <a:avLst/>
                </a:prstGeom>
                <a:noFill/>
                <a:ln w="762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rgbClr val="FF00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3</a:t>
                  </a:r>
                </a:p>
              </p:txBody>
            </p:sp>
            <p:sp>
              <p:nvSpPr>
                <p:cNvPr id="207" name="矩形 206">
                  <a:extLst>
                    <a:ext uri="{FF2B5EF4-FFF2-40B4-BE49-F238E27FC236}">
                      <a16:creationId xmlns:a16="http://schemas.microsoft.com/office/drawing/2014/main" id="{30F5E5CA-4D43-49A7-B1B2-B7496CFB1095}"/>
                    </a:ext>
                  </a:extLst>
                </p:cNvPr>
                <p:cNvSpPr/>
                <p:nvPr/>
              </p:nvSpPr>
              <p:spPr>
                <a:xfrm>
                  <a:off x="2866469" y="2277006"/>
                  <a:ext cx="583856" cy="331154"/>
                </a:xfrm>
                <a:prstGeom prst="rect">
                  <a:avLst/>
                </a:prstGeom>
                <a:noFill/>
                <a:ln w="762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rgbClr val="FF00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L</a:t>
                  </a:r>
                </a:p>
              </p:txBody>
            </p:sp>
          </p:grpSp>
          <p:sp>
            <p:nvSpPr>
              <p:cNvPr id="201" name="箭头: 右 200">
                <a:extLst>
                  <a:ext uri="{FF2B5EF4-FFF2-40B4-BE49-F238E27FC236}">
                    <a16:creationId xmlns:a16="http://schemas.microsoft.com/office/drawing/2014/main" id="{566A9EE5-3A3D-4ACC-9A13-B93DF6025039}"/>
                  </a:ext>
                </a:extLst>
              </p:cNvPr>
              <p:cNvSpPr/>
              <p:nvPr/>
            </p:nvSpPr>
            <p:spPr>
              <a:xfrm>
                <a:off x="1745029" y="2497844"/>
                <a:ext cx="223937" cy="18542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8" name="矩形 217">
              <a:extLst>
                <a:ext uri="{FF2B5EF4-FFF2-40B4-BE49-F238E27FC236}">
                  <a16:creationId xmlns:a16="http://schemas.microsoft.com/office/drawing/2014/main" id="{5E97D50F-3CE9-438E-AFA9-D7F799179F3D}"/>
                </a:ext>
              </a:extLst>
            </p:cNvPr>
            <p:cNvSpPr/>
            <p:nvPr/>
          </p:nvSpPr>
          <p:spPr>
            <a:xfrm>
              <a:off x="2339375" y="4557884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</a:p>
          </p:txBody>
        </p:sp>
        <p:sp>
          <p:nvSpPr>
            <p:cNvPr id="219" name="矩形 218">
              <a:extLst>
                <a:ext uri="{FF2B5EF4-FFF2-40B4-BE49-F238E27FC236}">
                  <a16:creationId xmlns:a16="http://schemas.microsoft.com/office/drawing/2014/main" id="{309893EB-08C1-4908-B3BC-A226E772C6F0}"/>
                </a:ext>
              </a:extLst>
            </p:cNvPr>
            <p:cNvSpPr/>
            <p:nvPr/>
          </p:nvSpPr>
          <p:spPr>
            <a:xfrm>
              <a:off x="3125364" y="4555779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</a:p>
          </p:txBody>
        </p:sp>
        <p:sp>
          <p:nvSpPr>
            <p:cNvPr id="220" name="矩形 219">
              <a:extLst>
                <a:ext uri="{FF2B5EF4-FFF2-40B4-BE49-F238E27FC236}">
                  <a16:creationId xmlns:a16="http://schemas.microsoft.com/office/drawing/2014/main" id="{4B53E669-D5A2-4E6B-8F4F-4AFDBF853C82}"/>
                </a:ext>
              </a:extLst>
            </p:cNvPr>
            <p:cNvSpPr/>
            <p:nvPr/>
          </p:nvSpPr>
          <p:spPr>
            <a:xfrm>
              <a:off x="2338834" y="4230398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</a:p>
          </p:txBody>
        </p:sp>
        <p:sp>
          <p:nvSpPr>
            <p:cNvPr id="221" name="矩形 220">
              <a:extLst>
                <a:ext uri="{FF2B5EF4-FFF2-40B4-BE49-F238E27FC236}">
                  <a16:creationId xmlns:a16="http://schemas.microsoft.com/office/drawing/2014/main" id="{64AA79A6-62C9-4EDB-B040-F8DB77870F0D}"/>
                </a:ext>
              </a:extLst>
            </p:cNvPr>
            <p:cNvSpPr/>
            <p:nvPr/>
          </p:nvSpPr>
          <p:spPr>
            <a:xfrm>
              <a:off x="3124823" y="4228293"/>
              <a:ext cx="583856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id</a:t>
              </a:r>
            </a:p>
          </p:txBody>
        </p:sp>
      </p:grpSp>
      <p:grpSp>
        <p:nvGrpSpPr>
          <p:cNvPr id="225" name="组合 224">
            <a:extLst>
              <a:ext uri="{FF2B5EF4-FFF2-40B4-BE49-F238E27FC236}">
                <a16:creationId xmlns:a16="http://schemas.microsoft.com/office/drawing/2014/main" id="{5BFB9934-504A-4412-BFBB-83D92A3FE944}"/>
              </a:ext>
            </a:extLst>
          </p:cNvPr>
          <p:cNvGrpSpPr/>
          <p:nvPr/>
        </p:nvGrpSpPr>
        <p:grpSpPr>
          <a:xfrm rot="16200000">
            <a:off x="8273498" y="1223562"/>
            <a:ext cx="438030" cy="325663"/>
            <a:chOff x="7354123" y="74748"/>
            <a:chExt cx="438030" cy="325663"/>
          </a:xfrm>
        </p:grpSpPr>
        <p:cxnSp>
          <p:nvCxnSpPr>
            <p:cNvPr id="226" name="直接箭头连接符 225">
              <a:extLst>
                <a:ext uri="{FF2B5EF4-FFF2-40B4-BE49-F238E27FC236}">
                  <a16:creationId xmlns:a16="http://schemas.microsoft.com/office/drawing/2014/main" id="{A3F7B8DD-63A6-4842-A919-C1BBE052F29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72727" y="-85502"/>
              <a:ext cx="821" cy="438029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227" name="文本框 226">
              <a:extLst>
                <a:ext uri="{FF2B5EF4-FFF2-40B4-BE49-F238E27FC236}">
                  <a16:creationId xmlns:a16="http://schemas.microsoft.com/office/drawing/2014/main" id="{38A98B89-5BFE-4965-AF5C-2B469C17D21E}"/>
                </a:ext>
              </a:extLst>
            </p:cNvPr>
            <p:cNvSpPr txBox="1"/>
            <p:nvPr/>
          </p:nvSpPr>
          <p:spPr>
            <a:xfrm rot="5400000">
              <a:off x="7444655" y="52914"/>
              <a:ext cx="3256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2" name="矩形 231">
            <a:extLst>
              <a:ext uri="{FF2B5EF4-FFF2-40B4-BE49-F238E27FC236}">
                <a16:creationId xmlns:a16="http://schemas.microsoft.com/office/drawing/2014/main" id="{31DE8270-E283-411F-8EE5-4CB70D4D8E3C}"/>
              </a:ext>
            </a:extLst>
          </p:cNvPr>
          <p:cNvSpPr/>
          <p:nvPr/>
        </p:nvSpPr>
        <p:spPr>
          <a:xfrm>
            <a:off x="8405357" y="4852729"/>
            <a:ext cx="807165" cy="408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3" name="组合 232">
            <a:extLst>
              <a:ext uri="{FF2B5EF4-FFF2-40B4-BE49-F238E27FC236}">
                <a16:creationId xmlns:a16="http://schemas.microsoft.com/office/drawing/2014/main" id="{DE7C108A-DE7C-43B2-AC20-DA9C6B6476E4}"/>
              </a:ext>
            </a:extLst>
          </p:cNvPr>
          <p:cNvGrpSpPr/>
          <p:nvPr/>
        </p:nvGrpSpPr>
        <p:grpSpPr>
          <a:xfrm>
            <a:off x="1011037" y="5728448"/>
            <a:ext cx="1072470" cy="861037"/>
            <a:chOff x="1011037" y="5728448"/>
            <a:chExt cx="1072470" cy="861037"/>
          </a:xfrm>
        </p:grpSpPr>
        <p:sp>
          <p:nvSpPr>
            <p:cNvPr id="231" name="箭头: 右 230">
              <a:extLst>
                <a:ext uri="{FF2B5EF4-FFF2-40B4-BE49-F238E27FC236}">
                  <a16:creationId xmlns:a16="http://schemas.microsoft.com/office/drawing/2014/main" id="{1EA1ECB3-8335-4718-A384-FE42A2E34042}"/>
                </a:ext>
              </a:extLst>
            </p:cNvPr>
            <p:cNvSpPr/>
            <p:nvPr/>
          </p:nvSpPr>
          <p:spPr>
            <a:xfrm rot="7491347">
              <a:off x="1797856" y="5844949"/>
              <a:ext cx="402151" cy="1691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E9F79266-CB6E-4716-BDFA-EF9132FDB8FE}"/>
                </a:ext>
              </a:extLst>
            </p:cNvPr>
            <p:cNvSpPr txBox="1"/>
            <p:nvPr/>
          </p:nvSpPr>
          <p:spPr>
            <a:xfrm>
              <a:off x="1011037" y="5758488"/>
              <a:ext cx="87249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8200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 animBg="1"/>
      <p:bldP spid="138" grpId="1" animBg="1"/>
      <p:bldP spid="142" grpId="0" animBg="1"/>
      <p:bldP spid="142" grpId="1" animBg="1"/>
      <p:bldP spid="143" grpId="0" animBg="1"/>
      <p:bldP spid="143" grpId="1" animBg="1"/>
      <p:bldP spid="144" grpId="0" animBg="1"/>
      <p:bldP spid="144" grpId="1" animBg="1"/>
      <p:bldP spid="145" grpId="0" animBg="1"/>
      <p:bldP spid="145" grpId="1" animBg="1"/>
      <p:bldP spid="147" grpId="0" animBg="1"/>
      <p:bldP spid="147" grpId="1" animBg="1"/>
      <p:bldP spid="4" grpId="0" animBg="1"/>
      <p:bldP spid="175" grpId="0" animBg="1"/>
      <p:bldP spid="175" grpId="1" animBg="1"/>
      <p:bldP spid="176" grpId="0" animBg="1"/>
      <p:bldP spid="176" grpId="1" animBg="1"/>
      <p:bldP spid="23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901ADE-25FA-4016-9771-07894D320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1595750" cy="81398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寻求表达能力更强、可以描述程序语法规则的方法</a:t>
            </a:r>
            <a:endParaRPr lang="en-US" altLang="zh-CN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67110-751A-4C9C-A5A6-5AAA0CE54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F775E4-A7DF-4298-9E4F-B528D082C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778" y="1282380"/>
            <a:ext cx="10515600" cy="2029483"/>
          </a:xfrm>
        </p:spPr>
        <p:txBody>
          <a:bodyPr>
            <a:normAutofit/>
          </a:bodyPr>
          <a:lstStyle/>
          <a:p>
            <a:r>
              <a:rPr lang="zh-CN" altLang="en-US" dirty="0"/>
              <a:t>上下文无关文法（</a:t>
            </a:r>
            <a:r>
              <a:rPr lang="en-US" altLang="zh-CN" dirty="0"/>
              <a:t>Context-Free</a:t>
            </a:r>
            <a:r>
              <a:rPr lang="zh-CN" altLang="en-US" dirty="0"/>
              <a:t> </a:t>
            </a:r>
            <a:r>
              <a:rPr lang="en-US" altLang="zh-CN" dirty="0"/>
              <a:t>Grammar</a:t>
            </a:r>
            <a:r>
              <a:rPr lang="zh-CN" altLang="en-US" dirty="0"/>
              <a:t>，</a:t>
            </a:r>
            <a:r>
              <a:rPr lang="en-US" altLang="zh-CN" dirty="0"/>
              <a:t>CFG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历史背景：乔姆斯基文法体系</a:t>
            </a:r>
            <a:endParaRPr lang="en-US" altLang="zh-CN" dirty="0"/>
          </a:p>
          <a:p>
            <a:pPr lvl="2"/>
            <a:r>
              <a:rPr lang="zh-CN" altLang="en-US" dirty="0"/>
              <a:t>为研究自然语言构造的一系列数学工具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011E531B-EE31-8245-832D-D64506B02A96}"/>
              </a:ext>
            </a:extLst>
          </p:cNvPr>
          <p:cNvGrpSpPr/>
          <p:nvPr/>
        </p:nvGrpSpPr>
        <p:grpSpPr>
          <a:xfrm>
            <a:off x="8898621" y="1311372"/>
            <a:ext cx="3048000" cy="4778985"/>
            <a:chOff x="8898621" y="1311372"/>
            <a:chExt cx="3048000" cy="4778985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9097F7AB-5DB9-4E54-81B1-FC2211FAFD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98621" y="1311372"/>
              <a:ext cx="3048000" cy="406527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93263DA1-6F72-40F0-B385-3EDF13EEB0A2}"/>
                </a:ext>
              </a:extLst>
            </p:cNvPr>
            <p:cNvSpPr/>
            <p:nvPr/>
          </p:nvSpPr>
          <p:spPr>
            <a:xfrm>
              <a:off x="8963055" y="5567137"/>
              <a:ext cx="291913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Noam Chomsky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42304B6-DE9E-4A02-AB66-A98BF325E2CA}"/>
              </a:ext>
            </a:extLst>
          </p:cNvPr>
          <p:cNvGrpSpPr/>
          <p:nvPr/>
        </p:nvGrpSpPr>
        <p:grpSpPr>
          <a:xfrm>
            <a:off x="623646" y="4011470"/>
            <a:ext cx="1686560" cy="1280160"/>
            <a:chOff x="555258" y="3581811"/>
            <a:chExt cx="1686560" cy="1280160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358F88DF-60CC-49E5-BBE1-E27DF7D69E13}"/>
                </a:ext>
              </a:extLst>
            </p:cNvPr>
            <p:cNvSpPr/>
            <p:nvPr/>
          </p:nvSpPr>
          <p:spPr>
            <a:xfrm>
              <a:off x="555258" y="3581811"/>
              <a:ext cx="1686560" cy="128016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AD45A0E-44CC-4058-B5B5-03630F6E7066}"/>
                </a:ext>
              </a:extLst>
            </p:cNvPr>
            <p:cNvSpPr/>
            <p:nvPr/>
          </p:nvSpPr>
          <p:spPr>
            <a:xfrm>
              <a:off x="623838" y="3892011"/>
              <a:ext cx="15494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3-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型文法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（正规文法）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340B1409-14B0-4202-815B-47C80EAD4192}"/>
              </a:ext>
            </a:extLst>
          </p:cNvPr>
          <p:cNvGrpSpPr/>
          <p:nvPr/>
        </p:nvGrpSpPr>
        <p:grpSpPr>
          <a:xfrm>
            <a:off x="466166" y="3681270"/>
            <a:ext cx="3987801" cy="1927132"/>
            <a:chOff x="397778" y="3251611"/>
            <a:chExt cx="3987801" cy="1927132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47947F39-B5C9-4995-8BF4-7AF53F721D65}"/>
                </a:ext>
              </a:extLst>
            </p:cNvPr>
            <p:cNvSpPr/>
            <p:nvPr/>
          </p:nvSpPr>
          <p:spPr>
            <a:xfrm>
              <a:off x="397778" y="3251611"/>
              <a:ext cx="3845560" cy="192713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7AB1980-953F-4D93-B77B-1BC62A53661B}"/>
                </a:ext>
              </a:extLst>
            </p:cNvPr>
            <p:cNvSpPr/>
            <p:nvPr/>
          </p:nvSpPr>
          <p:spPr>
            <a:xfrm>
              <a:off x="2079259" y="3892010"/>
              <a:ext cx="23063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2-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型文法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（上下文无关文法）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9018F06-F8B3-4342-A15E-251D0A7EF658}"/>
              </a:ext>
            </a:extLst>
          </p:cNvPr>
          <p:cNvGrpSpPr/>
          <p:nvPr/>
        </p:nvGrpSpPr>
        <p:grpSpPr>
          <a:xfrm>
            <a:off x="316307" y="3491945"/>
            <a:ext cx="6126480" cy="2305777"/>
            <a:chOff x="247919" y="3062286"/>
            <a:chExt cx="6126480" cy="2305777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C48C202F-4082-416D-8E02-F003EE04EF20}"/>
                </a:ext>
              </a:extLst>
            </p:cNvPr>
            <p:cNvSpPr/>
            <p:nvPr/>
          </p:nvSpPr>
          <p:spPr>
            <a:xfrm>
              <a:off x="247919" y="3062286"/>
              <a:ext cx="5969000" cy="2305777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E55968B-7A88-4EE2-9CF3-534AC734E51D}"/>
                </a:ext>
              </a:extLst>
            </p:cNvPr>
            <p:cNvSpPr/>
            <p:nvPr/>
          </p:nvSpPr>
          <p:spPr>
            <a:xfrm>
              <a:off x="4068079" y="3889046"/>
              <a:ext cx="23063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1-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型文法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（上下文相关文法）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3BDFDE1-A13C-472B-B89A-D257CE747C6E}"/>
              </a:ext>
            </a:extLst>
          </p:cNvPr>
          <p:cNvGrpSpPr/>
          <p:nvPr/>
        </p:nvGrpSpPr>
        <p:grpSpPr>
          <a:xfrm>
            <a:off x="193116" y="3306304"/>
            <a:ext cx="8333472" cy="2690492"/>
            <a:chOff x="124728" y="2876645"/>
            <a:chExt cx="8333472" cy="2690492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FB978FD-9757-44BD-9062-BB93DEAE9C6B}"/>
                </a:ext>
              </a:extLst>
            </p:cNvPr>
            <p:cNvSpPr/>
            <p:nvPr/>
          </p:nvSpPr>
          <p:spPr>
            <a:xfrm>
              <a:off x="124728" y="2876645"/>
              <a:ext cx="8237219" cy="269049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29CDA10-B6B8-4DEA-B760-8BFD331709EE}"/>
                </a:ext>
              </a:extLst>
            </p:cNvPr>
            <p:cNvSpPr/>
            <p:nvPr/>
          </p:nvSpPr>
          <p:spPr>
            <a:xfrm>
              <a:off x="6069599" y="3889046"/>
              <a:ext cx="2388601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0-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型文法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（无限制文法或短语结构文法）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256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E18B30-3129-4B72-9CE4-9421F12E5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SLR</a:t>
            </a:r>
            <a:r>
              <a:rPr lang="zh-CN" altLang="en-US" dirty="0"/>
              <a:t>分析表中的冲突：</a:t>
            </a:r>
            <a:r>
              <a:rPr lang="zh-CN" altLang="en-US" b="1" dirty="0">
                <a:solidFill>
                  <a:srgbClr val="0000FF"/>
                </a:solidFill>
              </a:rPr>
              <a:t>原因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09653D5-0046-431A-A0F4-A594A4D5A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140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9FBA43-C92A-4FB7-AE89-B90A00F02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  <a:endParaRPr lang="en-US" altLang="zh-CN" dirty="0"/>
          </a:p>
          <a:p>
            <a:pPr lvl="1"/>
            <a:r>
              <a:rPr lang="zh-CN" altLang="en-US" dirty="0"/>
              <a:t>若某状态中包含项目</a:t>
            </a:r>
            <a:r>
              <a:rPr lang="en-US" altLang="zh-CN" b="1" dirty="0">
                <a:solidFill>
                  <a:srgbClr val="0000FF"/>
                </a:solidFill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</a:rPr>
              <a:t>𝛼 </a:t>
            </a:r>
            <a:r>
              <a:rPr lang="en-US" altLang="zh-CN" b="1" dirty="0">
                <a:solidFill>
                  <a:srgbClr val="0000FF"/>
                </a:solidFill>
              </a:rPr>
              <a:t>•</a:t>
            </a:r>
            <a:r>
              <a:rPr lang="zh-CN" altLang="en-US" dirty="0"/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仅对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属于</a:t>
            </a:r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</a:rPr>
              <a:t>FOLLOW(A)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的输入记号</a:t>
            </a:r>
            <a:r>
              <a:rPr lang="zh-CN" altLang="en-US" dirty="0">
                <a:latin typeface="微软雅黑" panose="020B0503020204020204" pitchFamily="34" charset="-122"/>
              </a:rPr>
              <a:t>添加对产生式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A ➝ 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𝛼</a:t>
            </a:r>
            <a:r>
              <a:rPr lang="zh-CN" altLang="en-US" dirty="0">
                <a:latin typeface="微软雅黑" panose="020B0503020204020204" pitchFamily="34" charset="-122"/>
              </a:rPr>
              <a:t>的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归约操作</a:t>
            </a:r>
            <a:r>
              <a:rPr lang="en-US" altLang="zh-CN" b="1" dirty="0" err="1">
                <a:solidFill>
                  <a:srgbClr val="FF0000"/>
                </a:solidFill>
                <a:latin typeface="微软雅黑" panose="020B0503020204020204" pitchFamily="34" charset="-122"/>
              </a:rPr>
              <a:t>r</a:t>
            </a:r>
            <a:r>
              <a:rPr lang="en-US" altLang="zh-CN" b="1" i="1" dirty="0" err="1">
                <a:solidFill>
                  <a:srgbClr val="FF0000"/>
                </a:solidFill>
                <a:latin typeface="微软雅黑" panose="020B0503020204020204" pitchFamily="34" charset="-122"/>
              </a:rPr>
              <a:t>n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DE6BD16-13F6-493A-95E0-5A2636FAD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040" y="2706849"/>
            <a:ext cx="5382960" cy="345743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F7931C3-DBC4-48FE-A365-01DC39975ADC}"/>
              </a:ext>
            </a:extLst>
          </p:cNvPr>
          <p:cNvSpPr/>
          <p:nvPr/>
        </p:nvSpPr>
        <p:spPr>
          <a:xfrm>
            <a:off x="4811992" y="6289038"/>
            <a:ext cx="3272050" cy="461665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分析输入串：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id = id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AA4168F-3759-4E39-9163-772CD826B81B}"/>
              </a:ext>
            </a:extLst>
          </p:cNvPr>
          <p:cNvSpPr/>
          <p:nvPr/>
        </p:nvSpPr>
        <p:spPr>
          <a:xfrm>
            <a:off x="9824423" y="4438630"/>
            <a:ext cx="2367577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 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L =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*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id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 -&gt; L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D905656-6731-4AEC-B39C-3318C4C688A6}"/>
              </a:ext>
            </a:extLst>
          </p:cNvPr>
          <p:cNvGrpSpPr/>
          <p:nvPr/>
        </p:nvGrpSpPr>
        <p:grpSpPr>
          <a:xfrm>
            <a:off x="6448017" y="693716"/>
            <a:ext cx="4127186" cy="1653417"/>
            <a:chOff x="6448017" y="693716"/>
            <a:chExt cx="4127186" cy="1653417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81AC96A-0CD5-463B-9A51-EE8074CAC519}"/>
                </a:ext>
              </a:extLst>
            </p:cNvPr>
            <p:cNvSpPr/>
            <p:nvPr/>
          </p:nvSpPr>
          <p:spPr>
            <a:xfrm>
              <a:off x="6448017" y="1802601"/>
              <a:ext cx="4063056" cy="54453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E4C97340-1711-4CE2-B14C-B20FB9A9B6ED}"/>
                </a:ext>
              </a:extLst>
            </p:cNvPr>
            <p:cNvSpPr txBox="1"/>
            <p:nvPr/>
          </p:nvSpPr>
          <p:spPr>
            <a:xfrm>
              <a:off x="6826312" y="693716"/>
              <a:ext cx="374889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查看</a:t>
              </a:r>
              <a:r>
                <a:rPr lang="en-US" altLang="zh-CN" sz="3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FOLLOW</a:t>
              </a:r>
              <a:r>
                <a:rPr lang="zh-CN" altLang="en-US" sz="3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集</a:t>
              </a:r>
              <a:endPara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3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还不够精确！</a:t>
              </a: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434B8418-3F79-4E4F-A32F-6C49D0A61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67" y="2818033"/>
            <a:ext cx="4092665" cy="3881765"/>
          </a:xfrm>
          <a:prstGeom prst="rect">
            <a:avLst/>
          </a:prstGeom>
        </p:spPr>
      </p:pic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B13CE2-F7CD-4532-AABA-422905EB2E19}"/>
              </a:ext>
            </a:extLst>
          </p:cNvPr>
          <p:cNvSpPr/>
          <p:nvPr/>
        </p:nvSpPr>
        <p:spPr>
          <a:xfrm>
            <a:off x="846086" y="3041859"/>
            <a:ext cx="11055096" cy="365793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怎么变得更精确？</a:t>
            </a:r>
          </a:p>
        </p:txBody>
      </p:sp>
    </p:spTree>
    <p:extLst>
      <p:ext uri="{BB962C8B-B14F-4D97-AF65-F5344CB8AC3E}">
        <p14:creationId xmlns:p14="http://schemas.microsoft.com/office/powerpoint/2010/main" val="412128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433CA5-CAFD-4F8F-9ABC-BC0B2B8C4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LR(1)</a:t>
            </a:r>
            <a:r>
              <a:rPr lang="zh-CN" altLang="en-US" dirty="0"/>
              <a:t>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00D65D3-ECE1-4AF0-B6D3-AE08B8293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141</a:t>
            </a:fld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36335C6C-E6D5-449B-98CB-C7F8F24097C2}"/>
              </a:ext>
            </a:extLst>
          </p:cNvPr>
          <p:cNvGrpSpPr/>
          <p:nvPr/>
        </p:nvGrpSpPr>
        <p:grpSpPr>
          <a:xfrm>
            <a:off x="1367149" y="3054918"/>
            <a:ext cx="5059032" cy="1362153"/>
            <a:chOff x="3767215" y="5413471"/>
            <a:chExt cx="5059032" cy="1362153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3296B8A1-45FE-4F21-8E49-EB1101D74513}"/>
                </a:ext>
              </a:extLst>
            </p:cNvPr>
            <p:cNvSpPr/>
            <p:nvPr/>
          </p:nvSpPr>
          <p:spPr>
            <a:xfrm>
              <a:off x="3767215" y="6375514"/>
              <a:ext cx="2446699" cy="400110"/>
            </a:xfrm>
            <a:prstGeom prst="rect">
              <a:avLst/>
            </a:prstGeom>
            <a:ln w="28575"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SLR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FOLLOW(X)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E1352D11-90EE-432F-8990-0A57D24BE06D}"/>
                </a:ext>
              </a:extLst>
            </p:cNvPr>
            <p:cNvCxnSpPr>
              <a:cxnSpLocks/>
              <a:stCxn id="25" idx="2"/>
              <a:endCxn id="5" idx="0"/>
            </p:cNvCxnSpPr>
            <p:nvPr/>
          </p:nvCxnSpPr>
          <p:spPr>
            <a:xfrm flipH="1">
              <a:off x="4990565" y="5413471"/>
              <a:ext cx="3835682" cy="96204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9A61652E-DF25-42A9-91EE-706CB482E30B}"/>
              </a:ext>
            </a:extLst>
          </p:cNvPr>
          <p:cNvSpPr txBox="1"/>
          <p:nvPr/>
        </p:nvSpPr>
        <p:spPr>
          <a:xfrm>
            <a:off x="627344" y="4460141"/>
            <a:ext cx="3789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遇到产生式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后面可能跟的所有输入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都归约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E95BA58-0675-4DE2-869E-D0D1FA99DF92}"/>
              </a:ext>
            </a:extLst>
          </p:cNvPr>
          <p:cNvGrpSpPr/>
          <p:nvPr/>
        </p:nvGrpSpPr>
        <p:grpSpPr>
          <a:xfrm>
            <a:off x="1367149" y="1459141"/>
            <a:ext cx="3207929" cy="960993"/>
            <a:chOff x="1367149" y="1459141"/>
            <a:chExt cx="3207929" cy="960993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5AB223D-E4CB-44A9-9BB9-46FEC1B5FCFA}"/>
                </a:ext>
              </a:extLst>
            </p:cNvPr>
            <p:cNvSpPr/>
            <p:nvPr/>
          </p:nvSpPr>
          <p:spPr>
            <a:xfrm>
              <a:off x="1759983" y="1896914"/>
              <a:ext cx="214513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[X ➝ </a:t>
              </a:r>
              <a:r>
                <a:rPr lang="el-GR" altLang="zh-CN" sz="28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α</a:t>
              </a:r>
              <a:r>
                <a:rPr lang="zh-CN" altLang="en-US" sz="28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•</a:t>
              </a:r>
              <a:r>
                <a:rPr lang="el-GR" altLang="zh-CN" sz="28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β</a:t>
              </a:r>
              <a:r>
                <a:rPr lang="en-US" altLang="zh-CN" sz="28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]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D356500-C38D-4AEC-B49E-C9510C777724}"/>
                </a:ext>
              </a:extLst>
            </p:cNvPr>
            <p:cNvSpPr/>
            <p:nvPr/>
          </p:nvSpPr>
          <p:spPr>
            <a:xfrm>
              <a:off x="1367149" y="1459141"/>
              <a:ext cx="320792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LR(0)</a:t>
              </a: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算法中的项目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01C1324-8A5D-48CB-854F-9613216F45F0}"/>
              </a:ext>
            </a:extLst>
          </p:cNvPr>
          <p:cNvGrpSpPr/>
          <p:nvPr/>
        </p:nvGrpSpPr>
        <p:grpSpPr>
          <a:xfrm>
            <a:off x="4889169" y="1459141"/>
            <a:ext cx="4698520" cy="960993"/>
            <a:chOff x="4889169" y="1459141"/>
            <a:chExt cx="4698520" cy="96099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B298EB36-D2DB-4513-B153-1D4677C13A5E}"/>
                </a:ext>
              </a:extLst>
            </p:cNvPr>
            <p:cNvGrpSpPr/>
            <p:nvPr/>
          </p:nvGrpSpPr>
          <p:grpSpPr>
            <a:xfrm>
              <a:off x="6301212" y="1459141"/>
              <a:ext cx="3286477" cy="960993"/>
              <a:chOff x="6301212" y="1459141"/>
              <a:chExt cx="3286477" cy="960993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F20EA6D-3FE2-49FA-B08B-818CEFF2CBDE}"/>
                  </a:ext>
                </a:extLst>
              </p:cNvPr>
              <p:cNvSpPr/>
              <p:nvPr/>
            </p:nvSpPr>
            <p:spPr>
              <a:xfrm>
                <a:off x="6694046" y="1896914"/>
                <a:ext cx="257955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[X ➝ </a:t>
                </a:r>
                <a:r>
                  <a:rPr lang="el-GR" altLang="zh-CN" sz="28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α</a:t>
                </a:r>
                <a:r>
                  <a:rPr lang="zh-CN" altLang="en-US" sz="28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28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•</a:t>
                </a:r>
                <a:r>
                  <a:rPr lang="el-GR" altLang="zh-CN" sz="28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β</a:t>
                </a:r>
                <a:r>
                  <a:rPr lang="en-US" altLang="zh-CN" sz="2800" b="1" dirty="0">
                    <a:solidFill>
                      <a:srgbClr val="0000FF"/>
                    </a:solidFill>
                  </a:rPr>
                  <a:t>, </a:t>
                </a:r>
                <a:r>
                  <a:rPr lang="en-US" altLang="zh-CN" sz="2800" b="1" dirty="0">
                    <a:solidFill>
                      <a:srgbClr val="FF0000"/>
                    </a:solidFill>
                  </a:rPr>
                  <a:t>a</a:t>
                </a:r>
                <a:r>
                  <a:rPr lang="en-US" altLang="zh-CN" sz="28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</a:t>
                </a:r>
                <a:endPara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1FC5F254-9C0F-4327-82DD-56FDB3FF009D}"/>
                  </a:ext>
                </a:extLst>
              </p:cNvPr>
              <p:cNvSpPr/>
              <p:nvPr/>
            </p:nvSpPr>
            <p:spPr>
              <a:xfrm>
                <a:off x="6301212" y="1459141"/>
                <a:ext cx="3286477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LR(1)</a:t>
                </a:r>
                <a:r>
                  <a:rPr lang="zh-CN" altLang="en-US" sz="2800" b="1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算法中的项目</a:t>
                </a:r>
              </a:p>
            </p:txBody>
          </p:sp>
        </p:grpSp>
        <p:sp>
          <p:nvSpPr>
            <p:cNvPr id="17" name="箭头: 右 16">
              <a:extLst>
                <a:ext uri="{FF2B5EF4-FFF2-40B4-BE49-F238E27FC236}">
                  <a16:creationId xmlns:a16="http://schemas.microsoft.com/office/drawing/2014/main" id="{8653CD59-DABA-4916-A252-9F1C99D5ED81}"/>
                </a:ext>
              </a:extLst>
            </p:cNvPr>
            <p:cNvSpPr/>
            <p:nvPr/>
          </p:nvSpPr>
          <p:spPr>
            <a:xfrm>
              <a:off x="4889169" y="1760244"/>
              <a:ext cx="990739" cy="30655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3F0E5F48-DF9A-49D2-BDE5-7684A57BE8E1}"/>
              </a:ext>
            </a:extLst>
          </p:cNvPr>
          <p:cNvGrpSpPr/>
          <p:nvPr/>
        </p:nvGrpSpPr>
        <p:grpSpPr>
          <a:xfrm>
            <a:off x="7306056" y="2330275"/>
            <a:ext cx="3440604" cy="826370"/>
            <a:chOff x="8259606" y="4652735"/>
            <a:chExt cx="3440604" cy="826370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2782570-9B42-4870-BC9D-91AA023DD36C}"/>
                </a:ext>
              </a:extLst>
            </p:cNvPr>
            <p:cNvSpPr txBox="1"/>
            <p:nvPr/>
          </p:nvSpPr>
          <p:spPr>
            <a:xfrm>
              <a:off x="8259606" y="4832774"/>
              <a:ext cx="34406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i="1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使用这条产生式归约时，</a:t>
              </a:r>
              <a:r>
                <a:rPr lang="zh-CN" altLang="en-US" b="1" dirty="0">
                  <a:solidFill>
                    <a:srgbClr val="FF0000"/>
                  </a:solidFill>
                </a:rPr>
                <a:t>下一个看到的输入记号应该是</a:t>
              </a:r>
              <a:r>
                <a:rPr lang="en-US" altLang="zh-CN" b="1" dirty="0">
                  <a:solidFill>
                    <a:srgbClr val="FF0000"/>
                  </a:solidFill>
                </a:rPr>
                <a:t>a</a:t>
              </a:r>
              <a:endParaRPr lang="zh-CN" altLang="en-US" b="1" dirty="0">
                <a:solidFill>
                  <a:srgbClr val="FF0000"/>
                </a:solidFill>
              </a:endParaRPr>
            </a:p>
          </p:txBody>
        </p: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E0A902F6-2A36-4EF4-B8F9-ADFD826B27A9}"/>
                </a:ext>
              </a:extLst>
            </p:cNvPr>
            <p:cNvCxnSpPr>
              <a:cxnSpLocks/>
            </p:cNvCxnSpPr>
            <p:nvPr/>
          </p:nvCxnSpPr>
          <p:spPr>
            <a:xfrm>
              <a:off x="9786888" y="4652735"/>
              <a:ext cx="0" cy="23688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id="{26A60317-E85B-4016-84C1-99BF6F1C0A48}"/>
              </a:ext>
            </a:extLst>
          </p:cNvPr>
          <p:cNvSpPr/>
          <p:nvPr/>
        </p:nvSpPr>
        <p:spPr>
          <a:xfrm>
            <a:off x="5581885" y="2654808"/>
            <a:ext cx="1688591" cy="400110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是前看符号</a:t>
            </a:r>
            <a:endParaRPr lang="zh-CN" altLang="en-US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2631557B-45E6-4840-A5D3-4AF68222D7B6}"/>
              </a:ext>
            </a:extLst>
          </p:cNvPr>
          <p:cNvGrpSpPr/>
          <p:nvPr/>
        </p:nvGrpSpPr>
        <p:grpSpPr>
          <a:xfrm>
            <a:off x="6426181" y="3054918"/>
            <a:ext cx="4140219" cy="1362153"/>
            <a:chOff x="2887340" y="5413471"/>
            <a:chExt cx="4140219" cy="1362153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C8656818-73A4-4237-A6BF-C081305A55F5}"/>
                </a:ext>
              </a:extLst>
            </p:cNvPr>
            <p:cNvSpPr/>
            <p:nvPr/>
          </p:nvSpPr>
          <p:spPr>
            <a:xfrm>
              <a:off x="3767215" y="6375514"/>
              <a:ext cx="3260344" cy="400110"/>
            </a:xfrm>
            <a:prstGeom prst="rect">
              <a:avLst/>
            </a:prstGeom>
            <a:ln w="28575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LL(1)</a:t>
              </a:r>
              <a:endPara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EC965922-B6DA-498C-A69F-CBC5767F8866}"/>
                </a:ext>
              </a:extLst>
            </p:cNvPr>
            <p:cNvCxnSpPr>
              <a:cxnSpLocks/>
              <a:stCxn id="25" idx="2"/>
              <a:endCxn id="31" idx="0"/>
            </p:cNvCxnSpPr>
            <p:nvPr/>
          </p:nvCxnSpPr>
          <p:spPr>
            <a:xfrm>
              <a:off x="2887340" y="5413471"/>
              <a:ext cx="2510047" cy="96204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B6796DCF-BA4B-48BE-9399-7572AA2534A2}"/>
              </a:ext>
            </a:extLst>
          </p:cNvPr>
          <p:cNvSpPr txBox="1"/>
          <p:nvPr/>
        </p:nvSpPr>
        <p:spPr>
          <a:xfrm>
            <a:off x="6764842" y="4417071"/>
            <a:ext cx="45230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在遇到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推导过程中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该产生式后面可能跟的输入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才归约</a:t>
            </a:r>
          </a:p>
        </p:txBody>
      </p:sp>
    </p:spTree>
    <p:extLst>
      <p:ext uri="{BB962C8B-B14F-4D97-AF65-F5344CB8AC3E}">
        <p14:creationId xmlns:p14="http://schemas.microsoft.com/office/powerpoint/2010/main" val="334611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5" grpId="0" animBg="1"/>
      <p:bldP spid="35" grpId="0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A347C-B3CC-42DC-81CD-F248D795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如何计算前看符号</a:t>
            </a:r>
            <a:r>
              <a:rPr lang="en-US" altLang="zh-CN" dirty="0"/>
              <a:t>a</a:t>
            </a:r>
            <a:r>
              <a:rPr lang="zh-CN" altLang="en-US" dirty="0"/>
              <a:t>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5365BEF-B0AF-421A-A9BF-8B58060AE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142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A4292D0-9478-4EB8-A6F3-6E0751B2E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534" y="3790295"/>
            <a:ext cx="10515600" cy="3067705"/>
          </a:xfrm>
        </p:spPr>
        <p:txBody>
          <a:bodyPr>
            <a:normAutofit/>
          </a:bodyPr>
          <a:lstStyle/>
          <a:p>
            <a:r>
              <a:rPr lang="zh-CN" altLang="en-US" dirty="0"/>
              <a:t>归纳法！</a:t>
            </a:r>
            <a:endParaRPr lang="en-US" altLang="zh-CN" dirty="0"/>
          </a:p>
          <a:p>
            <a:pPr lvl="1"/>
            <a:r>
              <a:rPr lang="zh-CN" altLang="en-US" dirty="0">
                <a:latin typeface="微软雅黑" panose="020B0503020204020204" pitchFamily="34" charset="-122"/>
              </a:rPr>
              <a:t>举例：</a:t>
            </a:r>
            <a:endParaRPr lang="en-US" altLang="zh-CN" dirty="0">
              <a:latin typeface="微软雅黑" panose="020B0503020204020204" pitchFamily="34" charset="-122"/>
            </a:endParaRPr>
          </a:p>
          <a:p>
            <a:pPr lvl="2"/>
            <a:r>
              <a:rPr lang="zh-CN" altLang="en-US" dirty="0">
                <a:latin typeface="微软雅黑" panose="020B0503020204020204" pitchFamily="34" charset="-122"/>
              </a:rPr>
              <a:t>开始产生式：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[S’ -&gt; S •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a]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lvl="2"/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[</a:t>
            </a:r>
            <a:r>
              <a:rPr lang="pt-B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S -&gt; </a:t>
            </a:r>
            <a:r>
              <a:rPr lang="el-GR" altLang="zh-CN" b="1" dirty="0">
                <a:solidFill>
                  <a:srgbClr val="0000FF"/>
                </a:solidFill>
              </a:rPr>
              <a:t>α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Y 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 •</a:t>
            </a:r>
            <a:r>
              <a:rPr lang="zh-CN" altLang="en-US" b="1" dirty="0">
                <a:solidFill>
                  <a:srgbClr val="0000FF"/>
                </a:solidFill>
              </a:rPr>
              <a:t>，</a:t>
            </a:r>
            <a:r>
              <a:rPr lang="en-US" altLang="zh-CN" b="1" dirty="0">
                <a:solidFill>
                  <a:srgbClr val="0000FF"/>
                </a:solidFill>
              </a:rPr>
              <a:t>b]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lvl="2"/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[</a:t>
            </a:r>
            <a:r>
              <a:rPr lang="en-US" altLang="zh-CN" b="1" dirty="0">
                <a:solidFill>
                  <a:srgbClr val="0000FF"/>
                </a:solidFill>
              </a:rPr>
              <a:t>Y -&gt; </a:t>
            </a:r>
            <a:r>
              <a:rPr lang="el-GR" altLang="zh-CN" b="1" dirty="0">
                <a:solidFill>
                  <a:srgbClr val="0000FF"/>
                </a:solidFill>
              </a:rPr>
              <a:t>γ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 •</a:t>
            </a:r>
            <a:r>
              <a:rPr lang="zh-CN" altLang="en-US" b="1" dirty="0">
                <a:solidFill>
                  <a:srgbClr val="0000FF"/>
                </a:solidFill>
              </a:rPr>
              <a:t>，</a:t>
            </a:r>
            <a:r>
              <a:rPr lang="en-US" altLang="zh-CN" b="1" dirty="0">
                <a:solidFill>
                  <a:srgbClr val="0000FF"/>
                </a:solidFill>
              </a:rPr>
              <a:t>c]</a:t>
            </a:r>
            <a:endParaRPr lang="pt-BR" altLang="zh-CN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lvl="2"/>
            <a:r>
              <a:rPr lang="en-US" altLang="zh-CN" dirty="0"/>
              <a:t>…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3F3117F-4F23-4E6D-BA87-0A96B8867CE6}"/>
              </a:ext>
            </a:extLst>
          </p:cNvPr>
          <p:cNvSpPr/>
          <p:nvPr/>
        </p:nvSpPr>
        <p:spPr>
          <a:xfrm>
            <a:off x="9186438" y="4784052"/>
            <a:ext cx="2367577" cy="156966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 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</a:t>
            </a:r>
            <a:r>
              <a:rPr lang="el-GR" altLang="zh-CN" sz="2400" b="1" dirty="0">
                <a:solidFill>
                  <a:srgbClr val="0000FF"/>
                </a:solidFill>
              </a:rPr>
              <a:t>α</a:t>
            </a:r>
            <a:r>
              <a:rPr lang="zh-CN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CN" sz="2400" b="1" dirty="0">
                <a:solidFill>
                  <a:srgbClr val="0000FF"/>
                </a:solidFill>
              </a:rPr>
              <a:t>Y </a:t>
            </a:r>
            <a:r>
              <a:rPr lang="el-GR" altLang="zh-CN" sz="2400" b="1" dirty="0">
                <a:solidFill>
                  <a:srgbClr val="0000FF"/>
                </a:solidFill>
              </a:rPr>
              <a:t>β</a:t>
            </a:r>
            <a:endParaRPr lang="pt-BR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</a:rPr>
              <a:t>Y -&gt; </a:t>
            </a:r>
            <a:r>
              <a:rPr lang="el-GR" altLang="zh-CN" sz="2400" b="1" dirty="0">
                <a:solidFill>
                  <a:srgbClr val="0000FF"/>
                </a:solidFill>
              </a:rPr>
              <a:t>γ</a:t>
            </a:r>
            <a:endParaRPr lang="en-US" altLang="zh-CN" sz="2400" b="1" dirty="0">
              <a:solidFill>
                <a:srgbClr val="0000FF"/>
              </a:solidFill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288F894-B365-4BD3-A241-D68E83688651}"/>
              </a:ext>
            </a:extLst>
          </p:cNvPr>
          <p:cNvSpPr txBox="1"/>
          <p:nvPr/>
        </p:nvSpPr>
        <p:spPr>
          <a:xfrm>
            <a:off x="2273760" y="1167117"/>
            <a:ext cx="8096467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在遇到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推导过程中该产生式后面可能跟的输入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才归约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E927A2DE-023F-43A8-8F9E-9AE0C5876143}"/>
              </a:ext>
            </a:extLst>
          </p:cNvPr>
          <p:cNvGrpSpPr/>
          <p:nvPr/>
        </p:nvGrpSpPr>
        <p:grpSpPr>
          <a:xfrm>
            <a:off x="1631121" y="1628782"/>
            <a:ext cx="9381744" cy="719524"/>
            <a:chOff x="1631121" y="1628782"/>
            <a:chExt cx="9381744" cy="719524"/>
          </a:xfrm>
        </p:grpSpPr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889F8BED-F4E4-47C2-8438-34E63BF4A8A4}"/>
                </a:ext>
              </a:extLst>
            </p:cNvPr>
            <p:cNvCxnSpPr>
              <a:cxnSpLocks/>
              <a:stCxn id="8" idx="2"/>
              <a:endCxn id="11" idx="0"/>
            </p:cNvCxnSpPr>
            <p:nvPr/>
          </p:nvCxnSpPr>
          <p:spPr>
            <a:xfrm flipH="1">
              <a:off x="6321993" y="1628782"/>
              <a:ext cx="1" cy="25785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B8235E2-B435-4C43-86E2-02FBA3E07F59}"/>
                </a:ext>
              </a:extLst>
            </p:cNvPr>
            <p:cNvSpPr txBox="1"/>
            <p:nvPr/>
          </p:nvSpPr>
          <p:spPr>
            <a:xfrm>
              <a:off x="1631121" y="1886641"/>
              <a:ext cx="9381744" cy="46166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在推导过程中，使用某一产生式展开时，后面可能跟哪些输入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？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61C978BD-C6C1-41ED-AFC8-FCBD390DB546}"/>
                  </a:ext>
                </a:extLst>
              </p:cNvPr>
              <p:cNvSpPr/>
              <p:nvPr/>
            </p:nvSpPr>
            <p:spPr>
              <a:xfrm>
                <a:off x="3094508" y="2905780"/>
                <a:ext cx="7857600" cy="523220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𝑺</m:t>
                      </m:r>
                      <m:r>
                        <a:rPr lang="en-US" altLang="zh-CN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′⇒</m:t>
                      </m:r>
                      <m:sSub>
                        <m:sSubPr>
                          <m:ctrlP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altLang="zh-CN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…⇒</m:t>
                      </m:r>
                      <m:sSub>
                        <m:sSubPr>
                          <m:ctrlP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</m:sSub>
                      <m:r>
                        <a:rPr lang="en-US" altLang="zh-CN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en-US" altLang="zh-CN" sz="28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𝒔𝒆𝒏𝒕𝒆𝒏𝒄𝒆</m:t>
                      </m:r>
                    </m:oMath>
                  </m:oMathPara>
                </a14:m>
                <a:endParaRPr lang="en-US" altLang="zh-CN" sz="2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61C978BD-C6C1-41ED-AFC8-FCBD390DB5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4508" y="2905780"/>
                <a:ext cx="7857600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8" name="组合 37">
            <a:extLst>
              <a:ext uri="{FF2B5EF4-FFF2-40B4-BE49-F238E27FC236}">
                <a16:creationId xmlns:a16="http://schemas.microsoft.com/office/drawing/2014/main" id="{DCD45707-2C85-44AE-ADD7-700260E17EAC}"/>
              </a:ext>
            </a:extLst>
          </p:cNvPr>
          <p:cNvGrpSpPr/>
          <p:nvPr/>
        </p:nvGrpSpPr>
        <p:grpSpPr>
          <a:xfrm>
            <a:off x="3263036" y="3337560"/>
            <a:ext cx="1064715" cy="999375"/>
            <a:chOff x="3263036" y="3337560"/>
            <a:chExt cx="1064715" cy="999375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8B40096C-13F4-4AA8-A3F5-4B25F381513B}"/>
                </a:ext>
              </a:extLst>
            </p:cNvPr>
            <p:cNvGrpSpPr/>
            <p:nvPr/>
          </p:nvGrpSpPr>
          <p:grpSpPr>
            <a:xfrm>
              <a:off x="3397630" y="3337560"/>
              <a:ext cx="795528" cy="630043"/>
              <a:chOff x="3397630" y="3337560"/>
              <a:chExt cx="795528" cy="630043"/>
            </a:xfrm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A87B8E1B-E9E8-4F24-8542-22328AE76A13}"/>
                  </a:ext>
                </a:extLst>
              </p:cNvPr>
              <p:cNvSpPr txBox="1"/>
              <p:nvPr/>
            </p:nvSpPr>
            <p:spPr>
              <a:xfrm>
                <a:off x="3397630" y="3598271"/>
                <a:ext cx="795528" cy="36933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altLang="zh-CN" b="1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S$</a:t>
                </a:r>
                <a:endParaRPr lang="zh-CN" altLang="en-US" dirty="0"/>
              </a:p>
            </p:txBody>
          </p:sp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C749CD58-D8D1-41BD-AE0A-9F385CC020B3}"/>
                  </a:ext>
                </a:extLst>
              </p:cNvPr>
              <p:cNvCxnSpPr>
                <a:cxnSpLocks/>
                <a:endCxn id="20" idx="0"/>
              </p:cNvCxnSpPr>
              <p:nvPr/>
            </p:nvCxnSpPr>
            <p:spPr>
              <a:xfrm flipH="1">
                <a:off x="3795394" y="3337560"/>
                <a:ext cx="397764" cy="260711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6370E39F-15A4-452C-AB12-1C5150FE039F}"/>
                </a:ext>
              </a:extLst>
            </p:cNvPr>
            <p:cNvSpPr/>
            <p:nvPr/>
          </p:nvSpPr>
          <p:spPr>
            <a:xfrm>
              <a:off x="3263036" y="3967603"/>
              <a:ext cx="10647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pt-BR" altLang="zh-CN" dirty="0">
                  <a:ea typeface="微软雅黑" panose="020B0503020204020204" pitchFamily="34" charset="-122"/>
                </a:rPr>
                <a:t>’ </a:t>
              </a:r>
              <a:r>
                <a:rPr lang="pt-BR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S$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254A6F3-091B-4C56-B1DB-667007FD8AD3}"/>
              </a:ext>
            </a:extLst>
          </p:cNvPr>
          <p:cNvGrpSpPr/>
          <p:nvPr/>
        </p:nvGrpSpPr>
        <p:grpSpPr>
          <a:xfrm>
            <a:off x="4381259" y="3381048"/>
            <a:ext cx="1297150" cy="955887"/>
            <a:chOff x="4381259" y="3381048"/>
            <a:chExt cx="1297150" cy="955887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C4262C67-97AC-4D34-91F5-2B58CEBE897C}"/>
                </a:ext>
              </a:extLst>
            </p:cNvPr>
            <p:cNvGrpSpPr/>
            <p:nvPr/>
          </p:nvGrpSpPr>
          <p:grpSpPr>
            <a:xfrm>
              <a:off x="4590922" y="3381048"/>
              <a:ext cx="877824" cy="586555"/>
              <a:chOff x="3652138" y="3381048"/>
              <a:chExt cx="877824" cy="586555"/>
            </a:xfrm>
          </p:grpSpPr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6F977AB5-258B-4E41-A685-AD35ADD7B549}"/>
                  </a:ext>
                </a:extLst>
              </p:cNvPr>
              <p:cNvSpPr txBox="1"/>
              <p:nvPr/>
            </p:nvSpPr>
            <p:spPr>
              <a:xfrm>
                <a:off x="3652138" y="3598271"/>
                <a:ext cx="877824" cy="36933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l-GR" altLang="zh-CN" b="1" dirty="0">
                    <a:solidFill>
                      <a:srgbClr val="0000FF"/>
                    </a:solidFill>
                  </a:rPr>
                  <a:t>α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zh-CN" b="1" dirty="0">
                    <a:solidFill>
                      <a:srgbClr val="0000FF"/>
                    </a:solidFill>
                  </a:rPr>
                  <a:t>Y 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β</a:t>
                </a:r>
                <a:r>
                  <a:rPr lang="pt-BR" altLang="zh-CN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zh-CN" altLang="en-US" dirty="0"/>
              </a:p>
            </p:txBody>
          </p:sp>
          <p:cxnSp>
            <p:nvCxnSpPr>
              <p:cNvPr id="27" name="直接箭头连接符 26">
                <a:extLst>
                  <a:ext uri="{FF2B5EF4-FFF2-40B4-BE49-F238E27FC236}">
                    <a16:creationId xmlns:a16="http://schemas.microsoft.com/office/drawing/2014/main" id="{EE106F65-D556-47E9-9B1D-5B29C901B636}"/>
                  </a:ext>
                </a:extLst>
              </p:cNvPr>
              <p:cNvCxnSpPr>
                <a:cxnSpLocks/>
                <a:endCxn id="26" idx="0"/>
              </p:cNvCxnSpPr>
              <p:nvPr/>
            </p:nvCxnSpPr>
            <p:spPr>
              <a:xfrm>
                <a:off x="4091050" y="3381048"/>
                <a:ext cx="0" cy="217223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994E716D-E467-4D8A-922F-11D1F2B9EA85}"/>
                </a:ext>
              </a:extLst>
            </p:cNvPr>
            <p:cNvSpPr/>
            <p:nvPr/>
          </p:nvSpPr>
          <p:spPr>
            <a:xfrm>
              <a:off x="4381259" y="3967603"/>
              <a:ext cx="12971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l-GR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α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 </a:t>
              </a:r>
              <a:r>
                <a:rPr lang="el-GR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β</a:t>
              </a:r>
              <a:endParaRPr lang="pt-BR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4332AFCF-5965-40CE-AFD8-196E68BC6DCB}"/>
              </a:ext>
            </a:extLst>
          </p:cNvPr>
          <p:cNvGrpSpPr/>
          <p:nvPr/>
        </p:nvGrpSpPr>
        <p:grpSpPr>
          <a:xfrm>
            <a:off x="5782561" y="3381048"/>
            <a:ext cx="877824" cy="955887"/>
            <a:chOff x="5782561" y="3381048"/>
            <a:chExt cx="877824" cy="955887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138C288C-4932-42D3-BA9A-84E752D22A98}"/>
                </a:ext>
              </a:extLst>
            </p:cNvPr>
            <p:cNvGrpSpPr/>
            <p:nvPr/>
          </p:nvGrpSpPr>
          <p:grpSpPr>
            <a:xfrm>
              <a:off x="5782561" y="3381048"/>
              <a:ext cx="877824" cy="586555"/>
              <a:chOff x="3652138" y="3381048"/>
              <a:chExt cx="877824" cy="586555"/>
            </a:xfrm>
          </p:grpSpPr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6B178A90-95A4-4D0D-A4DA-B0CF1842AD8E}"/>
                  </a:ext>
                </a:extLst>
              </p:cNvPr>
              <p:cNvSpPr txBox="1"/>
              <p:nvPr/>
            </p:nvSpPr>
            <p:spPr>
              <a:xfrm>
                <a:off x="3652138" y="3598271"/>
                <a:ext cx="877824" cy="36933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l-GR" altLang="zh-CN" b="1" dirty="0">
                    <a:solidFill>
                      <a:srgbClr val="0000FF"/>
                    </a:solidFill>
                  </a:rPr>
                  <a:t>α</a:t>
                </a:r>
                <a:r>
                  <a:rPr lang="zh-CN" altLang="en-US" b="1" dirty="0">
                    <a:solidFill>
                      <a:srgbClr val="0000FF"/>
                    </a:solidFill>
                  </a:rPr>
                  <a:t> 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γ</a:t>
                </a:r>
                <a:r>
                  <a:rPr lang="en-US" altLang="zh-CN" b="1" dirty="0">
                    <a:solidFill>
                      <a:srgbClr val="0000FF"/>
                    </a:solidFill>
                  </a:rPr>
                  <a:t> </a:t>
                </a:r>
                <a:r>
                  <a:rPr lang="el-GR" altLang="zh-CN" b="1" dirty="0">
                    <a:solidFill>
                      <a:srgbClr val="0000FF"/>
                    </a:solidFill>
                  </a:rPr>
                  <a:t>β</a:t>
                </a:r>
                <a:r>
                  <a:rPr lang="pt-BR" altLang="zh-CN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zh-CN" altLang="en-US" dirty="0"/>
              </a:p>
            </p:txBody>
          </p:sp>
          <p:cxnSp>
            <p:nvCxnSpPr>
              <p:cNvPr id="35" name="直接箭头连接符 34">
                <a:extLst>
                  <a:ext uri="{FF2B5EF4-FFF2-40B4-BE49-F238E27FC236}">
                    <a16:creationId xmlns:a16="http://schemas.microsoft.com/office/drawing/2014/main" id="{345E9AD3-2543-4E5E-9964-BDBC93CC4776}"/>
                  </a:ext>
                </a:extLst>
              </p:cNvPr>
              <p:cNvCxnSpPr>
                <a:cxnSpLocks/>
                <a:endCxn id="34" idx="0"/>
              </p:cNvCxnSpPr>
              <p:nvPr/>
            </p:nvCxnSpPr>
            <p:spPr>
              <a:xfrm>
                <a:off x="3809239" y="3381048"/>
                <a:ext cx="281811" cy="217223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61FC7EB6-09A6-41BA-A015-11788339CBFD}"/>
                </a:ext>
              </a:extLst>
            </p:cNvPr>
            <p:cNvSpPr/>
            <p:nvPr/>
          </p:nvSpPr>
          <p:spPr>
            <a:xfrm>
              <a:off x="5789303" y="3967603"/>
              <a:ext cx="86433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 -&gt; </a:t>
              </a:r>
              <a:r>
                <a:rPr lang="el-GR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γ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93D09EBB-6E0B-47C0-8671-C952B4B2626D}"/>
              </a:ext>
            </a:extLst>
          </p:cNvPr>
          <p:cNvSpPr/>
          <p:nvPr/>
        </p:nvSpPr>
        <p:spPr>
          <a:xfrm>
            <a:off x="5145848" y="4858803"/>
            <a:ext cx="636713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a=$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DEC6D73-BF8E-4F38-A491-E90231914CF9}"/>
              </a:ext>
            </a:extLst>
          </p:cNvPr>
          <p:cNvSpPr/>
          <p:nvPr/>
        </p:nvSpPr>
        <p:spPr>
          <a:xfrm>
            <a:off x="3972049" y="5324147"/>
            <a:ext cx="657552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b=$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28D8AEA-42C9-4018-B44B-06195956790C}"/>
              </a:ext>
            </a:extLst>
          </p:cNvPr>
          <p:cNvSpPr/>
          <p:nvPr/>
        </p:nvSpPr>
        <p:spPr>
          <a:xfrm>
            <a:off x="3397630" y="5804123"/>
            <a:ext cx="1689886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c=</a:t>
            </a:r>
            <a:r>
              <a:rPr lang="el-GR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β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(if </a:t>
            </a:r>
            <a:r>
              <a:rPr lang="el-GR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β≠ε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); 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775E730-132F-47F7-B9C1-E1302A39BC3C}"/>
              </a:ext>
            </a:extLst>
          </p:cNvPr>
          <p:cNvSpPr/>
          <p:nvPr/>
        </p:nvSpPr>
        <p:spPr>
          <a:xfrm>
            <a:off x="5087516" y="5804123"/>
            <a:ext cx="1611339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c=$</a:t>
            </a:r>
            <a:r>
              <a:rPr lang="el-GR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(if </a:t>
            </a:r>
            <a:r>
              <a:rPr lang="el-GR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β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l-GR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40A4A00-E59A-4EC8-A112-CF55A73DEDB8}"/>
              </a:ext>
            </a:extLst>
          </p:cNvPr>
          <p:cNvSpPr/>
          <p:nvPr/>
        </p:nvSpPr>
        <p:spPr>
          <a:xfrm>
            <a:off x="6698855" y="5804123"/>
            <a:ext cx="1939955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c=FIRST_S(</a:t>
            </a:r>
            <a:r>
              <a:rPr lang="el-GR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β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b)!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1396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 uiExpand="1" animBg="1"/>
      <p:bldP spid="8" grpId="0" animBg="1"/>
      <p:bldP spid="18" grpId="0" animBg="1"/>
      <p:bldP spid="6" grpId="0" animBg="1"/>
      <p:bldP spid="28" grpId="0" animBg="1"/>
      <p:bldP spid="29" grpId="0" animBg="1"/>
      <p:bldP spid="7" grpId="0" animBg="1"/>
      <p:bldP spid="9" grpId="0" animBg="1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433CA5-CAFD-4F8F-9ABC-BC0B2B8C4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LR(1)</a:t>
            </a:r>
            <a:r>
              <a:rPr lang="zh-CN" altLang="en-US" dirty="0"/>
              <a:t>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00D65D3-ECE1-4AF0-B6D3-AE08B8293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143</a:t>
            </a:fld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6D9206-9157-4880-BA77-409EC94CA7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dirty="0"/>
              <a:t>LR(1)</a:t>
            </a:r>
            <a:r>
              <a:rPr lang="zh-CN" altLang="en-US" dirty="0"/>
              <a:t>中定义项目为</a:t>
            </a:r>
            <a:r>
              <a:rPr lang="en-US" altLang="zh-CN" b="1" dirty="0">
                <a:solidFill>
                  <a:srgbClr val="0000FF"/>
                </a:solidFill>
              </a:rPr>
              <a:t>[X ➝ </a:t>
            </a:r>
            <a:r>
              <a:rPr lang="el-GR" altLang="zh-CN" b="1" dirty="0">
                <a:solidFill>
                  <a:srgbClr val="0000FF"/>
                </a:solidFill>
              </a:rPr>
              <a:t>α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•</a:t>
            </a:r>
            <a:r>
              <a:rPr lang="el-GR" altLang="zh-CN" b="1" dirty="0">
                <a:solidFill>
                  <a:srgbClr val="0000FF"/>
                </a:solidFill>
              </a:rPr>
              <a:t> β</a:t>
            </a:r>
            <a:r>
              <a:rPr lang="en-US" altLang="zh-CN" b="1" dirty="0">
                <a:solidFill>
                  <a:srgbClr val="0000FF"/>
                </a:solidFill>
              </a:rPr>
              <a:t>, a]</a:t>
            </a:r>
            <a:r>
              <a:rPr lang="zh-CN" altLang="en-US" dirty="0"/>
              <a:t>，其含义是</a:t>
            </a:r>
            <a:r>
              <a:rPr lang="zh-CN" altLang="en-US" b="1" dirty="0">
                <a:solidFill>
                  <a:srgbClr val="0000FF"/>
                </a:solidFill>
              </a:rPr>
              <a:t>：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1"/>
            <a:r>
              <a:rPr lang="zh-CN" altLang="en-US" dirty="0"/>
              <a:t>已读入</a:t>
            </a:r>
            <a:r>
              <a:rPr lang="el-GR" altLang="zh-CN" b="1" dirty="0">
                <a:solidFill>
                  <a:srgbClr val="0000FF"/>
                </a:solidFill>
              </a:rPr>
              <a:t>α</a:t>
            </a:r>
            <a:endParaRPr lang="zh-CN" altLang="en-US" dirty="0"/>
          </a:p>
          <a:p>
            <a:pPr lvl="1"/>
            <a:r>
              <a:rPr lang="zh-CN" altLang="en-US" dirty="0"/>
              <a:t>剩余的输入能够匹配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en-US" altLang="zh-CN" b="1" dirty="0">
                <a:solidFill>
                  <a:srgbClr val="0000FF"/>
                </a:solidFill>
              </a:rPr>
              <a:t>a</a:t>
            </a:r>
            <a:r>
              <a:rPr lang="zh-CN" altLang="en-US" b="1" dirty="0">
                <a:solidFill>
                  <a:srgbClr val="0000FF"/>
                </a:solidFill>
              </a:rPr>
              <a:t>；</a:t>
            </a:r>
            <a:r>
              <a:rPr lang="zh-CN" altLang="en-US" dirty="0"/>
              <a:t>若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en-US" altLang="zh-CN" b="1" dirty="0">
                <a:solidFill>
                  <a:srgbClr val="0000FF"/>
                </a:solidFill>
              </a:rPr>
              <a:t>=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dirty="0">
                <a:latin typeface="微软雅黑" panose="020B0503020204020204" pitchFamily="34" charset="-122"/>
              </a:rPr>
              <a:t>时，可以用该条产生式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归约</a:t>
            </a:r>
            <a:r>
              <a:rPr lang="zh-CN" altLang="en-US" dirty="0">
                <a:latin typeface="微软雅黑" panose="020B0503020204020204" pitchFamily="34" charset="-122"/>
              </a:rPr>
              <a:t>（</a:t>
            </a:r>
            <a:r>
              <a:rPr lang="el-GR" altLang="zh-CN" dirty="0"/>
              <a:t>α</a:t>
            </a:r>
            <a:r>
              <a:rPr lang="zh-CN" altLang="en-US" dirty="0"/>
              <a:t>归约成</a:t>
            </a:r>
            <a:r>
              <a:rPr lang="en-US" altLang="zh-CN" dirty="0"/>
              <a:t>X</a:t>
            </a:r>
            <a:r>
              <a:rPr lang="zh-CN" altLang="en-US" dirty="0">
                <a:latin typeface="微软雅黑" panose="020B0503020204020204" pitchFamily="34" charset="-122"/>
              </a:rPr>
              <a:t>）</a:t>
            </a:r>
            <a:endParaRPr lang="en-US" altLang="zh-CN" dirty="0"/>
          </a:p>
          <a:p>
            <a:r>
              <a:rPr lang="en-US" altLang="zh-CN" dirty="0"/>
              <a:t>LR(1)</a:t>
            </a:r>
            <a:r>
              <a:rPr lang="zh-CN" altLang="en-US" dirty="0"/>
              <a:t>分析算法其他和</a:t>
            </a:r>
            <a:r>
              <a:rPr lang="en-US" altLang="zh-CN" dirty="0"/>
              <a:t>LR(0)</a:t>
            </a:r>
            <a:r>
              <a:rPr lang="zh-CN" altLang="en-US" dirty="0"/>
              <a:t>相同，仅</a:t>
            </a:r>
            <a:r>
              <a:rPr lang="en-US" altLang="zh-CN" b="1" dirty="0">
                <a:solidFill>
                  <a:srgbClr val="FF0000"/>
                </a:solidFill>
              </a:rPr>
              <a:t>closure</a:t>
            </a:r>
            <a:r>
              <a:rPr lang="en-US" altLang="zh-CN" dirty="0"/>
              <a:t>(</a:t>
            </a:r>
            <a:r>
              <a:rPr lang="zh-CN" altLang="en-US" dirty="0"/>
              <a:t>闭包</a:t>
            </a:r>
            <a:r>
              <a:rPr lang="en-US" altLang="zh-CN" dirty="0"/>
              <a:t>)</a:t>
            </a:r>
            <a:r>
              <a:rPr lang="zh-CN" altLang="en-US" dirty="0"/>
              <a:t>的计算和</a:t>
            </a:r>
            <a:r>
              <a:rPr lang="zh-CN" altLang="en-US" b="1" dirty="0">
                <a:solidFill>
                  <a:srgbClr val="FF0000"/>
                </a:solidFill>
              </a:rPr>
              <a:t>归约表项</a:t>
            </a:r>
            <a:r>
              <a:rPr lang="zh-CN" altLang="en-US" dirty="0"/>
              <a:t>的产生不同</a:t>
            </a:r>
            <a:endParaRPr lang="en-US" altLang="zh-CN" dirty="0"/>
          </a:p>
          <a:p>
            <a:pPr lvl="1"/>
            <a:r>
              <a:rPr lang="en-US" altLang="zh-CN" dirty="0"/>
              <a:t>closure</a:t>
            </a:r>
            <a:r>
              <a:rPr lang="zh-CN" altLang="en-US" dirty="0"/>
              <a:t>计算</a:t>
            </a:r>
            <a:endParaRPr lang="en-US" altLang="zh-CN" dirty="0"/>
          </a:p>
          <a:p>
            <a:pPr lvl="2"/>
            <a:r>
              <a:rPr lang="zh-CN" altLang="en-US" dirty="0"/>
              <a:t>对项目为</a:t>
            </a:r>
            <a:r>
              <a:rPr lang="en-US" altLang="zh-CN" b="1" dirty="0">
                <a:solidFill>
                  <a:srgbClr val="0000FF"/>
                </a:solidFill>
              </a:rPr>
              <a:t>[X ➝ </a:t>
            </a:r>
            <a:r>
              <a:rPr lang="el-GR" altLang="zh-CN" b="1" dirty="0">
                <a:solidFill>
                  <a:srgbClr val="0000FF"/>
                </a:solidFill>
              </a:rPr>
              <a:t>α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•</a:t>
            </a:r>
            <a:r>
              <a:rPr lang="el-GR" altLang="zh-CN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Y 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en-US" altLang="zh-CN" b="1" dirty="0">
                <a:solidFill>
                  <a:srgbClr val="0000FF"/>
                </a:solidFill>
              </a:rPr>
              <a:t>, a]</a:t>
            </a:r>
            <a:r>
              <a:rPr lang="zh-CN" altLang="en-US" dirty="0"/>
              <a:t>，添加</a:t>
            </a:r>
            <a:r>
              <a:rPr lang="en-US" altLang="zh-CN" b="1" dirty="0">
                <a:solidFill>
                  <a:srgbClr val="0000FF"/>
                </a:solidFill>
              </a:rPr>
              <a:t>[Y -&gt; •</a:t>
            </a:r>
            <a:r>
              <a:rPr lang="el-GR" altLang="zh-CN" b="1" dirty="0">
                <a:solidFill>
                  <a:srgbClr val="0000FF"/>
                </a:solidFill>
              </a:rPr>
              <a:t> γ, </a:t>
            </a:r>
            <a:r>
              <a:rPr lang="en-US" altLang="zh-CN" b="1" dirty="0">
                <a:solidFill>
                  <a:srgbClr val="0000FF"/>
                </a:solidFill>
              </a:rPr>
              <a:t>b]</a:t>
            </a:r>
            <a:r>
              <a:rPr lang="zh-CN" altLang="en-US" dirty="0"/>
              <a:t>到项目集，其中</a:t>
            </a:r>
            <a:r>
              <a:rPr lang="en-US" altLang="zh-CN" b="1" dirty="0">
                <a:solidFill>
                  <a:srgbClr val="0000FF"/>
                </a:solidFill>
              </a:rPr>
              <a:t>b</a:t>
            </a:r>
            <a:r>
              <a:rPr lang="zh-CN" altLang="en-US" b="1" dirty="0">
                <a:solidFill>
                  <a:srgbClr val="0000FF"/>
                </a:solidFill>
              </a:rPr>
              <a:t>属于</a:t>
            </a:r>
            <a:r>
              <a:rPr lang="en-US" altLang="zh-CN" b="1" dirty="0">
                <a:solidFill>
                  <a:srgbClr val="0000FF"/>
                </a:solidFill>
              </a:rPr>
              <a:t>FIRST_S(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en-US" altLang="zh-CN" b="1" dirty="0">
                <a:solidFill>
                  <a:srgbClr val="0000FF"/>
                </a:solidFill>
              </a:rPr>
              <a:t>a)</a:t>
            </a:r>
          </a:p>
          <a:p>
            <a:pPr lvl="1"/>
            <a:r>
              <a:rPr lang="zh-CN" altLang="en-US" dirty="0"/>
              <a:t>归约表项的产生</a:t>
            </a:r>
            <a:endParaRPr lang="en-US" altLang="zh-CN" dirty="0"/>
          </a:p>
          <a:p>
            <a:pPr lvl="2"/>
            <a:r>
              <a:rPr lang="zh-CN" altLang="en-US" dirty="0"/>
              <a:t>对包含项目</a:t>
            </a:r>
            <a:r>
              <a:rPr lang="en-US" altLang="zh-CN" b="1" dirty="0">
                <a:solidFill>
                  <a:srgbClr val="0000FF"/>
                </a:solidFill>
              </a:rPr>
              <a:t>[X ➝ </a:t>
            </a:r>
            <a:r>
              <a:rPr lang="el-GR" altLang="zh-CN" b="1" dirty="0">
                <a:solidFill>
                  <a:srgbClr val="0000FF"/>
                </a:solidFill>
              </a:rPr>
              <a:t>α</a:t>
            </a:r>
            <a:r>
              <a:rPr lang="en-US" altLang="zh-CN" b="1" dirty="0">
                <a:solidFill>
                  <a:srgbClr val="0000FF"/>
                </a:solidFill>
              </a:rPr>
              <a:t> 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en-US" altLang="zh-CN" b="1" dirty="0">
                <a:solidFill>
                  <a:srgbClr val="0000FF"/>
                </a:solidFill>
              </a:rPr>
              <a:t> •, a]</a:t>
            </a:r>
            <a:r>
              <a:rPr lang="zh-CN" altLang="en-US" dirty="0"/>
              <a:t>的状态，对</a:t>
            </a:r>
            <a:r>
              <a:rPr lang="zh-CN" altLang="en-US" b="1" dirty="0">
                <a:solidFill>
                  <a:srgbClr val="FF0000"/>
                </a:solidFill>
              </a:rPr>
              <a:t>输入</a:t>
            </a:r>
            <a:r>
              <a:rPr lang="en-US" altLang="zh-CN" b="1" dirty="0">
                <a:solidFill>
                  <a:srgbClr val="FF0000"/>
                </a:solidFill>
              </a:rPr>
              <a:t>a</a:t>
            </a:r>
            <a:r>
              <a:rPr lang="zh-CN" altLang="en-US" dirty="0"/>
              <a:t>产生该产生式的</a:t>
            </a:r>
            <a:r>
              <a:rPr lang="zh-CN" altLang="en-US" b="1" dirty="0">
                <a:solidFill>
                  <a:srgbClr val="FF0000"/>
                </a:solidFill>
              </a:rPr>
              <a:t>归约项</a:t>
            </a:r>
            <a:r>
              <a:rPr lang="en-US" altLang="zh-CN" b="1" dirty="0" err="1">
                <a:solidFill>
                  <a:srgbClr val="FF0000"/>
                </a:solidFill>
              </a:rPr>
              <a:t>r</a:t>
            </a:r>
            <a:r>
              <a:rPr lang="en-US" altLang="zh-CN" b="1" i="1" dirty="0" err="1">
                <a:solidFill>
                  <a:srgbClr val="FF0000"/>
                </a:solidFill>
              </a:rPr>
              <a:t>n</a:t>
            </a:r>
            <a:endParaRPr lang="en-US" altLang="zh-CN" b="1" i="1" dirty="0">
              <a:solidFill>
                <a:srgbClr val="FF0000"/>
              </a:solidFill>
            </a:endParaRPr>
          </a:p>
          <a:p>
            <a:pPr lvl="2"/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a是前看符号</a:t>
            </a:r>
          </a:p>
        </p:txBody>
      </p:sp>
    </p:spTree>
    <p:extLst>
      <p:ext uri="{BB962C8B-B14F-4D97-AF65-F5344CB8AC3E}">
        <p14:creationId xmlns:p14="http://schemas.microsoft.com/office/powerpoint/2010/main" val="3095202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F1900D-CBD0-43AD-A529-53F439240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LR(1)</a:t>
            </a:r>
            <a:r>
              <a:rPr lang="zh-CN" altLang="en-US" dirty="0"/>
              <a:t>分析算法：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9901688-6145-4DF1-A149-049541AB0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144</a:t>
            </a:fld>
            <a:endParaRPr lang="zh-CN" altLang="en-US"/>
          </a:p>
        </p:txBody>
      </p:sp>
      <p:sp>
        <p:nvSpPr>
          <p:cNvPr id="68" name="内容占位符 67">
            <a:extLst>
              <a:ext uri="{FF2B5EF4-FFF2-40B4-BE49-F238E27FC236}">
                <a16:creationId xmlns:a16="http://schemas.microsoft.com/office/drawing/2014/main" id="{E867D92A-4182-453B-80B8-A686A2429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closure</a:t>
            </a:r>
            <a:r>
              <a:rPr lang="zh-CN" altLang="en-US" dirty="0"/>
              <a:t>计算</a:t>
            </a:r>
            <a:endParaRPr lang="en-US" altLang="zh-CN" dirty="0"/>
          </a:p>
          <a:p>
            <a:pPr lvl="1"/>
            <a:r>
              <a:rPr lang="zh-CN" altLang="en-US" dirty="0"/>
              <a:t>对项目为</a:t>
            </a:r>
            <a:r>
              <a:rPr lang="en-US" altLang="zh-CN" b="1" dirty="0">
                <a:solidFill>
                  <a:srgbClr val="0000FF"/>
                </a:solidFill>
              </a:rPr>
              <a:t>[X ➝ </a:t>
            </a:r>
            <a:r>
              <a:rPr lang="el-GR" altLang="zh-CN" b="1" dirty="0">
                <a:solidFill>
                  <a:srgbClr val="0000FF"/>
                </a:solidFill>
              </a:rPr>
              <a:t>α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•</a:t>
            </a:r>
            <a:r>
              <a:rPr lang="el-GR" altLang="zh-CN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Y 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en-US" altLang="zh-CN" b="1" dirty="0">
                <a:solidFill>
                  <a:srgbClr val="0000FF"/>
                </a:solidFill>
              </a:rPr>
              <a:t>, a]</a:t>
            </a:r>
            <a:r>
              <a:rPr lang="zh-CN" altLang="en-US" dirty="0"/>
              <a:t>，添加</a:t>
            </a:r>
            <a:r>
              <a:rPr lang="en-US" altLang="zh-CN" b="1" dirty="0">
                <a:solidFill>
                  <a:srgbClr val="0000FF"/>
                </a:solidFill>
              </a:rPr>
              <a:t>[Y -&gt; •</a:t>
            </a:r>
            <a:r>
              <a:rPr lang="el-GR" altLang="zh-CN" b="1" dirty="0">
                <a:solidFill>
                  <a:srgbClr val="0000FF"/>
                </a:solidFill>
              </a:rPr>
              <a:t> γ, </a:t>
            </a:r>
            <a:r>
              <a:rPr lang="en-US" altLang="zh-CN" b="1" dirty="0">
                <a:solidFill>
                  <a:srgbClr val="0000FF"/>
                </a:solidFill>
              </a:rPr>
              <a:t>b]</a:t>
            </a:r>
            <a:r>
              <a:rPr lang="zh-CN" altLang="en-US" dirty="0"/>
              <a:t>到项目集，其中</a:t>
            </a:r>
            <a:r>
              <a:rPr lang="en-US" altLang="zh-CN" b="1" dirty="0">
                <a:solidFill>
                  <a:srgbClr val="0000FF"/>
                </a:solidFill>
              </a:rPr>
              <a:t>b</a:t>
            </a:r>
            <a:r>
              <a:rPr lang="zh-CN" altLang="en-US" b="1" dirty="0">
                <a:solidFill>
                  <a:srgbClr val="0000FF"/>
                </a:solidFill>
              </a:rPr>
              <a:t>属于</a:t>
            </a:r>
            <a:r>
              <a:rPr lang="en-US" altLang="zh-CN" b="1" dirty="0">
                <a:solidFill>
                  <a:srgbClr val="0000FF"/>
                </a:solidFill>
              </a:rPr>
              <a:t>FIRST_S(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en-US" altLang="zh-CN" b="1" dirty="0">
                <a:solidFill>
                  <a:srgbClr val="0000FF"/>
                </a:solidFill>
              </a:rPr>
              <a:t>a)</a:t>
            </a:r>
          </a:p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04C8FF-A6C4-47A8-80A6-0E20136DCBF3}"/>
              </a:ext>
            </a:extLst>
          </p:cNvPr>
          <p:cNvSpPr/>
          <p:nvPr/>
        </p:nvSpPr>
        <p:spPr>
          <a:xfrm>
            <a:off x="100166" y="3429000"/>
            <a:ext cx="2367577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 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L =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*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id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 -&gt; L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1B03836-2980-4849-A054-5558854F3EF3}"/>
              </a:ext>
            </a:extLst>
          </p:cNvPr>
          <p:cNvSpPr/>
          <p:nvPr/>
        </p:nvSpPr>
        <p:spPr>
          <a:xfrm>
            <a:off x="3740792" y="3154203"/>
            <a:ext cx="2901043" cy="30469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ea typeface="微软雅黑" panose="020B0503020204020204" pitchFamily="34" charset="-122"/>
              </a:rPr>
              <a:t>’ </a:t>
            </a:r>
            <a:r>
              <a: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-&gt; </a:t>
            </a:r>
            <a:r>
              <a:rPr lang="en-US" altLang="zh-CN" sz="2400" b="1" dirty="0"/>
              <a:t>•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</a:p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 -&gt; </a:t>
            </a:r>
            <a:r>
              <a:rPr lang="en-US" altLang="zh-CN" sz="2400" b="1" dirty="0"/>
              <a:t>• </a:t>
            </a:r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 = R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  <a:endParaRPr lang="pt-BR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 -&gt; </a:t>
            </a:r>
            <a:r>
              <a:rPr lang="en-US" altLang="zh-CN" sz="2400" b="1" dirty="0"/>
              <a:t>• </a:t>
            </a:r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，</a:t>
            </a:r>
            <a:r>
              <a: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  <a:endParaRPr lang="pt-BR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 -&gt; </a:t>
            </a:r>
            <a:r>
              <a:rPr lang="en-US" altLang="zh-CN" sz="2400" b="1" dirty="0"/>
              <a:t>• </a:t>
            </a:r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* R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，</a:t>
            </a:r>
            <a:r>
              <a: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endParaRPr lang="pt-BR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 -&gt; </a:t>
            </a:r>
            <a:r>
              <a:rPr lang="en-US" altLang="zh-CN" sz="2400" b="1" dirty="0"/>
              <a:t>• </a:t>
            </a:r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，</a:t>
            </a:r>
            <a:r>
              <a: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endParaRPr lang="pt-BR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 -&gt; </a:t>
            </a:r>
            <a:r>
              <a:rPr lang="en-US" altLang="zh-CN" sz="2400" b="1" dirty="0"/>
              <a:t>• </a:t>
            </a:r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，</a:t>
            </a:r>
            <a:r>
              <a: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</a:p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 -&gt; </a:t>
            </a:r>
            <a:r>
              <a:rPr lang="en-US" altLang="zh-CN" sz="2400" b="1" dirty="0"/>
              <a:t>• </a:t>
            </a:r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* R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，</a:t>
            </a:r>
            <a:r>
              <a: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  <a:endParaRPr lang="pt-BR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 -&gt; </a:t>
            </a:r>
            <a:r>
              <a:rPr lang="en-US" altLang="zh-CN" sz="2400" b="1" dirty="0"/>
              <a:t>• </a:t>
            </a:r>
            <a:r>
              <a: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，</a:t>
            </a:r>
            <a:r>
              <a:rPr lang="fr-F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5F62A3C3-57DC-49CC-B8C0-6B2769E7F405}"/>
              </a:ext>
            </a:extLst>
          </p:cNvPr>
          <p:cNvSpPr txBox="1"/>
          <p:nvPr/>
        </p:nvSpPr>
        <p:spPr>
          <a:xfrm>
            <a:off x="3222632" y="4321552"/>
            <a:ext cx="518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</a:t>
            </a:r>
            <a:endParaRPr lang="zh-CN" altLang="en-US" sz="2800" dirty="0"/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D358F883-40B8-4BE6-B0AE-EC2352528020}"/>
              </a:ext>
            </a:extLst>
          </p:cNvPr>
          <p:cNvGrpSpPr/>
          <p:nvPr/>
        </p:nvGrpSpPr>
        <p:grpSpPr>
          <a:xfrm>
            <a:off x="6797590" y="3429000"/>
            <a:ext cx="4018337" cy="2308324"/>
            <a:chOff x="6797590" y="3429000"/>
            <a:chExt cx="4018337" cy="2308324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BF2A795C-1368-4290-9FD5-643E3C36A27C}"/>
                </a:ext>
              </a:extLst>
            </p:cNvPr>
            <p:cNvSpPr/>
            <p:nvPr/>
          </p:nvSpPr>
          <p:spPr>
            <a:xfrm>
              <a:off x="7914884" y="3429000"/>
              <a:ext cx="2901043" cy="23083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pt-BR" altLang="zh-CN" sz="2400" b="1" dirty="0">
                  <a:ea typeface="微软雅黑" panose="020B0503020204020204" pitchFamily="34" charset="-122"/>
                </a:rPr>
                <a:t>’ 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</a:t>
              </a:r>
              <a:r>
                <a:rPr lang="en-US" altLang="zh-CN" sz="2400" b="1" dirty="0"/>
                <a:t>•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  <a:p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sz="2400" b="1" dirty="0"/>
                <a:t>• </a:t>
              </a:r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= R 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sz="2400" b="1" dirty="0"/>
                <a:t>• </a:t>
              </a:r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</a:t>
              </a:r>
              <a:r>
                <a:rPr lang="en-US" altLang="zh-CN" sz="2400" b="1" dirty="0"/>
                <a:t>• </a:t>
              </a:r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R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,$</a:t>
              </a:r>
              <a:endPara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</a:t>
              </a:r>
              <a:r>
                <a:rPr lang="en-US" altLang="zh-CN" sz="2400" b="1" dirty="0"/>
                <a:t>• </a:t>
              </a:r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=,$</a:t>
              </a:r>
              <a:endParaRPr lang="pt-BR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-&gt; </a:t>
              </a:r>
              <a:r>
                <a:rPr lang="en-US" altLang="zh-CN" sz="2400" b="1" dirty="0"/>
                <a:t>• </a:t>
              </a:r>
              <a:r>
                <a:rPr lang="pt-B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BE68B702-8764-4599-B13E-62CC8A9B5339}"/>
                </a:ext>
              </a:extLst>
            </p:cNvPr>
            <p:cNvSpPr txBox="1"/>
            <p:nvPr/>
          </p:nvSpPr>
          <p:spPr>
            <a:xfrm>
              <a:off x="7467198" y="4321552"/>
              <a:ext cx="5181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/>
                <a:t>1</a:t>
              </a:r>
              <a:endParaRPr lang="zh-CN" altLang="en-US" sz="2800" dirty="0"/>
            </a:p>
          </p:txBody>
        </p:sp>
        <p:sp>
          <p:nvSpPr>
            <p:cNvPr id="71" name="箭头: 右 70">
              <a:extLst>
                <a:ext uri="{FF2B5EF4-FFF2-40B4-BE49-F238E27FC236}">
                  <a16:creationId xmlns:a16="http://schemas.microsoft.com/office/drawing/2014/main" id="{41ABED1D-D3E6-4AFA-9B78-5C220EA51300}"/>
                </a:ext>
              </a:extLst>
            </p:cNvPr>
            <p:cNvSpPr/>
            <p:nvPr/>
          </p:nvSpPr>
          <p:spPr>
            <a:xfrm>
              <a:off x="6797590" y="4401508"/>
              <a:ext cx="686152" cy="36330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3" name="矩形 72">
            <a:extLst>
              <a:ext uri="{FF2B5EF4-FFF2-40B4-BE49-F238E27FC236}">
                <a16:creationId xmlns:a16="http://schemas.microsoft.com/office/drawing/2014/main" id="{72129A5B-09D7-4CA9-B543-EE1EA4E30637}"/>
              </a:ext>
            </a:extLst>
          </p:cNvPr>
          <p:cNvSpPr/>
          <p:nvPr/>
        </p:nvSpPr>
        <p:spPr>
          <a:xfrm>
            <a:off x="3784895" y="4303446"/>
            <a:ext cx="2090804" cy="7212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5BD49A9F-D6BF-48FD-8CB9-77D6FC97DD07}"/>
              </a:ext>
            </a:extLst>
          </p:cNvPr>
          <p:cNvSpPr/>
          <p:nvPr/>
        </p:nvSpPr>
        <p:spPr>
          <a:xfrm>
            <a:off x="3784549" y="5376710"/>
            <a:ext cx="2090804" cy="7212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61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uiExpand="1" build="allAtOnce" animBg="1"/>
      <p:bldP spid="73" grpId="0" animBg="1"/>
      <p:bldP spid="74" grpId="0" animBg="1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F1900D-CBD0-43AD-A529-53F439240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LR(1)</a:t>
            </a:r>
            <a:r>
              <a:rPr lang="zh-CN" altLang="en-US" dirty="0"/>
              <a:t>分析算法：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04C8FF-A6C4-47A8-80A6-0E20136DCBF3}"/>
              </a:ext>
            </a:extLst>
          </p:cNvPr>
          <p:cNvSpPr/>
          <p:nvPr/>
        </p:nvSpPr>
        <p:spPr>
          <a:xfrm>
            <a:off x="82347" y="4260903"/>
            <a:ext cx="2367577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 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L =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*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id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 -&gt; L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EB4F2F-2A45-4B12-94FA-2CCA08EEA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166" y="253428"/>
            <a:ext cx="5578056" cy="572990"/>
          </a:xfrm>
          <a:prstGeom prst="rect">
            <a:avLst/>
          </a:prstGeom>
        </p:spPr>
      </p:pic>
      <p:grpSp>
        <p:nvGrpSpPr>
          <p:cNvPr id="97" name="组合 96">
            <a:extLst>
              <a:ext uri="{FF2B5EF4-FFF2-40B4-BE49-F238E27FC236}">
                <a16:creationId xmlns:a16="http://schemas.microsoft.com/office/drawing/2014/main" id="{0DB95E24-EC5D-4470-92EA-4B25449CD6D6}"/>
              </a:ext>
            </a:extLst>
          </p:cNvPr>
          <p:cNvGrpSpPr/>
          <p:nvPr/>
        </p:nvGrpSpPr>
        <p:grpSpPr>
          <a:xfrm>
            <a:off x="86681" y="1110368"/>
            <a:ext cx="3124920" cy="2574214"/>
            <a:chOff x="86681" y="1110368"/>
            <a:chExt cx="3124920" cy="2574214"/>
          </a:xfrm>
        </p:grpSpPr>
        <p:pic>
          <p:nvPicPr>
            <p:cNvPr id="95" name="图片 94">
              <a:extLst>
                <a:ext uri="{FF2B5EF4-FFF2-40B4-BE49-F238E27FC236}">
                  <a16:creationId xmlns:a16="http://schemas.microsoft.com/office/drawing/2014/main" id="{9E2ED80D-7398-4029-8029-64083DB17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681" y="1677469"/>
              <a:ext cx="3124920" cy="2007113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6E57F376-88CC-4190-BC71-AF4E82DD7331}"/>
                </a:ext>
              </a:extLst>
            </p:cNvPr>
            <p:cNvSpPr/>
            <p:nvPr/>
          </p:nvSpPr>
          <p:spPr>
            <a:xfrm>
              <a:off x="1267447" y="1110368"/>
              <a:ext cx="76976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dirty="0"/>
                <a:t>SLR</a:t>
              </a:r>
              <a:endParaRPr lang="zh-CN" altLang="en-US" sz="3200" dirty="0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22A61D87-1202-41E8-84F5-C8CEFBA590D0}"/>
              </a:ext>
            </a:extLst>
          </p:cNvPr>
          <p:cNvGrpSpPr/>
          <p:nvPr/>
        </p:nvGrpSpPr>
        <p:grpSpPr>
          <a:xfrm>
            <a:off x="3474826" y="1146625"/>
            <a:ext cx="2387688" cy="1754326"/>
            <a:chOff x="3240221" y="4725202"/>
            <a:chExt cx="2387688" cy="1754326"/>
          </a:xfrm>
        </p:grpSpPr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151C5D29-6A06-4340-83FB-46A94F7DA846}"/>
                </a:ext>
              </a:extLst>
            </p:cNvPr>
            <p:cNvSpPr/>
            <p:nvPr/>
          </p:nvSpPr>
          <p:spPr>
            <a:xfrm>
              <a:off x="3629195" y="4725202"/>
              <a:ext cx="1998714" cy="175432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pt-BR" altLang="zh-CN" b="1" dirty="0">
                  <a:ea typeface="微软雅黑" panose="020B0503020204020204" pitchFamily="34" charset="-122"/>
                </a:rPr>
                <a:t>’ 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</a:t>
              </a:r>
              <a:r>
                <a:rPr lang="en-US" altLang="zh-CN" b="1" dirty="0"/>
                <a:t>• 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= R 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R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=,$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D289C1F6-9C48-4666-9910-FB6D4C27ED29}"/>
                </a:ext>
              </a:extLst>
            </p:cNvPr>
            <p:cNvSpPr txBox="1"/>
            <p:nvPr/>
          </p:nvSpPr>
          <p:spPr>
            <a:xfrm>
              <a:off x="3240221" y="5264877"/>
              <a:ext cx="518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1</a:t>
              </a:r>
              <a:endParaRPr lang="zh-CN" altLang="en-US" sz="2000" dirty="0"/>
            </a:p>
          </p:txBody>
        </p:sp>
      </p:grpSp>
      <p:grpSp>
        <p:nvGrpSpPr>
          <p:cNvPr id="138" name="组合 137">
            <a:extLst>
              <a:ext uri="{FF2B5EF4-FFF2-40B4-BE49-F238E27FC236}">
                <a16:creationId xmlns:a16="http://schemas.microsoft.com/office/drawing/2014/main" id="{B6837C6C-0953-49C9-9853-353CBA1C737E}"/>
              </a:ext>
            </a:extLst>
          </p:cNvPr>
          <p:cNvGrpSpPr/>
          <p:nvPr/>
        </p:nvGrpSpPr>
        <p:grpSpPr>
          <a:xfrm>
            <a:off x="3217976" y="972957"/>
            <a:ext cx="9172936" cy="5872251"/>
            <a:chOff x="3217976" y="972957"/>
            <a:chExt cx="9172936" cy="5872251"/>
          </a:xfrm>
        </p:grpSpPr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18806C42-A6D2-4295-9F4E-4CBCEC095217}"/>
                </a:ext>
              </a:extLst>
            </p:cNvPr>
            <p:cNvGrpSpPr/>
            <p:nvPr/>
          </p:nvGrpSpPr>
          <p:grpSpPr>
            <a:xfrm>
              <a:off x="9857566" y="2848848"/>
              <a:ext cx="2533346" cy="408837"/>
              <a:chOff x="3736458" y="4865983"/>
              <a:chExt cx="3190108" cy="408837"/>
            </a:xfrm>
          </p:grpSpPr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095256FD-2965-432D-BB43-BBE0C77722D8}"/>
                  </a:ext>
                </a:extLst>
              </p:cNvPr>
              <p:cNvSpPr/>
              <p:nvPr/>
            </p:nvSpPr>
            <p:spPr>
              <a:xfrm>
                <a:off x="3736458" y="4905488"/>
                <a:ext cx="23943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r>
                  <a:rPr lang="en-US" altLang="zh-CN" b="1" dirty="0"/>
                  <a:t> 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文本框 87">
                <a:extLst>
                  <a:ext uri="{FF2B5EF4-FFF2-40B4-BE49-F238E27FC236}">
                    <a16:creationId xmlns:a16="http://schemas.microsoft.com/office/drawing/2014/main" id="{EAF4F81B-703D-4CF6-BC6C-D92A8E86B715}"/>
                  </a:ext>
                </a:extLst>
              </p:cNvPr>
              <p:cNvSpPr txBox="1"/>
              <p:nvPr/>
            </p:nvSpPr>
            <p:spPr>
              <a:xfrm>
                <a:off x="6149827" y="4865983"/>
                <a:ext cx="77673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11</a:t>
                </a:r>
                <a:endParaRPr lang="zh-CN" altLang="en-US" sz="2000" dirty="0"/>
              </a:p>
            </p:txBody>
          </p:sp>
        </p:grpSp>
        <p:grpSp>
          <p:nvGrpSpPr>
            <p:cNvPr id="89" name="组合 88">
              <a:extLst>
                <a:ext uri="{FF2B5EF4-FFF2-40B4-BE49-F238E27FC236}">
                  <a16:creationId xmlns:a16="http://schemas.microsoft.com/office/drawing/2014/main" id="{94E4E9FA-AC09-453A-A901-38E75B5CAF31}"/>
                </a:ext>
              </a:extLst>
            </p:cNvPr>
            <p:cNvGrpSpPr/>
            <p:nvPr/>
          </p:nvGrpSpPr>
          <p:grpSpPr>
            <a:xfrm>
              <a:off x="9857566" y="3488303"/>
              <a:ext cx="2533346" cy="408837"/>
              <a:chOff x="3736458" y="4865983"/>
              <a:chExt cx="3190108" cy="408837"/>
            </a:xfrm>
          </p:grpSpPr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62039D3C-682E-4770-A803-5FEDEC8477DE}"/>
                  </a:ext>
                </a:extLst>
              </p:cNvPr>
              <p:cNvSpPr/>
              <p:nvPr/>
            </p:nvSpPr>
            <p:spPr>
              <a:xfrm>
                <a:off x="3736458" y="4905488"/>
                <a:ext cx="23943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b="1" dirty="0"/>
                  <a:t>•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r>
                  <a:rPr lang="en-US" altLang="zh-CN" b="1" dirty="0"/>
                  <a:t> 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1" name="文本框 90">
                <a:extLst>
                  <a:ext uri="{FF2B5EF4-FFF2-40B4-BE49-F238E27FC236}">
                    <a16:creationId xmlns:a16="http://schemas.microsoft.com/office/drawing/2014/main" id="{57C70281-7012-4A64-B4CB-8682F760FD2A}"/>
                  </a:ext>
                </a:extLst>
              </p:cNvPr>
              <p:cNvSpPr txBox="1"/>
              <p:nvPr/>
            </p:nvSpPr>
            <p:spPr>
              <a:xfrm>
                <a:off x="6149827" y="4865983"/>
                <a:ext cx="77673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12</a:t>
                </a:r>
                <a:endParaRPr lang="zh-CN" altLang="en-US" sz="2000" dirty="0"/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2093EAD5-9AEF-48C4-B410-7DE0C28D08D1}"/>
                </a:ext>
              </a:extLst>
            </p:cNvPr>
            <p:cNvGrpSpPr/>
            <p:nvPr/>
          </p:nvGrpSpPr>
          <p:grpSpPr>
            <a:xfrm>
              <a:off x="3537796" y="2900951"/>
              <a:ext cx="2394196" cy="1753900"/>
              <a:chOff x="3326922" y="5764268"/>
              <a:chExt cx="2394196" cy="1753900"/>
            </a:xfrm>
          </p:grpSpPr>
          <p:grpSp>
            <p:nvGrpSpPr>
              <p:cNvPr id="79" name="组合 78">
                <a:extLst>
                  <a:ext uri="{FF2B5EF4-FFF2-40B4-BE49-F238E27FC236}">
                    <a16:creationId xmlns:a16="http://schemas.microsoft.com/office/drawing/2014/main" id="{59957EFF-BEE5-463C-9DF2-692A966BCF5D}"/>
                  </a:ext>
                </a:extLst>
              </p:cNvPr>
              <p:cNvGrpSpPr/>
              <p:nvPr/>
            </p:nvGrpSpPr>
            <p:grpSpPr>
              <a:xfrm>
                <a:off x="3326922" y="7087281"/>
                <a:ext cx="2394196" cy="430887"/>
                <a:chOff x="3303191" y="5908998"/>
                <a:chExt cx="2394196" cy="430887"/>
              </a:xfrm>
            </p:grpSpPr>
            <p:sp>
              <p:nvSpPr>
                <p:cNvPr id="82" name="矩形 81">
                  <a:extLst>
                    <a:ext uri="{FF2B5EF4-FFF2-40B4-BE49-F238E27FC236}">
                      <a16:creationId xmlns:a16="http://schemas.microsoft.com/office/drawing/2014/main" id="{C7D07EEB-4D42-4272-B4BD-771F0634AF75}"/>
                    </a:ext>
                  </a:extLst>
                </p:cNvPr>
                <p:cNvSpPr/>
                <p:nvPr/>
              </p:nvSpPr>
              <p:spPr>
                <a:xfrm>
                  <a:off x="3698673" y="5970553"/>
                  <a:ext cx="1998714" cy="369332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pt-BR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</a:t>
                  </a:r>
                  <a:r>
                    <a:rPr lang="pt-BR" altLang="zh-CN" b="1" dirty="0">
                      <a:ea typeface="微软雅黑" panose="020B0503020204020204" pitchFamily="34" charset="-122"/>
                    </a:rPr>
                    <a:t>’ </a:t>
                  </a:r>
                  <a:r>
                    <a:rPr lang="fr-FR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-&gt; </a:t>
                  </a:r>
                  <a:r>
                    <a:rPr lang="en-US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</a:t>
                  </a:r>
                  <a:r>
                    <a:rPr lang="fr-FR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r>
                    <a:rPr lang="en-US" altLang="zh-CN" b="1" dirty="0"/>
                    <a:t>• </a:t>
                  </a:r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，</a:t>
                  </a:r>
                  <a:r>
                    <a:rPr lang="fr-FR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$</a:t>
                  </a:r>
                </a:p>
              </p:txBody>
            </p:sp>
            <p:sp>
              <p:nvSpPr>
                <p:cNvPr id="83" name="文本框 82">
                  <a:extLst>
                    <a:ext uri="{FF2B5EF4-FFF2-40B4-BE49-F238E27FC236}">
                      <a16:creationId xmlns:a16="http://schemas.microsoft.com/office/drawing/2014/main" id="{3B0D3EAD-3EC2-4A4B-85F8-A66F65CEAA31}"/>
                    </a:ext>
                  </a:extLst>
                </p:cNvPr>
                <p:cNvSpPr txBox="1"/>
                <p:nvPr/>
              </p:nvSpPr>
              <p:spPr>
                <a:xfrm>
                  <a:off x="3303191" y="5908998"/>
                  <a:ext cx="5181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dirty="0"/>
                    <a:t>2</a:t>
                  </a:r>
                  <a:endParaRPr lang="zh-CN" altLang="en-US" sz="2000" dirty="0"/>
                </a:p>
              </p:txBody>
            </p:sp>
          </p:grpSp>
          <p:cxnSp>
            <p:nvCxnSpPr>
              <p:cNvPr id="80" name="直接箭头连接符 79">
                <a:extLst>
                  <a:ext uri="{FF2B5EF4-FFF2-40B4-BE49-F238E27FC236}">
                    <a16:creationId xmlns:a16="http://schemas.microsoft.com/office/drawing/2014/main" id="{1D3D7722-6276-4DE7-A205-BE8384E045DE}"/>
                  </a:ext>
                </a:extLst>
              </p:cNvPr>
              <p:cNvCxnSpPr>
                <a:cxnSpLocks/>
                <a:stCxn id="84" idx="2"/>
                <a:endCxn id="82" idx="0"/>
              </p:cNvCxnSpPr>
              <p:nvPr/>
            </p:nvCxnSpPr>
            <p:spPr>
              <a:xfrm>
                <a:off x="4663169" y="5764268"/>
                <a:ext cx="58592" cy="1384568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6BF8346F-650C-451F-8055-F1E3B469B34B}"/>
                  </a:ext>
                </a:extLst>
              </p:cNvPr>
              <p:cNvSpPr/>
              <p:nvPr/>
            </p:nvSpPr>
            <p:spPr>
              <a:xfrm>
                <a:off x="4734782" y="6484174"/>
                <a:ext cx="415498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</a:t>
                </a:r>
                <a:endParaRPr lang="zh-CN" altLang="en-US" sz="2000" dirty="0"/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6025827E-3BE5-4452-A6EF-0AA81FC5BA0E}"/>
                </a:ext>
              </a:extLst>
            </p:cNvPr>
            <p:cNvGrpSpPr/>
            <p:nvPr/>
          </p:nvGrpSpPr>
          <p:grpSpPr>
            <a:xfrm>
              <a:off x="3540842" y="5001435"/>
              <a:ext cx="2394196" cy="707886"/>
              <a:chOff x="3303191" y="5908998"/>
              <a:chExt cx="2394196" cy="707886"/>
            </a:xfrm>
          </p:grpSpPr>
          <p:sp>
            <p:nvSpPr>
              <p:cNvPr id="77" name="矩形 76">
                <a:extLst>
                  <a:ext uri="{FF2B5EF4-FFF2-40B4-BE49-F238E27FC236}">
                    <a16:creationId xmlns:a16="http://schemas.microsoft.com/office/drawing/2014/main" id="{4AE64CA9-AB80-42F4-9E21-E838DADF7C8A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646331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L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 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1715EB6F-5CA0-4169-BB0D-38A883136667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3</a:t>
                </a:r>
                <a:endParaRPr lang="zh-CN" altLang="en-US" sz="2000" dirty="0"/>
              </a:p>
            </p:txBody>
          </p:sp>
        </p:grp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4F929A3C-B5F6-4026-A630-E5A1F7B4A321}"/>
                </a:ext>
              </a:extLst>
            </p:cNvPr>
            <p:cNvSpPr/>
            <p:nvPr/>
          </p:nvSpPr>
          <p:spPr>
            <a:xfrm>
              <a:off x="3355423" y="2426631"/>
              <a:ext cx="598153" cy="3243365"/>
            </a:xfrm>
            <a:custGeom>
              <a:avLst/>
              <a:gdLst>
                <a:gd name="connsiteX0" fmla="*/ 507618 w 598153"/>
                <a:gd name="connsiteY0" fmla="*/ 0 h 3243365"/>
                <a:gd name="connsiteX1" fmla="*/ 624 w 598153"/>
                <a:gd name="connsiteY1" fmla="*/ 2652666 h 3243365"/>
                <a:gd name="connsiteX2" fmla="*/ 598153 w 598153"/>
                <a:gd name="connsiteY2" fmla="*/ 3241141 h 324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8153" h="3243365">
                  <a:moveTo>
                    <a:pt x="507618" y="0"/>
                  </a:moveTo>
                  <a:cubicBezTo>
                    <a:pt x="246576" y="1056238"/>
                    <a:pt x="-14465" y="2112476"/>
                    <a:pt x="624" y="2652666"/>
                  </a:cubicBezTo>
                  <a:cubicBezTo>
                    <a:pt x="15713" y="3192856"/>
                    <a:pt x="125864" y="3257739"/>
                    <a:pt x="598153" y="3241141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27EFC6C7-C7FB-46E5-B7B1-7F06C7BA361A}"/>
                </a:ext>
              </a:extLst>
            </p:cNvPr>
            <p:cNvSpPr/>
            <p:nvPr/>
          </p:nvSpPr>
          <p:spPr>
            <a:xfrm>
              <a:off x="3303437" y="4801380"/>
              <a:ext cx="4026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000" dirty="0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EAE13C94-0BD3-4D74-82B8-595B24AA65D9}"/>
                </a:ext>
              </a:extLst>
            </p:cNvPr>
            <p:cNvGrpSpPr/>
            <p:nvPr/>
          </p:nvGrpSpPr>
          <p:grpSpPr>
            <a:xfrm>
              <a:off x="3584991" y="6142372"/>
              <a:ext cx="2355497" cy="474592"/>
              <a:chOff x="3341890" y="5865293"/>
              <a:chExt cx="2355497" cy="474592"/>
            </a:xfrm>
          </p:grpSpPr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C1DE3A82-0EB4-4318-A7EC-81DCE2B6F68A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R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FAC819B3-6AFB-4520-985C-489D9E1C29CD}"/>
                  </a:ext>
                </a:extLst>
              </p:cNvPr>
              <p:cNvSpPr txBox="1"/>
              <p:nvPr/>
            </p:nvSpPr>
            <p:spPr>
              <a:xfrm>
                <a:off x="3341890" y="5865293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4</a:t>
                </a:r>
                <a:endParaRPr lang="zh-CN" altLang="en-US" sz="2000" dirty="0"/>
              </a:p>
            </p:txBody>
          </p:sp>
        </p:grp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4CB7F6BA-6644-4403-9643-BE7813F12901}"/>
                </a:ext>
              </a:extLst>
            </p:cNvPr>
            <p:cNvSpPr/>
            <p:nvPr/>
          </p:nvSpPr>
          <p:spPr>
            <a:xfrm>
              <a:off x="3217976" y="2085326"/>
              <a:ext cx="725561" cy="4496846"/>
            </a:xfrm>
            <a:custGeom>
              <a:avLst/>
              <a:gdLst>
                <a:gd name="connsiteX0" fmla="*/ 507618 w 598153"/>
                <a:gd name="connsiteY0" fmla="*/ 0 h 3243365"/>
                <a:gd name="connsiteX1" fmla="*/ 624 w 598153"/>
                <a:gd name="connsiteY1" fmla="*/ 2652666 h 3243365"/>
                <a:gd name="connsiteX2" fmla="*/ 598153 w 598153"/>
                <a:gd name="connsiteY2" fmla="*/ 3241141 h 324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8153" h="3243365">
                  <a:moveTo>
                    <a:pt x="507618" y="0"/>
                  </a:moveTo>
                  <a:cubicBezTo>
                    <a:pt x="246576" y="1056238"/>
                    <a:pt x="-14465" y="2112476"/>
                    <a:pt x="624" y="2652666"/>
                  </a:cubicBezTo>
                  <a:cubicBezTo>
                    <a:pt x="15713" y="3192856"/>
                    <a:pt x="125864" y="3257739"/>
                    <a:pt x="598153" y="3241141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741CAED8-8EDF-4C1C-844A-042405EFA240}"/>
                </a:ext>
              </a:extLst>
            </p:cNvPr>
            <p:cNvSpPr/>
            <p:nvPr/>
          </p:nvSpPr>
          <p:spPr>
            <a:xfrm>
              <a:off x="3260598" y="5689140"/>
              <a:ext cx="44114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000" dirty="0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EFCE10DB-0197-45A3-90BC-5ACF42E3D1AB}"/>
                </a:ext>
              </a:extLst>
            </p:cNvPr>
            <p:cNvGrpSpPr/>
            <p:nvPr/>
          </p:nvGrpSpPr>
          <p:grpSpPr>
            <a:xfrm>
              <a:off x="6370891" y="1408235"/>
              <a:ext cx="2394196" cy="1261884"/>
              <a:chOff x="3303191" y="5908998"/>
              <a:chExt cx="2394196" cy="1261884"/>
            </a:xfrm>
          </p:grpSpPr>
          <p:sp>
            <p:nvSpPr>
              <p:cNvPr id="66" name="矩形 65">
                <a:extLst>
                  <a:ext uri="{FF2B5EF4-FFF2-40B4-BE49-F238E27FC236}">
                    <a16:creationId xmlns:a16="http://schemas.microsoft.com/office/drawing/2014/main" id="{1003834B-D904-47D2-9370-5DC55207C621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120032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 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44EC95E5-CA99-485B-B1CE-1EDC490751F8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5</a:t>
                </a:r>
                <a:endParaRPr lang="zh-CN" altLang="en-US" sz="2000" dirty="0"/>
              </a:p>
            </p:txBody>
          </p:sp>
        </p:grp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0534AB2F-B541-4E5F-A044-EE20AF82BA3E}"/>
                </a:ext>
              </a:extLst>
            </p:cNvPr>
            <p:cNvCxnSpPr>
              <a:cxnSpLocks/>
              <a:stCxn id="84" idx="3"/>
              <a:endCxn id="66" idx="1"/>
            </p:cNvCxnSpPr>
            <p:nvPr/>
          </p:nvCxnSpPr>
          <p:spPr>
            <a:xfrm>
              <a:off x="5862514" y="2023788"/>
              <a:ext cx="903859" cy="4616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36B9588B-C0BC-40A0-898F-9E95574561D3}"/>
                </a:ext>
              </a:extLst>
            </p:cNvPr>
            <p:cNvSpPr/>
            <p:nvPr/>
          </p:nvSpPr>
          <p:spPr>
            <a:xfrm>
              <a:off x="6101716" y="1761784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7FB6A697-6817-4E77-8C0F-D289F00D12B1}"/>
                </a:ext>
              </a:extLst>
            </p:cNvPr>
            <p:cNvGrpSpPr/>
            <p:nvPr/>
          </p:nvGrpSpPr>
          <p:grpSpPr>
            <a:xfrm>
              <a:off x="6352785" y="3221254"/>
              <a:ext cx="2408010" cy="428289"/>
              <a:chOff x="3289377" y="5970553"/>
              <a:chExt cx="2408010" cy="428289"/>
            </a:xfrm>
          </p:grpSpPr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DD2DC278-D180-45F7-BF5C-13B70A84415A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id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r>
                  <a:rPr lang="en-US" altLang="zh-CN" b="1" dirty="0"/>
                  <a:t> 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16CEF5A3-88EE-4047-BDC9-42E590F1F999}"/>
                  </a:ext>
                </a:extLst>
              </p:cNvPr>
              <p:cNvSpPr txBox="1"/>
              <p:nvPr/>
            </p:nvSpPr>
            <p:spPr>
              <a:xfrm>
                <a:off x="3289377" y="5998732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6</a:t>
                </a:r>
                <a:endParaRPr lang="zh-CN" altLang="en-US" sz="2000" dirty="0"/>
              </a:p>
            </p:txBody>
          </p:sp>
        </p:grp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4FE84399-030B-4564-9643-37DA4E1C6161}"/>
                </a:ext>
              </a:extLst>
            </p:cNvPr>
            <p:cNvCxnSpPr>
              <a:cxnSpLocks/>
              <a:stCxn id="84" idx="3"/>
            </p:cNvCxnSpPr>
            <p:nvPr/>
          </p:nvCxnSpPr>
          <p:spPr>
            <a:xfrm>
              <a:off x="5862514" y="2023788"/>
              <a:ext cx="886610" cy="14154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DB8DA3C9-EB60-4853-ADF3-4CD59B1A1CCC}"/>
                </a:ext>
              </a:extLst>
            </p:cNvPr>
            <p:cNvSpPr/>
            <p:nvPr/>
          </p:nvSpPr>
          <p:spPr>
            <a:xfrm>
              <a:off x="5980413" y="2787768"/>
              <a:ext cx="50687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000" dirty="0"/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224825F6-39EE-4E89-A9DB-CE3EFF0A719D}"/>
                </a:ext>
              </a:extLst>
            </p:cNvPr>
            <p:cNvGrpSpPr/>
            <p:nvPr/>
          </p:nvGrpSpPr>
          <p:grpSpPr>
            <a:xfrm>
              <a:off x="6370891" y="3808737"/>
              <a:ext cx="2394196" cy="1261884"/>
              <a:chOff x="3303191" y="5908998"/>
              <a:chExt cx="2394196" cy="1261884"/>
            </a:xfrm>
          </p:grpSpPr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47B07125-90A3-4950-9AC1-1E2E95CD86D8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120032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L =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 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文本框 60">
                <a:extLst>
                  <a:ext uri="{FF2B5EF4-FFF2-40B4-BE49-F238E27FC236}">
                    <a16:creationId xmlns:a16="http://schemas.microsoft.com/office/drawing/2014/main" id="{71D6A69A-B85B-4C72-98D6-549424412CE2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7</a:t>
                </a:r>
                <a:endParaRPr lang="zh-CN" altLang="en-US" sz="2000" dirty="0"/>
              </a:p>
            </p:txBody>
          </p:sp>
        </p:grp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E87D1D78-AE14-44F1-8FAA-872C0EB19933}"/>
                </a:ext>
              </a:extLst>
            </p:cNvPr>
            <p:cNvCxnSpPr>
              <a:cxnSpLocks/>
              <a:stCxn id="77" idx="3"/>
              <a:endCxn id="60" idx="1"/>
            </p:cNvCxnSpPr>
            <p:nvPr/>
          </p:nvCxnSpPr>
          <p:spPr>
            <a:xfrm flipV="1">
              <a:off x="5935038" y="4470457"/>
              <a:ext cx="831335" cy="915699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6A4980E-D821-4ADF-A68F-7B6DF0198235}"/>
                </a:ext>
              </a:extLst>
            </p:cNvPr>
            <p:cNvSpPr/>
            <p:nvPr/>
          </p:nvSpPr>
          <p:spPr>
            <a:xfrm>
              <a:off x="6104991" y="4553368"/>
              <a:ext cx="45717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 </a:t>
              </a:r>
              <a:endParaRPr lang="zh-CN" altLang="en-US" sz="2000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76F01D10-7AFF-479A-B643-FEC1479AF70D}"/>
                </a:ext>
              </a:extLst>
            </p:cNvPr>
            <p:cNvCxnSpPr>
              <a:cxnSpLocks/>
              <a:stCxn id="66" idx="2"/>
              <a:endCxn id="62" idx="0"/>
            </p:cNvCxnSpPr>
            <p:nvPr/>
          </p:nvCxnSpPr>
          <p:spPr>
            <a:xfrm flipH="1">
              <a:off x="7761438" y="2670119"/>
              <a:ext cx="4292" cy="55113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B92B1A98-E55A-46DE-81CD-A2D88F626151}"/>
                </a:ext>
              </a:extLst>
            </p:cNvPr>
            <p:cNvSpPr/>
            <p:nvPr/>
          </p:nvSpPr>
          <p:spPr>
            <a:xfrm>
              <a:off x="7316189" y="2766842"/>
              <a:ext cx="50687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000" dirty="0"/>
            </a:p>
          </p:txBody>
        </p: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17DB54E2-6C8B-4F08-8BD5-4EF8DC8429CA}"/>
                </a:ext>
              </a:extLst>
            </p:cNvPr>
            <p:cNvCxnSpPr>
              <a:cxnSpLocks/>
              <a:stCxn id="90" idx="1"/>
              <a:endCxn id="60" idx="3"/>
            </p:cNvCxnSpPr>
            <p:nvPr/>
          </p:nvCxnSpPr>
          <p:spPr>
            <a:xfrm flipH="1">
              <a:off x="8765087" y="3712474"/>
              <a:ext cx="1092479" cy="757983"/>
            </a:xfrm>
            <a:prstGeom prst="straightConnector1">
              <a:avLst/>
            </a:prstGeom>
            <a:ln w="5715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B67F0856-4F5B-46B1-BF11-1902F1327815}"/>
                </a:ext>
              </a:extLst>
            </p:cNvPr>
            <p:cNvSpPr/>
            <p:nvPr/>
          </p:nvSpPr>
          <p:spPr>
            <a:xfrm>
              <a:off x="9329628" y="3620791"/>
              <a:ext cx="50687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000" dirty="0"/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A7EE229E-E7FC-4B44-A564-59A2AE8356B1}"/>
                </a:ext>
              </a:extLst>
            </p:cNvPr>
            <p:cNvGrpSpPr/>
            <p:nvPr/>
          </p:nvGrpSpPr>
          <p:grpSpPr>
            <a:xfrm>
              <a:off x="9831960" y="1430565"/>
              <a:ext cx="2310731" cy="406913"/>
              <a:chOff x="3698672" y="5932972"/>
              <a:chExt cx="2909780" cy="406913"/>
            </a:xfrm>
          </p:grpSpPr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13E25EAC-D996-4D95-84A4-9157F3A88BE4}"/>
                  </a:ext>
                </a:extLst>
              </p:cNvPr>
              <p:cNvSpPr/>
              <p:nvPr/>
            </p:nvSpPr>
            <p:spPr>
              <a:xfrm>
                <a:off x="3698672" y="5970553"/>
                <a:ext cx="2404981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r>
                  <a:rPr lang="en-US" altLang="zh-CN" b="1" dirty="0"/>
                  <a:t> 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文本框 58">
                <a:extLst>
                  <a:ext uri="{FF2B5EF4-FFF2-40B4-BE49-F238E27FC236}">
                    <a16:creationId xmlns:a16="http://schemas.microsoft.com/office/drawing/2014/main" id="{CADDD7DA-2533-4B0D-A6CD-18A5C74D5821}"/>
                  </a:ext>
                </a:extLst>
              </p:cNvPr>
              <p:cNvSpPr txBox="1"/>
              <p:nvPr/>
            </p:nvSpPr>
            <p:spPr>
              <a:xfrm>
                <a:off x="6090292" y="5932972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8</a:t>
                </a:r>
                <a:endParaRPr lang="zh-CN" altLang="en-US" sz="2000" dirty="0"/>
              </a:p>
            </p:txBody>
          </p:sp>
        </p:grp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9DE73209-4526-4E39-AAAD-63FB5DCC2AF8}"/>
                </a:ext>
              </a:extLst>
            </p:cNvPr>
            <p:cNvCxnSpPr>
              <a:cxnSpLocks/>
              <a:stCxn id="66" idx="3"/>
              <a:endCxn id="58" idx="1"/>
            </p:cNvCxnSpPr>
            <p:nvPr/>
          </p:nvCxnSpPr>
          <p:spPr>
            <a:xfrm flipV="1">
              <a:off x="8765087" y="1652812"/>
              <a:ext cx="1066873" cy="417143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AEFE013-D95A-44EC-BDB4-FA9CD0C12015}"/>
                </a:ext>
              </a:extLst>
            </p:cNvPr>
            <p:cNvSpPr/>
            <p:nvPr/>
          </p:nvSpPr>
          <p:spPr>
            <a:xfrm>
              <a:off x="9126465" y="1453579"/>
              <a:ext cx="44114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000" dirty="0"/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C0E01E7A-3A7B-4267-8469-B27992E7D8FE}"/>
                </a:ext>
              </a:extLst>
            </p:cNvPr>
            <p:cNvGrpSpPr/>
            <p:nvPr/>
          </p:nvGrpSpPr>
          <p:grpSpPr>
            <a:xfrm>
              <a:off x="9857566" y="2255035"/>
              <a:ext cx="2328002" cy="408837"/>
              <a:chOff x="3736458" y="4865983"/>
              <a:chExt cx="2931529" cy="408837"/>
            </a:xfrm>
          </p:grpSpPr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DE0F8858-3482-48A0-BB38-DF4B1F841B11}"/>
                  </a:ext>
                </a:extLst>
              </p:cNvPr>
              <p:cNvSpPr/>
              <p:nvPr/>
            </p:nvSpPr>
            <p:spPr>
              <a:xfrm>
                <a:off x="3736458" y="4905488"/>
                <a:ext cx="23943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r>
                  <a:rPr lang="en-US" altLang="zh-CN" b="1" dirty="0"/>
                  <a:t> 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CDF03368-6B4E-4110-A630-A7C658F675C5}"/>
                  </a:ext>
                </a:extLst>
              </p:cNvPr>
              <p:cNvSpPr txBox="1"/>
              <p:nvPr/>
            </p:nvSpPr>
            <p:spPr>
              <a:xfrm>
                <a:off x="6149827" y="4865983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9</a:t>
                </a:r>
                <a:endParaRPr lang="zh-CN" altLang="en-US" sz="2000" dirty="0"/>
              </a:p>
            </p:txBody>
          </p:sp>
        </p:grp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65800D8-E3BD-42D8-BD00-887FE7818728}"/>
                </a:ext>
              </a:extLst>
            </p:cNvPr>
            <p:cNvSpPr/>
            <p:nvPr/>
          </p:nvSpPr>
          <p:spPr>
            <a:xfrm>
              <a:off x="7538748" y="981730"/>
              <a:ext cx="1278816" cy="1103596"/>
            </a:xfrm>
            <a:custGeom>
              <a:avLst/>
              <a:gdLst>
                <a:gd name="connsiteX0" fmla="*/ 1222218 w 1278816"/>
                <a:gd name="connsiteY0" fmla="*/ 1300046 h 1300046"/>
                <a:gd name="connsiteX1" fmla="*/ 1158844 w 1278816"/>
                <a:gd name="connsiteY1" fmla="*/ 68775 h 1300046"/>
                <a:gd name="connsiteX2" fmla="*/ 153909 w 1278816"/>
                <a:gd name="connsiteY2" fmla="*/ 195523 h 1300046"/>
                <a:gd name="connsiteX3" fmla="*/ 0 w 1278816"/>
                <a:gd name="connsiteY3" fmla="*/ 521448 h 130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8816" h="1300046">
                  <a:moveTo>
                    <a:pt x="1222218" y="1300046"/>
                  </a:moveTo>
                  <a:cubicBezTo>
                    <a:pt x="1279556" y="776454"/>
                    <a:pt x="1336895" y="252862"/>
                    <a:pt x="1158844" y="68775"/>
                  </a:cubicBezTo>
                  <a:cubicBezTo>
                    <a:pt x="980793" y="-115312"/>
                    <a:pt x="347050" y="120078"/>
                    <a:pt x="153909" y="195523"/>
                  </a:cubicBezTo>
                  <a:cubicBezTo>
                    <a:pt x="-39232" y="270968"/>
                    <a:pt x="37723" y="405262"/>
                    <a:pt x="0" y="521448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8ADFECE9-DDD3-419A-82FA-0EA21FBD9D02}"/>
                </a:ext>
              </a:extLst>
            </p:cNvPr>
            <p:cNvSpPr/>
            <p:nvPr/>
          </p:nvSpPr>
          <p:spPr>
            <a:xfrm>
              <a:off x="8284130" y="972957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cxnSp>
          <p:nvCxnSpPr>
            <p:cNvPr id="45" name="直接箭头连接符 44">
              <a:extLst>
                <a:ext uri="{FF2B5EF4-FFF2-40B4-BE49-F238E27FC236}">
                  <a16:creationId xmlns:a16="http://schemas.microsoft.com/office/drawing/2014/main" id="{4558A299-3AAC-404C-891F-9D78219B19A1}"/>
                </a:ext>
              </a:extLst>
            </p:cNvPr>
            <p:cNvCxnSpPr>
              <a:cxnSpLocks/>
              <a:stCxn id="66" idx="3"/>
              <a:endCxn id="56" idx="1"/>
            </p:cNvCxnSpPr>
            <p:nvPr/>
          </p:nvCxnSpPr>
          <p:spPr>
            <a:xfrm>
              <a:off x="8765087" y="2069955"/>
              <a:ext cx="1092479" cy="40925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3564C0F3-4E1B-45CD-B6C0-C5E6EF5C039A}"/>
                </a:ext>
              </a:extLst>
            </p:cNvPr>
            <p:cNvSpPr/>
            <p:nvPr/>
          </p:nvSpPr>
          <p:spPr>
            <a:xfrm>
              <a:off x="9118921" y="2245460"/>
              <a:ext cx="4026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000" dirty="0"/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C51C3D18-5531-4A71-BCD7-F7DB897C0CF3}"/>
                </a:ext>
              </a:extLst>
            </p:cNvPr>
            <p:cNvSpPr/>
            <p:nvPr/>
          </p:nvSpPr>
          <p:spPr>
            <a:xfrm>
              <a:off x="7512925" y="5146929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66B136C5-E14A-4C7B-B076-49516F4F878F}"/>
                </a:ext>
              </a:extLst>
            </p:cNvPr>
            <p:cNvGrpSpPr/>
            <p:nvPr/>
          </p:nvGrpSpPr>
          <p:grpSpPr>
            <a:xfrm>
              <a:off x="9773109" y="4205426"/>
              <a:ext cx="2546216" cy="400110"/>
              <a:chOff x="3630105" y="4890804"/>
              <a:chExt cx="3206314" cy="400110"/>
            </a:xfrm>
          </p:grpSpPr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D000E7A8-975B-4419-B3DB-26A7ECEE0D14}"/>
                  </a:ext>
                </a:extLst>
              </p:cNvPr>
              <p:cNvSpPr/>
              <p:nvPr/>
            </p:nvSpPr>
            <p:spPr>
              <a:xfrm>
                <a:off x="3630105" y="4899803"/>
                <a:ext cx="251687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L = R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10738ADA-533B-49A0-A827-48C419353517}"/>
                  </a:ext>
                </a:extLst>
              </p:cNvPr>
              <p:cNvSpPr txBox="1"/>
              <p:nvPr/>
            </p:nvSpPr>
            <p:spPr>
              <a:xfrm>
                <a:off x="6130771" y="4890804"/>
                <a:ext cx="70564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10</a:t>
                </a:r>
                <a:endParaRPr lang="zh-CN" altLang="en-US" sz="2000" dirty="0"/>
              </a:p>
            </p:txBody>
          </p:sp>
        </p:grp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1D8F5B88-AB6B-4967-B9F3-9786FAD11F16}"/>
                </a:ext>
              </a:extLst>
            </p:cNvPr>
            <p:cNvCxnSpPr>
              <a:cxnSpLocks/>
              <a:stCxn id="60" idx="3"/>
              <a:endCxn id="54" idx="1"/>
            </p:cNvCxnSpPr>
            <p:nvPr/>
          </p:nvCxnSpPr>
          <p:spPr>
            <a:xfrm flipV="1">
              <a:off x="8765087" y="4399091"/>
              <a:ext cx="1008022" cy="7136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C7AFA3CD-DD3A-41C4-9488-60AE5BA2FCCF}"/>
                </a:ext>
              </a:extLst>
            </p:cNvPr>
            <p:cNvSpPr/>
            <p:nvPr/>
          </p:nvSpPr>
          <p:spPr>
            <a:xfrm>
              <a:off x="9323900" y="4091292"/>
              <a:ext cx="44114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000" dirty="0"/>
            </a:p>
          </p:txBody>
        </p: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27B05482-A0D5-49EE-A4C7-30A4E55D8460}"/>
                </a:ext>
              </a:extLst>
            </p:cNvPr>
            <p:cNvCxnSpPr>
              <a:cxnSpLocks/>
              <a:stCxn id="60" idx="3"/>
              <a:endCxn id="87" idx="1"/>
            </p:cNvCxnSpPr>
            <p:nvPr/>
          </p:nvCxnSpPr>
          <p:spPr>
            <a:xfrm flipV="1">
              <a:off x="8765087" y="3073019"/>
              <a:ext cx="1092479" cy="1397438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80EC8E9-E4C0-47A5-B3EB-47D685127437}"/>
                </a:ext>
              </a:extLst>
            </p:cNvPr>
            <p:cNvSpPr/>
            <p:nvPr/>
          </p:nvSpPr>
          <p:spPr>
            <a:xfrm>
              <a:off x="9094857" y="3348400"/>
              <a:ext cx="4026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000" dirty="0"/>
            </a:p>
          </p:txBody>
        </p:sp>
        <p:grpSp>
          <p:nvGrpSpPr>
            <p:cNvPr id="98" name="组合 97">
              <a:extLst>
                <a:ext uri="{FF2B5EF4-FFF2-40B4-BE49-F238E27FC236}">
                  <a16:creationId xmlns:a16="http://schemas.microsoft.com/office/drawing/2014/main" id="{2C695C55-0FFF-4F01-902D-06CBAE620C29}"/>
                </a:ext>
              </a:extLst>
            </p:cNvPr>
            <p:cNvGrpSpPr/>
            <p:nvPr/>
          </p:nvGrpSpPr>
          <p:grpSpPr>
            <a:xfrm>
              <a:off x="6350705" y="5459593"/>
              <a:ext cx="2692616" cy="1261884"/>
              <a:chOff x="3303191" y="5908998"/>
              <a:chExt cx="2692616" cy="1261884"/>
            </a:xfrm>
          </p:grpSpPr>
          <p:sp>
            <p:nvSpPr>
              <p:cNvPr id="99" name="矩形 98">
                <a:extLst>
                  <a:ext uri="{FF2B5EF4-FFF2-40B4-BE49-F238E27FC236}">
                    <a16:creationId xmlns:a16="http://schemas.microsoft.com/office/drawing/2014/main" id="{0ADB372A-7E54-400C-AD89-E24EC2235A9C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2297134" cy="120032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 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0" name="文本框 99">
                <a:extLst>
                  <a:ext uri="{FF2B5EF4-FFF2-40B4-BE49-F238E27FC236}">
                    <a16:creationId xmlns:a16="http://schemas.microsoft.com/office/drawing/2014/main" id="{5C3E8EB5-342F-42A0-8E88-3256935038E9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13</a:t>
                </a:r>
                <a:endParaRPr lang="zh-CN" altLang="en-US" sz="2000" dirty="0"/>
              </a:p>
            </p:txBody>
          </p:sp>
        </p:grpSp>
        <p:cxnSp>
          <p:nvCxnSpPr>
            <p:cNvPr id="101" name="直接箭头连接符 100">
              <a:extLst>
                <a:ext uri="{FF2B5EF4-FFF2-40B4-BE49-F238E27FC236}">
                  <a16:creationId xmlns:a16="http://schemas.microsoft.com/office/drawing/2014/main" id="{882ED19E-D944-4033-B263-A4F9F667C24B}"/>
                </a:ext>
              </a:extLst>
            </p:cNvPr>
            <p:cNvCxnSpPr>
              <a:cxnSpLocks/>
              <a:stCxn id="60" idx="2"/>
              <a:endCxn id="99" idx="0"/>
            </p:cNvCxnSpPr>
            <p:nvPr/>
          </p:nvCxnSpPr>
          <p:spPr>
            <a:xfrm>
              <a:off x="7765730" y="5070621"/>
              <a:ext cx="129024" cy="45052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9" name="组合 108">
              <a:extLst>
                <a:ext uri="{FF2B5EF4-FFF2-40B4-BE49-F238E27FC236}">
                  <a16:creationId xmlns:a16="http://schemas.microsoft.com/office/drawing/2014/main" id="{C3DC02E1-8D55-49CC-A880-D0951092C20F}"/>
                </a:ext>
              </a:extLst>
            </p:cNvPr>
            <p:cNvGrpSpPr/>
            <p:nvPr/>
          </p:nvGrpSpPr>
          <p:grpSpPr>
            <a:xfrm>
              <a:off x="9748654" y="4890277"/>
              <a:ext cx="2484920" cy="671766"/>
              <a:chOff x="3698670" y="5970553"/>
              <a:chExt cx="3129126" cy="671766"/>
            </a:xfrm>
          </p:grpSpPr>
          <p:sp>
            <p:nvSpPr>
              <p:cNvPr id="110" name="矩形 109">
                <a:extLst>
                  <a:ext uri="{FF2B5EF4-FFF2-40B4-BE49-F238E27FC236}">
                    <a16:creationId xmlns:a16="http://schemas.microsoft.com/office/drawing/2014/main" id="{CDA91246-9DF0-467B-BD1C-449E7171E5D2}"/>
                  </a:ext>
                </a:extLst>
              </p:cNvPr>
              <p:cNvSpPr/>
              <p:nvPr/>
            </p:nvSpPr>
            <p:spPr>
              <a:xfrm>
                <a:off x="3698670" y="5970553"/>
                <a:ext cx="2892656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1" name="文本框 110">
                <a:extLst>
                  <a:ext uri="{FF2B5EF4-FFF2-40B4-BE49-F238E27FC236}">
                    <a16:creationId xmlns:a16="http://schemas.microsoft.com/office/drawing/2014/main" id="{AD5D0303-A996-4425-A622-6A7016499412}"/>
                  </a:ext>
                </a:extLst>
              </p:cNvPr>
              <p:cNvSpPr txBox="1"/>
              <p:nvPr/>
            </p:nvSpPr>
            <p:spPr>
              <a:xfrm>
                <a:off x="6246338" y="6242209"/>
                <a:ext cx="5814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14</a:t>
                </a:r>
                <a:endParaRPr lang="zh-CN" altLang="en-US" sz="2000" dirty="0"/>
              </a:p>
            </p:txBody>
          </p:sp>
        </p:grpSp>
        <p:cxnSp>
          <p:nvCxnSpPr>
            <p:cNvPr id="112" name="直接箭头连接符 111">
              <a:extLst>
                <a:ext uri="{FF2B5EF4-FFF2-40B4-BE49-F238E27FC236}">
                  <a16:creationId xmlns:a16="http://schemas.microsoft.com/office/drawing/2014/main" id="{D10E978B-53FE-42CC-B6E8-46CC0E4E2B26}"/>
                </a:ext>
              </a:extLst>
            </p:cNvPr>
            <p:cNvCxnSpPr>
              <a:cxnSpLocks/>
              <a:stCxn id="99" idx="3"/>
              <a:endCxn id="110" idx="1"/>
            </p:cNvCxnSpPr>
            <p:nvPr/>
          </p:nvCxnSpPr>
          <p:spPr>
            <a:xfrm flipV="1">
              <a:off x="9043321" y="5074943"/>
              <a:ext cx="705333" cy="104637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D1806B6C-C829-4406-A9D2-3E4FF9D31116}"/>
                </a:ext>
              </a:extLst>
            </p:cNvPr>
            <p:cNvSpPr/>
            <p:nvPr/>
          </p:nvSpPr>
          <p:spPr>
            <a:xfrm>
              <a:off x="9241380" y="5001500"/>
              <a:ext cx="44114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000" dirty="0"/>
            </a:p>
          </p:txBody>
        </p:sp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7C40691D-0491-42D1-BF1B-A9EC87B1ED38}"/>
                </a:ext>
              </a:extLst>
            </p:cNvPr>
            <p:cNvGrpSpPr/>
            <p:nvPr/>
          </p:nvGrpSpPr>
          <p:grpSpPr>
            <a:xfrm>
              <a:off x="9748654" y="5547702"/>
              <a:ext cx="2484920" cy="671766"/>
              <a:chOff x="3698670" y="5970553"/>
              <a:chExt cx="3129126" cy="671766"/>
            </a:xfrm>
          </p:grpSpPr>
          <p:sp>
            <p:nvSpPr>
              <p:cNvPr id="119" name="矩形 118">
                <a:extLst>
                  <a:ext uri="{FF2B5EF4-FFF2-40B4-BE49-F238E27FC236}">
                    <a16:creationId xmlns:a16="http://schemas.microsoft.com/office/drawing/2014/main" id="{21776AFD-A1CE-48AB-9A03-EEDA1F9009B8}"/>
                  </a:ext>
                </a:extLst>
              </p:cNvPr>
              <p:cNvSpPr/>
              <p:nvPr/>
            </p:nvSpPr>
            <p:spPr>
              <a:xfrm>
                <a:off x="3698670" y="5970553"/>
                <a:ext cx="2892656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0" name="文本框 119">
                <a:extLst>
                  <a:ext uri="{FF2B5EF4-FFF2-40B4-BE49-F238E27FC236}">
                    <a16:creationId xmlns:a16="http://schemas.microsoft.com/office/drawing/2014/main" id="{A7CE5A40-1F08-4691-BB7D-72746CA26933}"/>
                  </a:ext>
                </a:extLst>
              </p:cNvPr>
              <p:cNvSpPr txBox="1"/>
              <p:nvPr/>
            </p:nvSpPr>
            <p:spPr>
              <a:xfrm>
                <a:off x="6246338" y="6242209"/>
                <a:ext cx="5814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15</a:t>
                </a:r>
                <a:endParaRPr lang="zh-CN" altLang="en-US" sz="2000" dirty="0"/>
              </a:p>
            </p:txBody>
          </p:sp>
        </p:grpSp>
        <p:cxnSp>
          <p:nvCxnSpPr>
            <p:cNvPr id="121" name="直接箭头连接符 120">
              <a:extLst>
                <a:ext uri="{FF2B5EF4-FFF2-40B4-BE49-F238E27FC236}">
                  <a16:creationId xmlns:a16="http://schemas.microsoft.com/office/drawing/2014/main" id="{A3C721F4-F2E6-4FA4-89FB-F9AD51F01718}"/>
                </a:ext>
              </a:extLst>
            </p:cNvPr>
            <p:cNvCxnSpPr>
              <a:cxnSpLocks/>
              <a:stCxn id="99" idx="3"/>
              <a:endCxn id="119" idx="1"/>
            </p:cNvCxnSpPr>
            <p:nvPr/>
          </p:nvCxnSpPr>
          <p:spPr>
            <a:xfrm flipV="1">
              <a:off x="9043321" y="5732368"/>
              <a:ext cx="705333" cy="38894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矩形 123">
              <a:extLst>
                <a:ext uri="{FF2B5EF4-FFF2-40B4-BE49-F238E27FC236}">
                  <a16:creationId xmlns:a16="http://schemas.microsoft.com/office/drawing/2014/main" id="{7BEEC23A-5F93-4BFB-AFF2-1C2608A5D88A}"/>
                </a:ext>
              </a:extLst>
            </p:cNvPr>
            <p:cNvSpPr/>
            <p:nvPr/>
          </p:nvSpPr>
          <p:spPr>
            <a:xfrm>
              <a:off x="9336350" y="5536528"/>
              <a:ext cx="4026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000" dirty="0"/>
            </a:p>
          </p:txBody>
        </p:sp>
        <p:grpSp>
          <p:nvGrpSpPr>
            <p:cNvPr id="125" name="组合 124">
              <a:extLst>
                <a:ext uri="{FF2B5EF4-FFF2-40B4-BE49-F238E27FC236}">
                  <a16:creationId xmlns:a16="http://schemas.microsoft.com/office/drawing/2014/main" id="{953C5913-92E6-4A3E-A9E2-98CE67CE4954}"/>
                </a:ext>
              </a:extLst>
            </p:cNvPr>
            <p:cNvGrpSpPr/>
            <p:nvPr/>
          </p:nvGrpSpPr>
          <p:grpSpPr>
            <a:xfrm>
              <a:off x="9759040" y="6173442"/>
              <a:ext cx="2484920" cy="671766"/>
              <a:chOff x="3698670" y="5970553"/>
              <a:chExt cx="3129126" cy="671766"/>
            </a:xfrm>
          </p:grpSpPr>
          <p:sp>
            <p:nvSpPr>
              <p:cNvPr id="126" name="矩形 125">
                <a:extLst>
                  <a:ext uri="{FF2B5EF4-FFF2-40B4-BE49-F238E27FC236}">
                    <a16:creationId xmlns:a16="http://schemas.microsoft.com/office/drawing/2014/main" id="{60C049F0-2F08-4D39-9EFE-7777952F82F4}"/>
                  </a:ext>
                </a:extLst>
              </p:cNvPr>
              <p:cNvSpPr/>
              <p:nvPr/>
            </p:nvSpPr>
            <p:spPr>
              <a:xfrm>
                <a:off x="3698670" y="5970553"/>
                <a:ext cx="2892656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b="1" dirty="0"/>
                  <a:t>•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7" name="文本框 126">
                <a:extLst>
                  <a:ext uri="{FF2B5EF4-FFF2-40B4-BE49-F238E27FC236}">
                    <a16:creationId xmlns:a16="http://schemas.microsoft.com/office/drawing/2014/main" id="{7018666E-7055-40FE-9BC6-7B92312E28D2}"/>
                  </a:ext>
                </a:extLst>
              </p:cNvPr>
              <p:cNvSpPr txBox="1"/>
              <p:nvPr/>
            </p:nvSpPr>
            <p:spPr>
              <a:xfrm>
                <a:off x="6246338" y="6242209"/>
                <a:ext cx="5814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16</a:t>
                </a:r>
                <a:endParaRPr lang="zh-CN" altLang="en-US" sz="2000" dirty="0"/>
              </a:p>
            </p:txBody>
          </p:sp>
        </p:grp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23B8C8CD-5FA5-4AAC-B82C-9342CFA9193C}"/>
                </a:ext>
              </a:extLst>
            </p:cNvPr>
            <p:cNvSpPr/>
            <p:nvPr/>
          </p:nvSpPr>
          <p:spPr>
            <a:xfrm>
              <a:off x="8981038" y="6120143"/>
              <a:ext cx="399557" cy="516047"/>
            </a:xfrm>
            <a:custGeom>
              <a:avLst/>
              <a:gdLst>
                <a:gd name="connsiteX0" fmla="*/ 99588 w 399557"/>
                <a:gd name="connsiteY0" fmla="*/ 0 h 516047"/>
                <a:gd name="connsiteX1" fmla="*/ 398352 w 399557"/>
                <a:gd name="connsiteY1" fmla="*/ 407406 h 516047"/>
                <a:gd name="connsiteX2" fmla="*/ 0 w 399557"/>
                <a:gd name="connsiteY2" fmla="*/ 516047 h 51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9557" h="516047">
                  <a:moveTo>
                    <a:pt x="99588" y="0"/>
                  </a:moveTo>
                  <a:cubicBezTo>
                    <a:pt x="257269" y="160699"/>
                    <a:pt x="414950" y="321398"/>
                    <a:pt x="398352" y="407406"/>
                  </a:cubicBezTo>
                  <a:cubicBezTo>
                    <a:pt x="381754" y="493414"/>
                    <a:pt x="129766" y="503976"/>
                    <a:pt x="0" y="516047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2E59AC0A-39EB-4511-83D9-57707D0F2E92}"/>
                </a:ext>
              </a:extLst>
            </p:cNvPr>
            <p:cNvSpPr/>
            <p:nvPr/>
          </p:nvSpPr>
          <p:spPr>
            <a:xfrm>
              <a:off x="9052159" y="6309033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cxnSp>
          <p:nvCxnSpPr>
            <p:cNvPr id="133" name="直接箭头连接符 132">
              <a:extLst>
                <a:ext uri="{FF2B5EF4-FFF2-40B4-BE49-F238E27FC236}">
                  <a16:creationId xmlns:a16="http://schemas.microsoft.com/office/drawing/2014/main" id="{1D3776C0-3EBF-4E19-8490-F9A54414BAC3}"/>
                </a:ext>
              </a:extLst>
            </p:cNvPr>
            <p:cNvCxnSpPr>
              <a:cxnSpLocks/>
              <a:stCxn id="99" idx="3"/>
              <a:endCxn id="126" idx="1"/>
            </p:cNvCxnSpPr>
            <p:nvPr/>
          </p:nvCxnSpPr>
          <p:spPr>
            <a:xfrm>
              <a:off x="9043321" y="6121313"/>
              <a:ext cx="715719" cy="23679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矩形 136">
              <a:extLst>
                <a:ext uri="{FF2B5EF4-FFF2-40B4-BE49-F238E27FC236}">
                  <a16:creationId xmlns:a16="http://schemas.microsoft.com/office/drawing/2014/main" id="{14281C7E-C3F8-45FE-8FCF-5480860CA9CD}"/>
                </a:ext>
              </a:extLst>
            </p:cNvPr>
            <p:cNvSpPr/>
            <p:nvPr/>
          </p:nvSpPr>
          <p:spPr>
            <a:xfrm>
              <a:off x="9350696" y="5917043"/>
              <a:ext cx="50687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35782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4E33E65-F74D-4FC4-A80F-8AE4F62C7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528" y="182181"/>
            <a:ext cx="5003398" cy="32726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3F1900D-CBD0-43AD-A529-53F439240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LR(1)</a:t>
            </a:r>
            <a:r>
              <a:rPr lang="zh-CN" altLang="en-US" dirty="0"/>
              <a:t>分析算法：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9901688-6145-4DF1-A149-049541AB0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146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04C8FF-A6C4-47A8-80A6-0E20136DCBF3}"/>
              </a:ext>
            </a:extLst>
          </p:cNvPr>
          <p:cNvSpPr/>
          <p:nvPr/>
        </p:nvSpPr>
        <p:spPr>
          <a:xfrm>
            <a:off x="9727869" y="3764331"/>
            <a:ext cx="2367577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 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L =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*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id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 -&gt; L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2" name="表格 91">
            <a:extLst>
              <a:ext uri="{FF2B5EF4-FFF2-40B4-BE49-F238E27FC236}">
                <a16:creationId xmlns:a16="http://schemas.microsoft.com/office/drawing/2014/main" id="{BA0219F4-F0CA-4252-9D66-9B92152865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103496"/>
              </p:ext>
            </p:extLst>
          </p:nvPr>
        </p:nvGraphicFramePr>
        <p:xfrm>
          <a:off x="58486" y="147574"/>
          <a:ext cx="7082042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042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328372088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1035939507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41968469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3361667466"/>
                    </a:ext>
                  </a:extLst>
                </a:gridCol>
              </a:tblGrid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GOTO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id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*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s7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r2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s5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g9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g8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s12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s13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g11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g10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468502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5276437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031529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9331447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027070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2857577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s16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s13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g15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g14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578573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3241429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888372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877374"/>
                  </a:ext>
                </a:extLst>
              </a:tr>
            </a:tbl>
          </a:graphicData>
        </a:graphic>
      </p:graphicFrame>
      <p:grpSp>
        <p:nvGrpSpPr>
          <p:cNvPr id="11" name="组合 10">
            <a:extLst>
              <a:ext uri="{FF2B5EF4-FFF2-40B4-BE49-F238E27FC236}">
                <a16:creationId xmlns:a16="http://schemas.microsoft.com/office/drawing/2014/main" id="{09BC1DED-1F2B-43A7-BAD9-3E0AE6785A64}"/>
              </a:ext>
            </a:extLst>
          </p:cNvPr>
          <p:cNvGrpSpPr/>
          <p:nvPr/>
        </p:nvGrpSpPr>
        <p:grpSpPr>
          <a:xfrm>
            <a:off x="7188602" y="757804"/>
            <a:ext cx="4856354" cy="3352700"/>
            <a:chOff x="7188602" y="757804"/>
            <a:chExt cx="4856354" cy="3352700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E28BCDAF-7D28-41E1-BBBB-52A520F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88602" y="757804"/>
              <a:ext cx="4856354" cy="2806398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139FBB54-9C39-4B30-ADED-1B2967680F63}"/>
                </a:ext>
              </a:extLst>
            </p:cNvPr>
            <p:cNvSpPr/>
            <p:nvPr/>
          </p:nvSpPr>
          <p:spPr>
            <a:xfrm>
              <a:off x="7984968" y="3525729"/>
              <a:ext cx="769763" cy="584775"/>
            </a:xfrm>
            <a:prstGeom prst="rect">
              <a:avLst/>
            </a:prstGeom>
            <a:ln w="19050"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3200" dirty="0"/>
                <a:t>SLR</a:t>
              </a:r>
              <a:endParaRPr lang="zh-CN" altLang="en-US" sz="3200" dirty="0"/>
            </a:p>
          </p:txBody>
        </p:sp>
      </p:grpSp>
      <p:sp>
        <p:nvSpPr>
          <p:cNvPr id="94" name="矩形 93">
            <a:extLst>
              <a:ext uri="{FF2B5EF4-FFF2-40B4-BE49-F238E27FC236}">
                <a16:creationId xmlns:a16="http://schemas.microsoft.com/office/drawing/2014/main" id="{89FD9ADB-DD7C-4BD0-A800-9797892D880D}"/>
              </a:ext>
            </a:extLst>
          </p:cNvPr>
          <p:cNvSpPr/>
          <p:nvPr/>
        </p:nvSpPr>
        <p:spPr>
          <a:xfrm>
            <a:off x="7435358" y="4310633"/>
            <a:ext cx="2070781" cy="830997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分析输入串：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id = id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3F03915-1FD2-4BE4-8811-B143B287C42A}"/>
              </a:ext>
            </a:extLst>
          </p:cNvPr>
          <p:cNvSpPr/>
          <p:nvPr/>
        </p:nvSpPr>
        <p:spPr>
          <a:xfrm>
            <a:off x="7435358" y="5525355"/>
            <a:ext cx="2070781" cy="830997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分析输入串：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id = * id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</a:p>
        </p:txBody>
      </p:sp>
    </p:spTree>
    <p:extLst>
      <p:ext uri="{BB962C8B-B14F-4D97-AF65-F5344CB8AC3E}">
        <p14:creationId xmlns:p14="http://schemas.microsoft.com/office/powerpoint/2010/main" val="318704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12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组合 189">
            <a:extLst>
              <a:ext uri="{FF2B5EF4-FFF2-40B4-BE49-F238E27FC236}">
                <a16:creationId xmlns:a16="http://schemas.microsoft.com/office/drawing/2014/main" id="{2E4E3774-AE4E-479E-8468-7687152A599E}"/>
              </a:ext>
            </a:extLst>
          </p:cNvPr>
          <p:cNvGrpSpPr/>
          <p:nvPr/>
        </p:nvGrpSpPr>
        <p:grpSpPr>
          <a:xfrm>
            <a:off x="3474826" y="1146625"/>
            <a:ext cx="2387688" cy="1754326"/>
            <a:chOff x="3240221" y="4725202"/>
            <a:chExt cx="2387688" cy="1754326"/>
          </a:xfrm>
        </p:grpSpPr>
        <p:sp>
          <p:nvSpPr>
            <p:cNvPr id="191" name="矩形 190">
              <a:extLst>
                <a:ext uri="{FF2B5EF4-FFF2-40B4-BE49-F238E27FC236}">
                  <a16:creationId xmlns:a16="http://schemas.microsoft.com/office/drawing/2014/main" id="{A870BBFF-DA3E-45B5-90D5-AC7001FDED21}"/>
                </a:ext>
              </a:extLst>
            </p:cNvPr>
            <p:cNvSpPr/>
            <p:nvPr/>
          </p:nvSpPr>
          <p:spPr>
            <a:xfrm>
              <a:off x="3629195" y="4725202"/>
              <a:ext cx="1998714" cy="175432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pt-BR" altLang="zh-CN" b="1" dirty="0">
                  <a:ea typeface="微软雅黑" panose="020B0503020204020204" pitchFamily="34" charset="-122"/>
                </a:rPr>
                <a:t>’ 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</a:t>
              </a:r>
              <a:r>
                <a:rPr lang="en-US" altLang="zh-CN" b="1" dirty="0"/>
                <a:t>• 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= R 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R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=,$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-&gt; </a:t>
              </a:r>
              <a:r>
                <a:rPr lang="en-US" altLang="zh-CN" b="1" dirty="0"/>
                <a:t>•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</a:p>
          </p:txBody>
        </p:sp>
        <p:sp>
          <p:nvSpPr>
            <p:cNvPr id="192" name="文本框 191">
              <a:extLst>
                <a:ext uri="{FF2B5EF4-FFF2-40B4-BE49-F238E27FC236}">
                  <a16:creationId xmlns:a16="http://schemas.microsoft.com/office/drawing/2014/main" id="{C8BCE76A-C942-4585-995D-DEA8B59EF844}"/>
                </a:ext>
              </a:extLst>
            </p:cNvPr>
            <p:cNvSpPr txBox="1"/>
            <p:nvPr/>
          </p:nvSpPr>
          <p:spPr>
            <a:xfrm>
              <a:off x="3240221" y="5264877"/>
              <a:ext cx="518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1</a:t>
              </a:r>
              <a:endParaRPr lang="zh-CN" altLang="en-US" sz="2000" dirty="0"/>
            </a:p>
          </p:txBody>
        </p:sp>
      </p:grpSp>
      <p:grpSp>
        <p:nvGrpSpPr>
          <p:cNvPr id="193" name="组合 192">
            <a:extLst>
              <a:ext uri="{FF2B5EF4-FFF2-40B4-BE49-F238E27FC236}">
                <a16:creationId xmlns:a16="http://schemas.microsoft.com/office/drawing/2014/main" id="{AAE86938-22CB-4B1B-9622-177D44C1AA2D}"/>
              </a:ext>
            </a:extLst>
          </p:cNvPr>
          <p:cNvGrpSpPr/>
          <p:nvPr/>
        </p:nvGrpSpPr>
        <p:grpSpPr>
          <a:xfrm>
            <a:off x="3217976" y="972957"/>
            <a:ext cx="9172936" cy="5872251"/>
            <a:chOff x="3217976" y="972957"/>
            <a:chExt cx="9172936" cy="5872251"/>
          </a:xfrm>
        </p:grpSpPr>
        <p:grpSp>
          <p:nvGrpSpPr>
            <p:cNvPr id="194" name="组合 193">
              <a:extLst>
                <a:ext uri="{FF2B5EF4-FFF2-40B4-BE49-F238E27FC236}">
                  <a16:creationId xmlns:a16="http://schemas.microsoft.com/office/drawing/2014/main" id="{936D7337-E7E2-4ED7-A41A-0A9794F1B904}"/>
                </a:ext>
              </a:extLst>
            </p:cNvPr>
            <p:cNvGrpSpPr/>
            <p:nvPr/>
          </p:nvGrpSpPr>
          <p:grpSpPr>
            <a:xfrm>
              <a:off x="9857566" y="2848848"/>
              <a:ext cx="2533346" cy="408837"/>
              <a:chOff x="3736458" y="4865983"/>
              <a:chExt cx="3190108" cy="408837"/>
            </a:xfrm>
          </p:grpSpPr>
          <p:sp>
            <p:nvSpPr>
              <p:cNvPr id="274" name="矩形 273">
                <a:extLst>
                  <a:ext uri="{FF2B5EF4-FFF2-40B4-BE49-F238E27FC236}">
                    <a16:creationId xmlns:a16="http://schemas.microsoft.com/office/drawing/2014/main" id="{9968599D-2D11-49E1-9061-15EE0585D710}"/>
                  </a:ext>
                </a:extLst>
              </p:cNvPr>
              <p:cNvSpPr/>
              <p:nvPr/>
            </p:nvSpPr>
            <p:spPr>
              <a:xfrm>
                <a:off x="3736458" y="4905488"/>
                <a:ext cx="23943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r>
                  <a:rPr lang="en-US" altLang="zh-CN" b="1" dirty="0"/>
                  <a:t> 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5" name="文本框 274">
                <a:extLst>
                  <a:ext uri="{FF2B5EF4-FFF2-40B4-BE49-F238E27FC236}">
                    <a16:creationId xmlns:a16="http://schemas.microsoft.com/office/drawing/2014/main" id="{7E32DA32-1C2A-49F9-81B8-C0F829BCF2AB}"/>
                  </a:ext>
                </a:extLst>
              </p:cNvPr>
              <p:cNvSpPr txBox="1"/>
              <p:nvPr/>
            </p:nvSpPr>
            <p:spPr>
              <a:xfrm>
                <a:off x="6149827" y="4865983"/>
                <a:ext cx="77673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11</a:t>
                </a:r>
                <a:endParaRPr lang="zh-CN" altLang="en-US" sz="2000" dirty="0"/>
              </a:p>
            </p:txBody>
          </p:sp>
        </p:grpSp>
        <p:grpSp>
          <p:nvGrpSpPr>
            <p:cNvPr id="195" name="组合 194">
              <a:extLst>
                <a:ext uri="{FF2B5EF4-FFF2-40B4-BE49-F238E27FC236}">
                  <a16:creationId xmlns:a16="http://schemas.microsoft.com/office/drawing/2014/main" id="{D11AAA7D-64FD-403C-8A2B-D48912DFAAFF}"/>
                </a:ext>
              </a:extLst>
            </p:cNvPr>
            <p:cNvGrpSpPr/>
            <p:nvPr/>
          </p:nvGrpSpPr>
          <p:grpSpPr>
            <a:xfrm>
              <a:off x="9857566" y="3488303"/>
              <a:ext cx="2533346" cy="408837"/>
              <a:chOff x="3736458" y="4865983"/>
              <a:chExt cx="3190108" cy="408837"/>
            </a:xfrm>
          </p:grpSpPr>
          <p:sp>
            <p:nvSpPr>
              <p:cNvPr id="272" name="矩形 271">
                <a:extLst>
                  <a:ext uri="{FF2B5EF4-FFF2-40B4-BE49-F238E27FC236}">
                    <a16:creationId xmlns:a16="http://schemas.microsoft.com/office/drawing/2014/main" id="{66239F6E-DE18-4EF1-8044-2422298B53A0}"/>
                  </a:ext>
                </a:extLst>
              </p:cNvPr>
              <p:cNvSpPr/>
              <p:nvPr/>
            </p:nvSpPr>
            <p:spPr>
              <a:xfrm>
                <a:off x="3736458" y="4905488"/>
                <a:ext cx="23943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b="1" dirty="0"/>
                  <a:t>•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r>
                  <a:rPr lang="en-US" altLang="zh-CN" b="1" dirty="0"/>
                  <a:t> 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3" name="文本框 272">
                <a:extLst>
                  <a:ext uri="{FF2B5EF4-FFF2-40B4-BE49-F238E27FC236}">
                    <a16:creationId xmlns:a16="http://schemas.microsoft.com/office/drawing/2014/main" id="{946E15E9-AD7D-4D86-849F-65CEBFF63736}"/>
                  </a:ext>
                </a:extLst>
              </p:cNvPr>
              <p:cNvSpPr txBox="1"/>
              <p:nvPr/>
            </p:nvSpPr>
            <p:spPr>
              <a:xfrm>
                <a:off x="6149827" y="4865983"/>
                <a:ext cx="77673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12</a:t>
                </a:r>
                <a:endParaRPr lang="zh-CN" altLang="en-US" sz="2000" dirty="0"/>
              </a:p>
            </p:txBody>
          </p:sp>
        </p:grpSp>
        <p:grpSp>
          <p:nvGrpSpPr>
            <p:cNvPr id="196" name="组合 195">
              <a:extLst>
                <a:ext uri="{FF2B5EF4-FFF2-40B4-BE49-F238E27FC236}">
                  <a16:creationId xmlns:a16="http://schemas.microsoft.com/office/drawing/2014/main" id="{DF2A2E61-1E7D-49D5-B0C3-8A76998690AA}"/>
                </a:ext>
              </a:extLst>
            </p:cNvPr>
            <p:cNvGrpSpPr/>
            <p:nvPr/>
          </p:nvGrpSpPr>
          <p:grpSpPr>
            <a:xfrm>
              <a:off x="3537796" y="2900951"/>
              <a:ext cx="2394196" cy="1753900"/>
              <a:chOff x="3326922" y="5764268"/>
              <a:chExt cx="2394196" cy="1753900"/>
            </a:xfrm>
          </p:grpSpPr>
          <p:grpSp>
            <p:nvGrpSpPr>
              <p:cNvPr id="267" name="组合 266">
                <a:extLst>
                  <a:ext uri="{FF2B5EF4-FFF2-40B4-BE49-F238E27FC236}">
                    <a16:creationId xmlns:a16="http://schemas.microsoft.com/office/drawing/2014/main" id="{4AC78FE7-0846-41CF-A154-B5EE38766AFF}"/>
                  </a:ext>
                </a:extLst>
              </p:cNvPr>
              <p:cNvGrpSpPr/>
              <p:nvPr/>
            </p:nvGrpSpPr>
            <p:grpSpPr>
              <a:xfrm>
                <a:off x="3326922" y="7087281"/>
                <a:ext cx="2394196" cy="430887"/>
                <a:chOff x="3303191" y="5908998"/>
                <a:chExt cx="2394196" cy="430887"/>
              </a:xfrm>
            </p:grpSpPr>
            <p:sp>
              <p:nvSpPr>
                <p:cNvPr id="270" name="矩形 269">
                  <a:extLst>
                    <a:ext uri="{FF2B5EF4-FFF2-40B4-BE49-F238E27FC236}">
                      <a16:creationId xmlns:a16="http://schemas.microsoft.com/office/drawing/2014/main" id="{D2D6F9EC-8193-46A6-A43C-571E282F74BC}"/>
                    </a:ext>
                  </a:extLst>
                </p:cNvPr>
                <p:cNvSpPr/>
                <p:nvPr/>
              </p:nvSpPr>
              <p:spPr>
                <a:xfrm>
                  <a:off x="3698673" y="5970553"/>
                  <a:ext cx="1998714" cy="369332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pt-BR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</a:t>
                  </a:r>
                  <a:r>
                    <a:rPr lang="pt-BR" altLang="zh-CN" b="1" dirty="0">
                      <a:ea typeface="微软雅黑" panose="020B0503020204020204" pitchFamily="34" charset="-122"/>
                    </a:rPr>
                    <a:t>’ </a:t>
                  </a:r>
                  <a:r>
                    <a:rPr lang="fr-FR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-&gt; </a:t>
                  </a:r>
                  <a:r>
                    <a:rPr lang="en-US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</a:t>
                  </a:r>
                  <a:r>
                    <a:rPr lang="fr-FR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r>
                    <a:rPr lang="en-US" altLang="zh-CN" b="1" dirty="0"/>
                    <a:t>• </a:t>
                  </a:r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，</a:t>
                  </a:r>
                  <a:r>
                    <a:rPr lang="fr-FR" altLang="zh-CN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$</a:t>
                  </a:r>
                </a:p>
              </p:txBody>
            </p:sp>
            <p:sp>
              <p:nvSpPr>
                <p:cNvPr id="271" name="文本框 270">
                  <a:extLst>
                    <a:ext uri="{FF2B5EF4-FFF2-40B4-BE49-F238E27FC236}">
                      <a16:creationId xmlns:a16="http://schemas.microsoft.com/office/drawing/2014/main" id="{A6EFDC98-6A5D-474D-8E19-7FD6A14EBAD5}"/>
                    </a:ext>
                  </a:extLst>
                </p:cNvPr>
                <p:cNvSpPr txBox="1"/>
                <p:nvPr/>
              </p:nvSpPr>
              <p:spPr>
                <a:xfrm>
                  <a:off x="3303191" y="5908998"/>
                  <a:ext cx="5181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dirty="0"/>
                    <a:t>2</a:t>
                  </a:r>
                  <a:endParaRPr lang="zh-CN" altLang="en-US" sz="2000" dirty="0"/>
                </a:p>
              </p:txBody>
            </p:sp>
          </p:grpSp>
          <p:cxnSp>
            <p:nvCxnSpPr>
              <p:cNvPr id="268" name="直接箭头连接符 267">
                <a:extLst>
                  <a:ext uri="{FF2B5EF4-FFF2-40B4-BE49-F238E27FC236}">
                    <a16:creationId xmlns:a16="http://schemas.microsoft.com/office/drawing/2014/main" id="{D1EBEB57-C1CF-487B-9313-A0003C87EA3F}"/>
                  </a:ext>
                </a:extLst>
              </p:cNvPr>
              <p:cNvCxnSpPr>
                <a:cxnSpLocks/>
                <a:stCxn id="191" idx="2"/>
                <a:endCxn id="270" idx="0"/>
              </p:cNvCxnSpPr>
              <p:nvPr/>
            </p:nvCxnSpPr>
            <p:spPr>
              <a:xfrm>
                <a:off x="4663169" y="5764268"/>
                <a:ext cx="58592" cy="1384568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9" name="矩形 268">
                <a:extLst>
                  <a:ext uri="{FF2B5EF4-FFF2-40B4-BE49-F238E27FC236}">
                    <a16:creationId xmlns:a16="http://schemas.microsoft.com/office/drawing/2014/main" id="{43DC80DF-5336-4029-A3DF-B4293DB572AC}"/>
                  </a:ext>
                </a:extLst>
              </p:cNvPr>
              <p:cNvSpPr/>
              <p:nvPr/>
            </p:nvSpPr>
            <p:spPr>
              <a:xfrm>
                <a:off x="4734782" y="6484174"/>
                <a:ext cx="415498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</a:t>
                </a:r>
                <a:endParaRPr lang="zh-CN" altLang="en-US" sz="2000" dirty="0"/>
              </a:p>
            </p:txBody>
          </p:sp>
        </p:grpSp>
        <p:grpSp>
          <p:nvGrpSpPr>
            <p:cNvPr id="197" name="组合 196">
              <a:extLst>
                <a:ext uri="{FF2B5EF4-FFF2-40B4-BE49-F238E27FC236}">
                  <a16:creationId xmlns:a16="http://schemas.microsoft.com/office/drawing/2014/main" id="{2A69529E-453C-462A-A842-7529547FA6CF}"/>
                </a:ext>
              </a:extLst>
            </p:cNvPr>
            <p:cNvGrpSpPr/>
            <p:nvPr/>
          </p:nvGrpSpPr>
          <p:grpSpPr>
            <a:xfrm>
              <a:off x="3540842" y="5001435"/>
              <a:ext cx="2394196" cy="707886"/>
              <a:chOff x="3303191" y="5908998"/>
              <a:chExt cx="2394196" cy="707886"/>
            </a:xfrm>
          </p:grpSpPr>
          <p:sp>
            <p:nvSpPr>
              <p:cNvPr id="265" name="矩形 264">
                <a:extLst>
                  <a:ext uri="{FF2B5EF4-FFF2-40B4-BE49-F238E27FC236}">
                    <a16:creationId xmlns:a16="http://schemas.microsoft.com/office/drawing/2014/main" id="{FF47DA95-5027-4D27-9BC3-B9D0DA01655C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646331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L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 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</p:txBody>
          </p:sp>
          <p:sp>
            <p:nvSpPr>
              <p:cNvPr id="266" name="文本框 265">
                <a:extLst>
                  <a:ext uri="{FF2B5EF4-FFF2-40B4-BE49-F238E27FC236}">
                    <a16:creationId xmlns:a16="http://schemas.microsoft.com/office/drawing/2014/main" id="{2F3CFB3A-F7FA-416A-BA8E-5EEF28475E1A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3</a:t>
                </a:r>
                <a:endParaRPr lang="zh-CN" altLang="en-US" sz="2000" dirty="0"/>
              </a:p>
            </p:txBody>
          </p:sp>
        </p:grp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82EC31EE-D720-4515-96E2-1BB5A4F41709}"/>
                </a:ext>
              </a:extLst>
            </p:cNvPr>
            <p:cNvSpPr/>
            <p:nvPr/>
          </p:nvSpPr>
          <p:spPr>
            <a:xfrm>
              <a:off x="3355423" y="2426631"/>
              <a:ext cx="598153" cy="3243365"/>
            </a:xfrm>
            <a:custGeom>
              <a:avLst/>
              <a:gdLst>
                <a:gd name="connsiteX0" fmla="*/ 507618 w 598153"/>
                <a:gd name="connsiteY0" fmla="*/ 0 h 3243365"/>
                <a:gd name="connsiteX1" fmla="*/ 624 w 598153"/>
                <a:gd name="connsiteY1" fmla="*/ 2652666 h 3243365"/>
                <a:gd name="connsiteX2" fmla="*/ 598153 w 598153"/>
                <a:gd name="connsiteY2" fmla="*/ 3241141 h 324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8153" h="3243365">
                  <a:moveTo>
                    <a:pt x="507618" y="0"/>
                  </a:moveTo>
                  <a:cubicBezTo>
                    <a:pt x="246576" y="1056238"/>
                    <a:pt x="-14465" y="2112476"/>
                    <a:pt x="624" y="2652666"/>
                  </a:cubicBezTo>
                  <a:cubicBezTo>
                    <a:pt x="15713" y="3192856"/>
                    <a:pt x="125864" y="3257739"/>
                    <a:pt x="598153" y="3241141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99" name="矩形 198">
              <a:extLst>
                <a:ext uri="{FF2B5EF4-FFF2-40B4-BE49-F238E27FC236}">
                  <a16:creationId xmlns:a16="http://schemas.microsoft.com/office/drawing/2014/main" id="{F1A814D2-9265-4815-B076-DD612370A224}"/>
                </a:ext>
              </a:extLst>
            </p:cNvPr>
            <p:cNvSpPr/>
            <p:nvPr/>
          </p:nvSpPr>
          <p:spPr>
            <a:xfrm>
              <a:off x="3303437" y="4801380"/>
              <a:ext cx="4026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000" dirty="0"/>
            </a:p>
          </p:txBody>
        </p:sp>
        <p:grpSp>
          <p:nvGrpSpPr>
            <p:cNvPr id="200" name="组合 199">
              <a:extLst>
                <a:ext uri="{FF2B5EF4-FFF2-40B4-BE49-F238E27FC236}">
                  <a16:creationId xmlns:a16="http://schemas.microsoft.com/office/drawing/2014/main" id="{48CA6668-9636-42C3-B777-67A510DE2212}"/>
                </a:ext>
              </a:extLst>
            </p:cNvPr>
            <p:cNvGrpSpPr/>
            <p:nvPr/>
          </p:nvGrpSpPr>
          <p:grpSpPr>
            <a:xfrm>
              <a:off x="3584991" y="6142372"/>
              <a:ext cx="2355497" cy="474592"/>
              <a:chOff x="3341890" y="5865293"/>
              <a:chExt cx="2355497" cy="474592"/>
            </a:xfrm>
          </p:grpSpPr>
          <p:sp>
            <p:nvSpPr>
              <p:cNvPr id="263" name="矩形 262">
                <a:extLst>
                  <a:ext uri="{FF2B5EF4-FFF2-40B4-BE49-F238E27FC236}">
                    <a16:creationId xmlns:a16="http://schemas.microsoft.com/office/drawing/2014/main" id="{BF924861-4302-4C0A-8758-563C88F5A72B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R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4" name="文本框 263">
                <a:extLst>
                  <a:ext uri="{FF2B5EF4-FFF2-40B4-BE49-F238E27FC236}">
                    <a16:creationId xmlns:a16="http://schemas.microsoft.com/office/drawing/2014/main" id="{73EB8CE6-6D23-4EF9-AED8-BA27CE31A713}"/>
                  </a:ext>
                </a:extLst>
              </p:cNvPr>
              <p:cNvSpPr txBox="1"/>
              <p:nvPr/>
            </p:nvSpPr>
            <p:spPr>
              <a:xfrm>
                <a:off x="3341890" y="5865293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4</a:t>
                </a:r>
                <a:endParaRPr lang="zh-CN" altLang="en-US" sz="2000" dirty="0"/>
              </a:p>
            </p:txBody>
          </p:sp>
        </p:grp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18F348D0-CBD8-4499-AFAF-4ECA33A427F5}"/>
                </a:ext>
              </a:extLst>
            </p:cNvPr>
            <p:cNvSpPr/>
            <p:nvPr/>
          </p:nvSpPr>
          <p:spPr>
            <a:xfrm>
              <a:off x="3217976" y="2085326"/>
              <a:ext cx="725561" cy="4496846"/>
            </a:xfrm>
            <a:custGeom>
              <a:avLst/>
              <a:gdLst>
                <a:gd name="connsiteX0" fmla="*/ 507618 w 598153"/>
                <a:gd name="connsiteY0" fmla="*/ 0 h 3243365"/>
                <a:gd name="connsiteX1" fmla="*/ 624 w 598153"/>
                <a:gd name="connsiteY1" fmla="*/ 2652666 h 3243365"/>
                <a:gd name="connsiteX2" fmla="*/ 598153 w 598153"/>
                <a:gd name="connsiteY2" fmla="*/ 3241141 h 324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8153" h="3243365">
                  <a:moveTo>
                    <a:pt x="507618" y="0"/>
                  </a:moveTo>
                  <a:cubicBezTo>
                    <a:pt x="246576" y="1056238"/>
                    <a:pt x="-14465" y="2112476"/>
                    <a:pt x="624" y="2652666"/>
                  </a:cubicBezTo>
                  <a:cubicBezTo>
                    <a:pt x="15713" y="3192856"/>
                    <a:pt x="125864" y="3257739"/>
                    <a:pt x="598153" y="3241141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02" name="矩形 201">
              <a:extLst>
                <a:ext uri="{FF2B5EF4-FFF2-40B4-BE49-F238E27FC236}">
                  <a16:creationId xmlns:a16="http://schemas.microsoft.com/office/drawing/2014/main" id="{1B892727-47F1-4ED7-BB85-B016F190AE1C}"/>
                </a:ext>
              </a:extLst>
            </p:cNvPr>
            <p:cNvSpPr/>
            <p:nvPr/>
          </p:nvSpPr>
          <p:spPr>
            <a:xfrm>
              <a:off x="3260598" y="5689140"/>
              <a:ext cx="44114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000" dirty="0"/>
            </a:p>
          </p:txBody>
        </p:sp>
        <p:grpSp>
          <p:nvGrpSpPr>
            <p:cNvPr id="203" name="组合 202">
              <a:extLst>
                <a:ext uri="{FF2B5EF4-FFF2-40B4-BE49-F238E27FC236}">
                  <a16:creationId xmlns:a16="http://schemas.microsoft.com/office/drawing/2014/main" id="{7C02D2ED-8660-480D-9FBE-D042C7D03A6D}"/>
                </a:ext>
              </a:extLst>
            </p:cNvPr>
            <p:cNvGrpSpPr/>
            <p:nvPr/>
          </p:nvGrpSpPr>
          <p:grpSpPr>
            <a:xfrm>
              <a:off x="6370891" y="1408235"/>
              <a:ext cx="2394196" cy="1261884"/>
              <a:chOff x="3303191" y="5908998"/>
              <a:chExt cx="2394196" cy="1261884"/>
            </a:xfrm>
          </p:grpSpPr>
          <p:sp>
            <p:nvSpPr>
              <p:cNvPr id="261" name="矩形 260">
                <a:extLst>
                  <a:ext uri="{FF2B5EF4-FFF2-40B4-BE49-F238E27FC236}">
                    <a16:creationId xmlns:a16="http://schemas.microsoft.com/office/drawing/2014/main" id="{725F1188-9F0A-4338-8954-79E89EE82EEE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120032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 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2" name="文本框 261">
                <a:extLst>
                  <a:ext uri="{FF2B5EF4-FFF2-40B4-BE49-F238E27FC236}">
                    <a16:creationId xmlns:a16="http://schemas.microsoft.com/office/drawing/2014/main" id="{6CAF0A02-85B0-4B27-833B-C906CB519401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5</a:t>
                </a:r>
                <a:endParaRPr lang="zh-CN" altLang="en-US" sz="2000" dirty="0"/>
              </a:p>
            </p:txBody>
          </p:sp>
        </p:grpSp>
        <p:cxnSp>
          <p:nvCxnSpPr>
            <p:cNvPr id="204" name="直接箭头连接符 203">
              <a:extLst>
                <a:ext uri="{FF2B5EF4-FFF2-40B4-BE49-F238E27FC236}">
                  <a16:creationId xmlns:a16="http://schemas.microsoft.com/office/drawing/2014/main" id="{7E7AFD97-A8B5-4FFE-BC9A-6C91A0D179CD}"/>
                </a:ext>
              </a:extLst>
            </p:cNvPr>
            <p:cNvCxnSpPr>
              <a:cxnSpLocks/>
              <a:stCxn id="191" idx="3"/>
              <a:endCxn id="261" idx="1"/>
            </p:cNvCxnSpPr>
            <p:nvPr/>
          </p:nvCxnSpPr>
          <p:spPr>
            <a:xfrm>
              <a:off x="5862514" y="2023788"/>
              <a:ext cx="903859" cy="4616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矩形 204">
              <a:extLst>
                <a:ext uri="{FF2B5EF4-FFF2-40B4-BE49-F238E27FC236}">
                  <a16:creationId xmlns:a16="http://schemas.microsoft.com/office/drawing/2014/main" id="{8BE0B02C-A7D6-42E0-9DD5-22D2FC60FE14}"/>
                </a:ext>
              </a:extLst>
            </p:cNvPr>
            <p:cNvSpPr/>
            <p:nvPr/>
          </p:nvSpPr>
          <p:spPr>
            <a:xfrm>
              <a:off x="6101716" y="1761784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grpSp>
          <p:nvGrpSpPr>
            <p:cNvPr id="206" name="组合 205">
              <a:extLst>
                <a:ext uri="{FF2B5EF4-FFF2-40B4-BE49-F238E27FC236}">
                  <a16:creationId xmlns:a16="http://schemas.microsoft.com/office/drawing/2014/main" id="{1164D9AE-AF20-432F-9C34-02CBA2E44D50}"/>
                </a:ext>
              </a:extLst>
            </p:cNvPr>
            <p:cNvGrpSpPr/>
            <p:nvPr/>
          </p:nvGrpSpPr>
          <p:grpSpPr>
            <a:xfrm>
              <a:off x="6352785" y="3221254"/>
              <a:ext cx="2408010" cy="428289"/>
              <a:chOff x="3289377" y="5970553"/>
              <a:chExt cx="2408010" cy="428289"/>
            </a:xfrm>
          </p:grpSpPr>
          <p:sp>
            <p:nvSpPr>
              <p:cNvPr id="259" name="矩形 258">
                <a:extLst>
                  <a:ext uri="{FF2B5EF4-FFF2-40B4-BE49-F238E27FC236}">
                    <a16:creationId xmlns:a16="http://schemas.microsoft.com/office/drawing/2014/main" id="{E6ABD48F-E5D7-4663-A202-4A869808D113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id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r>
                  <a:rPr lang="en-US" altLang="zh-CN" b="1" dirty="0"/>
                  <a:t> 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0" name="文本框 259">
                <a:extLst>
                  <a:ext uri="{FF2B5EF4-FFF2-40B4-BE49-F238E27FC236}">
                    <a16:creationId xmlns:a16="http://schemas.microsoft.com/office/drawing/2014/main" id="{734881D0-F7DA-4478-970D-0873F694B11C}"/>
                  </a:ext>
                </a:extLst>
              </p:cNvPr>
              <p:cNvSpPr txBox="1"/>
              <p:nvPr/>
            </p:nvSpPr>
            <p:spPr>
              <a:xfrm>
                <a:off x="3289377" y="5998732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6</a:t>
                </a:r>
                <a:endParaRPr lang="zh-CN" altLang="en-US" sz="2000" dirty="0"/>
              </a:p>
            </p:txBody>
          </p:sp>
        </p:grpSp>
        <p:cxnSp>
          <p:nvCxnSpPr>
            <p:cNvPr id="207" name="直接箭头连接符 206">
              <a:extLst>
                <a:ext uri="{FF2B5EF4-FFF2-40B4-BE49-F238E27FC236}">
                  <a16:creationId xmlns:a16="http://schemas.microsoft.com/office/drawing/2014/main" id="{9B8ECFA8-27BF-439B-80E7-1AB4181E5F4F}"/>
                </a:ext>
              </a:extLst>
            </p:cNvPr>
            <p:cNvCxnSpPr>
              <a:cxnSpLocks/>
              <a:stCxn id="191" idx="3"/>
            </p:cNvCxnSpPr>
            <p:nvPr/>
          </p:nvCxnSpPr>
          <p:spPr>
            <a:xfrm>
              <a:off x="5862514" y="2023788"/>
              <a:ext cx="886610" cy="14154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>
              <a:extLst>
                <a:ext uri="{FF2B5EF4-FFF2-40B4-BE49-F238E27FC236}">
                  <a16:creationId xmlns:a16="http://schemas.microsoft.com/office/drawing/2014/main" id="{0773ECB8-51FE-483F-92A1-8F08A2A8B813}"/>
                </a:ext>
              </a:extLst>
            </p:cNvPr>
            <p:cNvSpPr/>
            <p:nvPr/>
          </p:nvSpPr>
          <p:spPr>
            <a:xfrm>
              <a:off x="5980413" y="2787768"/>
              <a:ext cx="50687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000" dirty="0"/>
            </a:p>
          </p:txBody>
        </p:sp>
        <p:grpSp>
          <p:nvGrpSpPr>
            <p:cNvPr id="209" name="组合 208">
              <a:extLst>
                <a:ext uri="{FF2B5EF4-FFF2-40B4-BE49-F238E27FC236}">
                  <a16:creationId xmlns:a16="http://schemas.microsoft.com/office/drawing/2014/main" id="{33C588E0-0A5F-4F11-9A49-4FFF6D9D85F0}"/>
                </a:ext>
              </a:extLst>
            </p:cNvPr>
            <p:cNvGrpSpPr/>
            <p:nvPr/>
          </p:nvGrpSpPr>
          <p:grpSpPr>
            <a:xfrm>
              <a:off x="6370891" y="3808737"/>
              <a:ext cx="2394196" cy="1261884"/>
              <a:chOff x="3303191" y="5908998"/>
              <a:chExt cx="2394196" cy="1261884"/>
            </a:xfrm>
          </p:grpSpPr>
          <p:sp>
            <p:nvSpPr>
              <p:cNvPr id="257" name="矩形 256">
                <a:extLst>
                  <a:ext uri="{FF2B5EF4-FFF2-40B4-BE49-F238E27FC236}">
                    <a16:creationId xmlns:a16="http://schemas.microsoft.com/office/drawing/2014/main" id="{FAE08A47-9ED8-4555-A539-7EF63C80D716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1998714" cy="120032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L =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 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8" name="文本框 257">
                <a:extLst>
                  <a:ext uri="{FF2B5EF4-FFF2-40B4-BE49-F238E27FC236}">
                    <a16:creationId xmlns:a16="http://schemas.microsoft.com/office/drawing/2014/main" id="{4163415F-9460-4A5E-85AF-EB972F3EE3D4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7</a:t>
                </a:r>
                <a:endParaRPr lang="zh-CN" altLang="en-US" sz="2000" dirty="0"/>
              </a:p>
            </p:txBody>
          </p:sp>
        </p:grpSp>
        <p:cxnSp>
          <p:nvCxnSpPr>
            <p:cNvPr id="210" name="直接箭头连接符 209">
              <a:extLst>
                <a:ext uri="{FF2B5EF4-FFF2-40B4-BE49-F238E27FC236}">
                  <a16:creationId xmlns:a16="http://schemas.microsoft.com/office/drawing/2014/main" id="{65EB6423-06AE-4411-A112-CDB7F6F221A7}"/>
                </a:ext>
              </a:extLst>
            </p:cNvPr>
            <p:cNvCxnSpPr>
              <a:cxnSpLocks/>
              <a:stCxn id="265" idx="3"/>
              <a:endCxn id="257" idx="1"/>
            </p:cNvCxnSpPr>
            <p:nvPr/>
          </p:nvCxnSpPr>
          <p:spPr>
            <a:xfrm flipV="1">
              <a:off x="5935038" y="4470457"/>
              <a:ext cx="831335" cy="915699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矩形 210">
              <a:extLst>
                <a:ext uri="{FF2B5EF4-FFF2-40B4-BE49-F238E27FC236}">
                  <a16:creationId xmlns:a16="http://schemas.microsoft.com/office/drawing/2014/main" id="{0A841D0D-3B4E-4548-9500-641B8416019E}"/>
                </a:ext>
              </a:extLst>
            </p:cNvPr>
            <p:cNvSpPr/>
            <p:nvPr/>
          </p:nvSpPr>
          <p:spPr>
            <a:xfrm>
              <a:off x="6104991" y="4553368"/>
              <a:ext cx="45717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 </a:t>
              </a:r>
              <a:endParaRPr lang="zh-CN" altLang="en-US" sz="2000" dirty="0"/>
            </a:p>
          </p:txBody>
        </p:sp>
        <p:cxnSp>
          <p:nvCxnSpPr>
            <p:cNvPr id="212" name="直接箭头连接符 211">
              <a:extLst>
                <a:ext uri="{FF2B5EF4-FFF2-40B4-BE49-F238E27FC236}">
                  <a16:creationId xmlns:a16="http://schemas.microsoft.com/office/drawing/2014/main" id="{EC7EE3CC-D29E-4D06-B264-A1545B877E84}"/>
                </a:ext>
              </a:extLst>
            </p:cNvPr>
            <p:cNvCxnSpPr>
              <a:cxnSpLocks/>
              <a:stCxn id="261" idx="2"/>
              <a:endCxn id="259" idx="0"/>
            </p:cNvCxnSpPr>
            <p:nvPr/>
          </p:nvCxnSpPr>
          <p:spPr>
            <a:xfrm flipH="1">
              <a:off x="7761438" y="2670119"/>
              <a:ext cx="4292" cy="55113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矩形 212">
              <a:extLst>
                <a:ext uri="{FF2B5EF4-FFF2-40B4-BE49-F238E27FC236}">
                  <a16:creationId xmlns:a16="http://schemas.microsoft.com/office/drawing/2014/main" id="{4860C8F0-7969-4DE9-8471-32CB4BFB4755}"/>
                </a:ext>
              </a:extLst>
            </p:cNvPr>
            <p:cNvSpPr/>
            <p:nvPr/>
          </p:nvSpPr>
          <p:spPr>
            <a:xfrm>
              <a:off x="7316189" y="2766842"/>
              <a:ext cx="50687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000" dirty="0"/>
            </a:p>
          </p:txBody>
        </p:sp>
        <p:cxnSp>
          <p:nvCxnSpPr>
            <p:cNvPr id="214" name="直接箭头连接符 213">
              <a:extLst>
                <a:ext uri="{FF2B5EF4-FFF2-40B4-BE49-F238E27FC236}">
                  <a16:creationId xmlns:a16="http://schemas.microsoft.com/office/drawing/2014/main" id="{2D35CC05-A926-4E6D-9990-A81578ABFC72}"/>
                </a:ext>
              </a:extLst>
            </p:cNvPr>
            <p:cNvCxnSpPr>
              <a:cxnSpLocks/>
              <a:stCxn id="272" idx="1"/>
              <a:endCxn id="257" idx="3"/>
            </p:cNvCxnSpPr>
            <p:nvPr/>
          </p:nvCxnSpPr>
          <p:spPr>
            <a:xfrm flipH="1">
              <a:off x="8765087" y="3712474"/>
              <a:ext cx="1092479" cy="757983"/>
            </a:xfrm>
            <a:prstGeom prst="straightConnector1">
              <a:avLst/>
            </a:prstGeom>
            <a:ln w="5715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矩形 214">
              <a:extLst>
                <a:ext uri="{FF2B5EF4-FFF2-40B4-BE49-F238E27FC236}">
                  <a16:creationId xmlns:a16="http://schemas.microsoft.com/office/drawing/2014/main" id="{1DAF9187-4346-4CDC-97BF-68B3890500C3}"/>
                </a:ext>
              </a:extLst>
            </p:cNvPr>
            <p:cNvSpPr/>
            <p:nvPr/>
          </p:nvSpPr>
          <p:spPr>
            <a:xfrm>
              <a:off x="9329628" y="3620791"/>
              <a:ext cx="50687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000" dirty="0"/>
            </a:p>
          </p:txBody>
        </p:sp>
        <p:grpSp>
          <p:nvGrpSpPr>
            <p:cNvPr id="216" name="组合 215">
              <a:extLst>
                <a:ext uri="{FF2B5EF4-FFF2-40B4-BE49-F238E27FC236}">
                  <a16:creationId xmlns:a16="http://schemas.microsoft.com/office/drawing/2014/main" id="{F2F64453-222D-4846-A715-4113B7E0912B}"/>
                </a:ext>
              </a:extLst>
            </p:cNvPr>
            <p:cNvGrpSpPr/>
            <p:nvPr/>
          </p:nvGrpSpPr>
          <p:grpSpPr>
            <a:xfrm>
              <a:off x="9831960" y="1430565"/>
              <a:ext cx="2310731" cy="406913"/>
              <a:chOff x="3698672" y="5932972"/>
              <a:chExt cx="2909780" cy="406913"/>
            </a:xfrm>
          </p:grpSpPr>
          <p:sp>
            <p:nvSpPr>
              <p:cNvPr id="255" name="矩形 254">
                <a:extLst>
                  <a:ext uri="{FF2B5EF4-FFF2-40B4-BE49-F238E27FC236}">
                    <a16:creationId xmlns:a16="http://schemas.microsoft.com/office/drawing/2014/main" id="{F2982580-6A3D-436E-BB46-5B14D94702CC}"/>
                  </a:ext>
                </a:extLst>
              </p:cNvPr>
              <p:cNvSpPr/>
              <p:nvPr/>
            </p:nvSpPr>
            <p:spPr>
              <a:xfrm>
                <a:off x="3698672" y="5970553"/>
                <a:ext cx="2404981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r>
                  <a:rPr lang="en-US" altLang="zh-CN" b="1" dirty="0"/>
                  <a:t> 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6" name="文本框 255">
                <a:extLst>
                  <a:ext uri="{FF2B5EF4-FFF2-40B4-BE49-F238E27FC236}">
                    <a16:creationId xmlns:a16="http://schemas.microsoft.com/office/drawing/2014/main" id="{82845465-DA50-4F68-BD97-4A82AD5E8383}"/>
                  </a:ext>
                </a:extLst>
              </p:cNvPr>
              <p:cNvSpPr txBox="1"/>
              <p:nvPr/>
            </p:nvSpPr>
            <p:spPr>
              <a:xfrm>
                <a:off x="6090292" y="5932972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8</a:t>
                </a:r>
                <a:endParaRPr lang="zh-CN" altLang="en-US" sz="2000" dirty="0"/>
              </a:p>
            </p:txBody>
          </p:sp>
        </p:grpSp>
        <p:cxnSp>
          <p:nvCxnSpPr>
            <p:cNvPr id="217" name="直接箭头连接符 216">
              <a:extLst>
                <a:ext uri="{FF2B5EF4-FFF2-40B4-BE49-F238E27FC236}">
                  <a16:creationId xmlns:a16="http://schemas.microsoft.com/office/drawing/2014/main" id="{FAAF2DAC-4596-4791-BEDD-998C0BA01227}"/>
                </a:ext>
              </a:extLst>
            </p:cNvPr>
            <p:cNvCxnSpPr>
              <a:cxnSpLocks/>
              <a:stCxn id="261" idx="3"/>
              <a:endCxn id="255" idx="1"/>
            </p:cNvCxnSpPr>
            <p:nvPr/>
          </p:nvCxnSpPr>
          <p:spPr>
            <a:xfrm flipV="1">
              <a:off x="8765087" y="1652812"/>
              <a:ext cx="1066873" cy="417143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8" name="矩形 217">
              <a:extLst>
                <a:ext uri="{FF2B5EF4-FFF2-40B4-BE49-F238E27FC236}">
                  <a16:creationId xmlns:a16="http://schemas.microsoft.com/office/drawing/2014/main" id="{40612444-CD89-497A-A20E-59BEFB53B015}"/>
                </a:ext>
              </a:extLst>
            </p:cNvPr>
            <p:cNvSpPr/>
            <p:nvPr/>
          </p:nvSpPr>
          <p:spPr>
            <a:xfrm>
              <a:off x="9126465" y="1453579"/>
              <a:ext cx="44114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000" dirty="0"/>
            </a:p>
          </p:txBody>
        </p:sp>
        <p:grpSp>
          <p:nvGrpSpPr>
            <p:cNvPr id="219" name="组合 218">
              <a:extLst>
                <a:ext uri="{FF2B5EF4-FFF2-40B4-BE49-F238E27FC236}">
                  <a16:creationId xmlns:a16="http://schemas.microsoft.com/office/drawing/2014/main" id="{32AC31BE-07B7-408F-AD53-17C55E850274}"/>
                </a:ext>
              </a:extLst>
            </p:cNvPr>
            <p:cNvGrpSpPr/>
            <p:nvPr/>
          </p:nvGrpSpPr>
          <p:grpSpPr>
            <a:xfrm>
              <a:off x="9857566" y="2255035"/>
              <a:ext cx="2328002" cy="408837"/>
              <a:chOff x="3736458" y="4865983"/>
              <a:chExt cx="2931529" cy="408837"/>
            </a:xfrm>
          </p:grpSpPr>
          <p:sp>
            <p:nvSpPr>
              <p:cNvPr id="253" name="矩形 252">
                <a:extLst>
                  <a:ext uri="{FF2B5EF4-FFF2-40B4-BE49-F238E27FC236}">
                    <a16:creationId xmlns:a16="http://schemas.microsoft.com/office/drawing/2014/main" id="{72245FB1-5578-4CE2-866A-C622DCEF1B75}"/>
                  </a:ext>
                </a:extLst>
              </p:cNvPr>
              <p:cNvSpPr/>
              <p:nvPr/>
            </p:nvSpPr>
            <p:spPr>
              <a:xfrm>
                <a:off x="3736458" y="4905488"/>
                <a:ext cx="239431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,$</a:t>
                </a:r>
                <a:r>
                  <a:rPr lang="en-US" altLang="zh-CN" b="1" dirty="0"/>
                  <a:t> 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4" name="文本框 253">
                <a:extLst>
                  <a:ext uri="{FF2B5EF4-FFF2-40B4-BE49-F238E27FC236}">
                    <a16:creationId xmlns:a16="http://schemas.microsoft.com/office/drawing/2014/main" id="{346D1428-B3F3-4FBD-82BE-EB89E3D0456A}"/>
                  </a:ext>
                </a:extLst>
              </p:cNvPr>
              <p:cNvSpPr txBox="1"/>
              <p:nvPr/>
            </p:nvSpPr>
            <p:spPr>
              <a:xfrm>
                <a:off x="6149827" y="4865983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9</a:t>
                </a:r>
                <a:endParaRPr lang="zh-CN" altLang="en-US" sz="2000" dirty="0"/>
              </a:p>
            </p:txBody>
          </p:sp>
        </p:grp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74A83EB5-8E0C-4CA3-B153-04F004946CDE}"/>
                </a:ext>
              </a:extLst>
            </p:cNvPr>
            <p:cNvSpPr/>
            <p:nvPr/>
          </p:nvSpPr>
          <p:spPr>
            <a:xfrm>
              <a:off x="7538748" y="981730"/>
              <a:ext cx="1278816" cy="1103596"/>
            </a:xfrm>
            <a:custGeom>
              <a:avLst/>
              <a:gdLst>
                <a:gd name="connsiteX0" fmla="*/ 1222218 w 1278816"/>
                <a:gd name="connsiteY0" fmla="*/ 1300046 h 1300046"/>
                <a:gd name="connsiteX1" fmla="*/ 1158844 w 1278816"/>
                <a:gd name="connsiteY1" fmla="*/ 68775 h 1300046"/>
                <a:gd name="connsiteX2" fmla="*/ 153909 w 1278816"/>
                <a:gd name="connsiteY2" fmla="*/ 195523 h 1300046"/>
                <a:gd name="connsiteX3" fmla="*/ 0 w 1278816"/>
                <a:gd name="connsiteY3" fmla="*/ 521448 h 130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8816" h="1300046">
                  <a:moveTo>
                    <a:pt x="1222218" y="1300046"/>
                  </a:moveTo>
                  <a:cubicBezTo>
                    <a:pt x="1279556" y="776454"/>
                    <a:pt x="1336895" y="252862"/>
                    <a:pt x="1158844" y="68775"/>
                  </a:cubicBezTo>
                  <a:cubicBezTo>
                    <a:pt x="980793" y="-115312"/>
                    <a:pt x="347050" y="120078"/>
                    <a:pt x="153909" y="195523"/>
                  </a:cubicBezTo>
                  <a:cubicBezTo>
                    <a:pt x="-39232" y="270968"/>
                    <a:pt x="37723" y="405262"/>
                    <a:pt x="0" y="521448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1" name="矩形 220">
              <a:extLst>
                <a:ext uri="{FF2B5EF4-FFF2-40B4-BE49-F238E27FC236}">
                  <a16:creationId xmlns:a16="http://schemas.microsoft.com/office/drawing/2014/main" id="{5C2A1029-A1F4-4458-B296-1C8EAF78FC9C}"/>
                </a:ext>
              </a:extLst>
            </p:cNvPr>
            <p:cNvSpPr/>
            <p:nvPr/>
          </p:nvSpPr>
          <p:spPr>
            <a:xfrm>
              <a:off x="8284130" y="972957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cxnSp>
          <p:nvCxnSpPr>
            <p:cNvPr id="222" name="直接箭头连接符 221">
              <a:extLst>
                <a:ext uri="{FF2B5EF4-FFF2-40B4-BE49-F238E27FC236}">
                  <a16:creationId xmlns:a16="http://schemas.microsoft.com/office/drawing/2014/main" id="{C7C75116-0FCF-4009-B055-CD68D16053E0}"/>
                </a:ext>
              </a:extLst>
            </p:cNvPr>
            <p:cNvCxnSpPr>
              <a:cxnSpLocks/>
              <a:stCxn id="261" idx="3"/>
              <a:endCxn id="253" idx="1"/>
            </p:cNvCxnSpPr>
            <p:nvPr/>
          </p:nvCxnSpPr>
          <p:spPr>
            <a:xfrm>
              <a:off x="8765087" y="2069955"/>
              <a:ext cx="1092479" cy="40925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矩形 222">
              <a:extLst>
                <a:ext uri="{FF2B5EF4-FFF2-40B4-BE49-F238E27FC236}">
                  <a16:creationId xmlns:a16="http://schemas.microsoft.com/office/drawing/2014/main" id="{F08014EC-71B6-4ED8-B034-B962FEB62D75}"/>
                </a:ext>
              </a:extLst>
            </p:cNvPr>
            <p:cNvSpPr/>
            <p:nvPr/>
          </p:nvSpPr>
          <p:spPr>
            <a:xfrm>
              <a:off x="9118921" y="2245460"/>
              <a:ext cx="4026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000" dirty="0"/>
            </a:p>
          </p:txBody>
        </p:sp>
        <p:sp>
          <p:nvSpPr>
            <p:cNvPr id="224" name="矩形 223">
              <a:extLst>
                <a:ext uri="{FF2B5EF4-FFF2-40B4-BE49-F238E27FC236}">
                  <a16:creationId xmlns:a16="http://schemas.microsoft.com/office/drawing/2014/main" id="{343FF400-9AE2-4FC2-B14B-E447E73A2A93}"/>
                </a:ext>
              </a:extLst>
            </p:cNvPr>
            <p:cNvSpPr/>
            <p:nvPr/>
          </p:nvSpPr>
          <p:spPr>
            <a:xfrm>
              <a:off x="7512925" y="5146929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grpSp>
          <p:nvGrpSpPr>
            <p:cNvPr id="225" name="组合 224">
              <a:extLst>
                <a:ext uri="{FF2B5EF4-FFF2-40B4-BE49-F238E27FC236}">
                  <a16:creationId xmlns:a16="http://schemas.microsoft.com/office/drawing/2014/main" id="{C8F22A27-F93B-4C72-B7BC-594086FEE4EF}"/>
                </a:ext>
              </a:extLst>
            </p:cNvPr>
            <p:cNvGrpSpPr/>
            <p:nvPr/>
          </p:nvGrpSpPr>
          <p:grpSpPr>
            <a:xfrm>
              <a:off x="9773109" y="4205426"/>
              <a:ext cx="2546216" cy="400110"/>
              <a:chOff x="3630105" y="4890804"/>
              <a:chExt cx="3206314" cy="400110"/>
            </a:xfrm>
          </p:grpSpPr>
          <p:sp>
            <p:nvSpPr>
              <p:cNvPr id="251" name="矩形 250">
                <a:extLst>
                  <a:ext uri="{FF2B5EF4-FFF2-40B4-BE49-F238E27FC236}">
                    <a16:creationId xmlns:a16="http://schemas.microsoft.com/office/drawing/2014/main" id="{5D1C480D-4888-4366-A33C-876D251EF9FB}"/>
                  </a:ext>
                </a:extLst>
              </p:cNvPr>
              <p:cNvSpPr/>
              <p:nvPr/>
            </p:nvSpPr>
            <p:spPr>
              <a:xfrm>
                <a:off x="3630105" y="4899803"/>
                <a:ext cx="2516874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 -&gt; L = R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2" name="文本框 251">
                <a:extLst>
                  <a:ext uri="{FF2B5EF4-FFF2-40B4-BE49-F238E27FC236}">
                    <a16:creationId xmlns:a16="http://schemas.microsoft.com/office/drawing/2014/main" id="{20088EB3-D28A-4F7E-8C44-91CF55C877A4}"/>
                  </a:ext>
                </a:extLst>
              </p:cNvPr>
              <p:cNvSpPr txBox="1"/>
              <p:nvPr/>
            </p:nvSpPr>
            <p:spPr>
              <a:xfrm>
                <a:off x="6130771" y="4890804"/>
                <a:ext cx="70564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10</a:t>
                </a:r>
                <a:endParaRPr lang="zh-CN" altLang="en-US" sz="2000" dirty="0"/>
              </a:p>
            </p:txBody>
          </p:sp>
        </p:grpSp>
        <p:cxnSp>
          <p:nvCxnSpPr>
            <p:cNvPr id="226" name="直接箭头连接符 225">
              <a:extLst>
                <a:ext uri="{FF2B5EF4-FFF2-40B4-BE49-F238E27FC236}">
                  <a16:creationId xmlns:a16="http://schemas.microsoft.com/office/drawing/2014/main" id="{CBDA4B7B-6607-48F6-BE2C-BCB8ACE032B3}"/>
                </a:ext>
              </a:extLst>
            </p:cNvPr>
            <p:cNvCxnSpPr>
              <a:cxnSpLocks/>
              <a:stCxn id="257" idx="3"/>
              <a:endCxn id="251" idx="1"/>
            </p:cNvCxnSpPr>
            <p:nvPr/>
          </p:nvCxnSpPr>
          <p:spPr>
            <a:xfrm flipV="1">
              <a:off x="8765087" y="4399091"/>
              <a:ext cx="1008022" cy="7136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7" name="矩形 226">
              <a:extLst>
                <a:ext uri="{FF2B5EF4-FFF2-40B4-BE49-F238E27FC236}">
                  <a16:creationId xmlns:a16="http://schemas.microsoft.com/office/drawing/2014/main" id="{57ED82F5-A69E-4377-AB00-3E8308650375}"/>
                </a:ext>
              </a:extLst>
            </p:cNvPr>
            <p:cNvSpPr/>
            <p:nvPr/>
          </p:nvSpPr>
          <p:spPr>
            <a:xfrm>
              <a:off x="9323900" y="4091292"/>
              <a:ext cx="44114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000" dirty="0"/>
            </a:p>
          </p:txBody>
        </p:sp>
        <p:cxnSp>
          <p:nvCxnSpPr>
            <p:cNvPr id="228" name="直接箭头连接符 227">
              <a:extLst>
                <a:ext uri="{FF2B5EF4-FFF2-40B4-BE49-F238E27FC236}">
                  <a16:creationId xmlns:a16="http://schemas.microsoft.com/office/drawing/2014/main" id="{1319A2C8-508F-4F68-8096-E3EDC79585B3}"/>
                </a:ext>
              </a:extLst>
            </p:cNvPr>
            <p:cNvCxnSpPr>
              <a:cxnSpLocks/>
              <a:stCxn id="257" idx="3"/>
              <a:endCxn id="274" idx="1"/>
            </p:cNvCxnSpPr>
            <p:nvPr/>
          </p:nvCxnSpPr>
          <p:spPr>
            <a:xfrm flipV="1">
              <a:off x="8765087" y="3073019"/>
              <a:ext cx="1092479" cy="1397438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9" name="矩形 228">
              <a:extLst>
                <a:ext uri="{FF2B5EF4-FFF2-40B4-BE49-F238E27FC236}">
                  <a16:creationId xmlns:a16="http://schemas.microsoft.com/office/drawing/2014/main" id="{DEAFFC3D-810E-4B84-993A-727352ADBB1E}"/>
                </a:ext>
              </a:extLst>
            </p:cNvPr>
            <p:cNvSpPr/>
            <p:nvPr/>
          </p:nvSpPr>
          <p:spPr>
            <a:xfrm>
              <a:off x="9094857" y="3348400"/>
              <a:ext cx="4026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000" dirty="0"/>
            </a:p>
          </p:txBody>
        </p:sp>
        <p:grpSp>
          <p:nvGrpSpPr>
            <p:cNvPr id="230" name="组合 229">
              <a:extLst>
                <a:ext uri="{FF2B5EF4-FFF2-40B4-BE49-F238E27FC236}">
                  <a16:creationId xmlns:a16="http://schemas.microsoft.com/office/drawing/2014/main" id="{BFBEB6B7-5EB7-47DA-9E35-34547B2810BE}"/>
                </a:ext>
              </a:extLst>
            </p:cNvPr>
            <p:cNvGrpSpPr/>
            <p:nvPr/>
          </p:nvGrpSpPr>
          <p:grpSpPr>
            <a:xfrm>
              <a:off x="6350705" y="5459593"/>
              <a:ext cx="2692616" cy="1261884"/>
              <a:chOff x="3303191" y="5908998"/>
              <a:chExt cx="2692616" cy="1261884"/>
            </a:xfrm>
          </p:grpSpPr>
          <p:sp>
            <p:nvSpPr>
              <p:cNvPr id="249" name="矩形 248">
                <a:extLst>
                  <a:ext uri="{FF2B5EF4-FFF2-40B4-BE49-F238E27FC236}">
                    <a16:creationId xmlns:a16="http://schemas.microsoft.com/office/drawing/2014/main" id="{FEAAF85C-F70E-4A2B-8862-F004E49D7D62}"/>
                  </a:ext>
                </a:extLst>
              </p:cNvPr>
              <p:cNvSpPr/>
              <p:nvPr/>
            </p:nvSpPr>
            <p:spPr>
              <a:xfrm>
                <a:off x="3698673" y="5970553"/>
                <a:ext cx="2297134" cy="120032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 R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0" name="文本框 249">
                <a:extLst>
                  <a:ext uri="{FF2B5EF4-FFF2-40B4-BE49-F238E27FC236}">
                    <a16:creationId xmlns:a16="http://schemas.microsoft.com/office/drawing/2014/main" id="{71F67308-D71F-4737-8FB9-E9D4D708DD20}"/>
                  </a:ext>
                </a:extLst>
              </p:cNvPr>
              <p:cNvSpPr txBox="1"/>
              <p:nvPr/>
            </p:nvSpPr>
            <p:spPr>
              <a:xfrm>
                <a:off x="3303191" y="5908998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13</a:t>
                </a:r>
                <a:endParaRPr lang="zh-CN" altLang="en-US" sz="2000" dirty="0"/>
              </a:p>
            </p:txBody>
          </p:sp>
        </p:grpSp>
        <p:cxnSp>
          <p:nvCxnSpPr>
            <p:cNvPr id="231" name="直接箭头连接符 230">
              <a:extLst>
                <a:ext uri="{FF2B5EF4-FFF2-40B4-BE49-F238E27FC236}">
                  <a16:creationId xmlns:a16="http://schemas.microsoft.com/office/drawing/2014/main" id="{3A716FBE-D2FF-43B9-8DC8-DBBB7D4760B9}"/>
                </a:ext>
              </a:extLst>
            </p:cNvPr>
            <p:cNvCxnSpPr>
              <a:cxnSpLocks/>
              <a:stCxn id="257" idx="2"/>
              <a:endCxn id="249" idx="0"/>
            </p:cNvCxnSpPr>
            <p:nvPr/>
          </p:nvCxnSpPr>
          <p:spPr>
            <a:xfrm>
              <a:off x="7765730" y="5070621"/>
              <a:ext cx="129024" cy="45052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2" name="组合 231">
              <a:extLst>
                <a:ext uri="{FF2B5EF4-FFF2-40B4-BE49-F238E27FC236}">
                  <a16:creationId xmlns:a16="http://schemas.microsoft.com/office/drawing/2014/main" id="{BE773017-6097-4168-AC5C-74FA3D7ED6C7}"/>
                </a:ext>
              </a:extLst>
            </p:cNvPr>
            <p:cNvGrpSpPr/>
            <p:nvPr/>
          </p:nvGrpSpPr>
          <p:grpSpPr>
            <a:xfrm>
              <a:off x="9748654" y="4890277"/>
              <a:ext cx="2484920" cy="671766"/>
              <a:chOff x="3698670" y="5970553"/>
              <a:chExt cx="3129126" cy="671766"/>
            </a:xfrm>
          </p:grpSpPr>
          <p:sp>
            <p:nvSpPr>
              <p:cNvPr id="247" name="矩形 246">
                <a:extLst>
                  <a:ext uri="{FF2B5EF4-FFF2-40B4-BE49-F238E27FC236}">
                    <a16:creationId xmlns:a16="http://schemas.microsoft.com/office/drawing/2014/main" id="{AD1780AA-DB2C-459A-B548-1E65363A941B}"/>
                  </a:ext>
                </a:extLst>
              </p:cNvPr>
              <p:cNvSpPr/>
              <p:nvPr/>
            </p:nvSpPr>
            <p:spPr>
              <a:xfrm>
                <a:off x="3698670" y="5970553"/>
                <a:ext cx="2892656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*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8" name="文本框 247">
                <a:extLst>
                  <a:ext uri="{FF2B5EF4-FFF2-40B4-BE49-F238E27FC236}">
                    <a16:creationId xmlns:a16="http://schemas.microsoft.com/office/drawing/2014/main" id="{03302CB8-FE63-413F-8599-70E9C07DDB02}"/>
                  </a:ext>
                </a:extLst>
              </p:cNvPr>
              <p:cNvSpPr txBox="1"/>
              <p:nvPr/>
            </p:nvSpPr>
            <p:spPr>
              <a:xfrm>
                <a:off x="6246338" y="6242209"/>
                <a:ext cx="5814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14</a:t>
                </a:r>
                <a:endParaRPr lang="zh-CN" altLang="en-US" sz="2000" dirty="0"/>
              </a:p>
            </p:txBody>
          </p:sp>
        </p:grpSp>
        <p:cxnSp>
          <p:nvCxnSpPr>
            <p:cNvPr id="233" name="直接箭头连接符 232">
              <a:extLst>
                <a:ext uri="{FF2B5EF4-FFF2-40B4-BE49-F238E27FC236}">
                  <a16:creationId xmlns:a16="http://schemas.microsoft.com/office/drawing/2014/main" id="{6E86572E-93AB-4F68-A74C-83FCCB9330A6}"/>
                </a:ext>
              </a:extLst>
            </p:cNvPr>
            <p:cNvCxnSpPr>
              <a:cxnSpLocks/>
              <a:stCxn id="249" idx="3"/>
              <a:endCxn id="247" idx="1"/>
            </p:cNvCxnSpPr>
            <p:nvPr/>
          </p:nvCxnSpPr>
          <p:spPr>
            <a:xfrm flipV="1">
              <a:off x="9043321" y="5074943"/>
              <a:ext cx="705333" cy="104637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矩形 233">
              <a:extLst>
                <a:ext uri="{FF2B5EF4-FFF2-40B4-BE49-F238E27FC236}">
                  <a16:creationId xmlns:a16="http://schemas.microsoft.com/office/drawing/2014/main" id="{C999DE62-8792-4133-96D0-8EAD719AF666}"/>
                </a:ext>
              </a:extLst>
            </p:cNvPr>
            <p:cNvSpPr/>
            <p:nvPr/>
          </p:nvSpPr>
          <p:spPr>
            <a:xfrm>
              <a:off x="9241380" y="5001500"/>
              <a:ext cx="44114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endParaRPr lang="zh-CN" altLang="en-US" sz="2000" dirty="0"/>
            </a:p>
          </p:txBody>
        </p:sp>
        <p:grpSp>
          <p:nvGrpSpPr>
            <p:cNvPr id="235" name="组合 234">
              <a:extLst>
                <a:ext uri="{FF2B5EF4-FFF2-40B4-BE49-F238E27FC236}">
                  <a16:creationId xmlns:a16="http://schemas.microsoft.com/office/drawing/2014/main" id="{3AC0BA36-D84C-411F-9F3E-A0A798318D8D}"/>
                </a:ext>
              </a:extLst>
            </p:cNvPr>
            <p:cNvGrpSpPr/>
            <p:nvPr/>
          </p:nvGrpSpPr>
          <p:grpSpPr>
            <a:xfrm>
              <a:off x="9748654" y="5547702"/>
              <a:ext cx="2484920" cy="671766"/>
              <a:chOff x="3698670" y="5970553"/>
              <a:chExt cx="3129126" cy="671766"/>
            </a:xfrm>
          </p:grpSpPr>
          <p:sp>
            <p:nvSpPr>
              <p:cNvPr id="245" name="矩形 244">
                <a:extLst>
                  <a:ext uri="{FF2B5EF4-FFF2-40B4-BE49-F238E27FC236}">
                    <a16:creationId xmlns:a16="http://schemas.microsoft.com/office/drawing/2014/main" id="{62DA2B46-FBC9-48DE-82AF-A47C5F9DE539}"/>
                  </a:ext>
                </a:extLst>
              </p:cNvPr>
              <p:cNvSpPr/>
              <p:nvPr/>
            </p:nvSpPr>
            <p:spPr>
              <a:xfrm>
                <a:off x="3698670" y="5970553"/>
                <a:ext cx="2892656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 -&gt; L</a:t>
                </a:r>
                <a:r>
                  <a:rPr lang="en-US" altLang="zh-CN" b="1" dirty="0"/>
                  <a:t> •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6" name="文本框 245">
                <a:extLst>
                  <a:ext uri="{FF2B5EF4-FFF2-40B4-BE49-F238E27FC236}">
                    <a16:creationId xmlns:a16="http://schemas.microsoft.com/office/drawing/2014/main" id="{23C654D1-FCE9-46EE-B3EE-04536F7A1859}"/>
                  </a:ext>
                </a:extLst>
              </p:cNvPr>
              <p:cNvSpPr txBox="1"/>
              <p:nvPr/>
            </p:nvSpPr>
            <p:spPr>
              <a:xfrm>
                <a:off x="6246338" y="6242209"/>
                <a:ext cx="5814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15</a:t>
                </a:r>
                <a:endParaRPr lang="zh-CN" altLang="en-US" sz="2000" dirty="0"/>
              </a:p>
            </p:txBody>
          </p:sp>
        </p:grpSp>
        <p:cxnSp>
          <p:nvCxnSpPr>
            <p:cNvPr id="236" name="直接箭头连接符 235">
              <a:extLst>
                <a:ext uri="{FF2B5EF4-FFF2-40B4-BE49-F238E27FC236}">
                  <a16:creationId xmlns:a16="http://schemas.microsoft.com/office/drawing/2014/main" id="{818EDB55-3764-4BC2-874A-AE54DD6441C3}"/>
                </a:ext>
              </a:extLst>
            </p:cNvPr>
            <p:cNvCxnSpPr>
              <a:cxnSpLocks/>
              <a:stCxn id="249" idx="3"/>
              <a:endCxn id="245" idx="1"/>
            </p:cNvCxnSpPr>
            <p:nvPr/>
          </p:nvCxnSpPr>
          <p:spPr>
            <a:xfrm flipV="1">
              <a:off x="9043321" y="5732368"/>
              <a:ext cx="705333" cy="38894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7" name="矩形 236">
              <a:extLst>
                <a:ext uri="{FF2B5EF4-FFF2-40B4-BE49-F238E27FC236}">
                  <a16:creationId xmlns:a16="http://schemas.microsoft.com/office/drawing/2014/main" id="{127F026B-DB28-4C5F-91D0-ED15C848B46A}"/>
                </a:ext>
              </a:extLst>
            </p:cNvPr>
            <p:cNvSpPr/>
            <p:nvPr/>
          </p:nvSpPr>
          <p:spPr>
            <a:xfrm>
              <a:off x="9336350" y="5536528"/>
              <a:ext cx="4026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</a:t>
              </a:r>
              <a:endParaRPr lang="zh-CN" altLang="en-US" sz="2000" dirty="0"/>
            </a:p>
          </p:txBody>
        </p:sp>
        <p:grpSp>
          <p:nvGrpSpPr>
            <p:cNvPr id="238" name="组合 237">
              <a:extLst>
                <a:ext uri="{FF2B5EF4-FFF2-40B4-BE49-F238E27FC236}">
                  <a16:creationId xmlns:a16="http://schemas.microsoft.com/office/drawing/2014/main" id="{7AED717B-92A2-4DB2-BDB0-FAEDD799CAED}"/>
                </a:ext>
              </a:extLst>
            </p:cNvPr>
            <p:cNvGrpSpPr/>
            <p:nvPr/>
          </p:nvGrpSpPr>
          <p:grpSpPr>
            <a:xfrm>
              <a:off x="9759040" y="6173442"/>
              <a:ext cx="2484920" cy="671766"/>
              <a:chOff x="3698670" y="5970553"/>
              <a:chExt cx="3129126" cy="671766"/>
            </a:xfrm>
          </p:grpSpPr>
          <p:sp>
            <p:nvSpPr>
              <p:cNvPr id="243" name="矩形 242">
                <a:extLst>
                  <a:ext uri="{FF2B5EF4-FFF2-40B4-BE49-F238E27FC236}">
                    <a16:creationId xmlns:a16="http://schemas.microsoft.com/office/drawing/2014/main" id="{F34D6553-74E1-47FE-B02C-FD1E6BED84D2}"/>
                  </a:ext>
                </a:extLst>
              </p:cNvPr>
              <p:cNvSpPr/>
              <p:nvPr/>
            </p:nvSpPr>
            <p:spPr>
              <a:xfrm>
                <a:off x="3698670" y="5970553"/>
                <a:ext cx="2892656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 -&gt; id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b="1" dirty="0"/>
                  <a:t>•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4" name="文本框 243">
                <a:extLst>
                  <a:ext uri="{FF2B5EF4-FFF2-40B4-BE49-F238E27FC236}">
                    <a16:creationId xmlns:a16="http://schemas.microsoft.com/office/drawing/2014/main" id="{9C7CDDF0-7A34-440B-83F2-A4AC50249545}"/>
                  </a:ext>
                </a:extLst>
              </p:cNvPr>
              <p:cNvSpPr txBox="1"/>
              <p:nvPr/>
            </p:nvSpPr>
            <p:spPr>
              <a:xfrm>
                <a:off x="6246338" y="6242209"/>
                <a:ext cx="5814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16</a:t>
                </a:r>
                <a:endParaRPr lang="zh-CN" altLang="en-US" sz="2000" dirty="0"/>
              </a:p>
            </p:txBody>
          </p:sp>
        </p:grp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92385B2A-5AD8-47AF-9FB1-FB53FD1612BC}"/>
                </a:ext>
              </a:extLst>
            </p:cNvPr>
            <p:cNvSpPr/>
            <p:nvPr/>
          </p:nvSpPr>
          <p:spPr>
            <a:xfrm>
              <a:off x="8981038" y="6120143"/>
              <a:ext cx="399557" cy="516047"/>
            </a:xfrm>
            <a:custGeom>
              <a:avLst/>
              <a:gdLst>
                <a:gd name="connsiteX0" fmla="*/ 99588 w 399557"/>
                <a:gd name="connsiteY0" fmla="*/ 0 h 516047"/>
                <a:gd name="connsiteX1" fmla="*/ 398352 w 399557"/>
                <a:gd name="connsiteY1" fmla="*/ 407406 h 516047"/>
                <a:gd name="connsiteX2" fmla="*/ 0 w 399557"/>
                <a:gd name="connsiteY2" fmla="*/ 516047 h 51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9557" h="516047">
                  <a:moveTo>
                    <a:pt x="99588" y="0"/>
                  </a:moveTo>
                  <a:cubicBezTo>
                    <a:pt x="257269" y="160699"/>
                    <a:pt x="414950" y="321398"/>
                    <a:pt x="398352" y="407406"/>
                  </a:cubicBezTo>
                  <a:cubicBezTo>
                    <a:pt x="381754" y="493414"/>
                    <a:pt x="129766" y="503976"/>
                    <a:pt x="0" y="516047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>
              <a:extLst>
                <a:ext uri="{FF2B5EF4-FFF2-40B4-BE49-F238E27FC236}">
                  <a16:creationId xmlns:a16="http://schemas.microsoft.com/office/drawing/2014/main" id="{02C18F3F-80DF-441B-AF63-CABAEA198A34}"/>
                </a:ext>
              </a:extLst>
            </p:cNvPr>
            <p:cNvSpPr/>
            <p:nvPr/>
          </p:nvSpPr>
          <p:spPr>
            <a:xfrm>
              <a:off x="9052159" y="6309033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cxnSp>
          <p:nvCxnSpPr>
            <p:cNvPr id="241" name="直接箭头连接符 240">
              <a:extLst>
                <a:ext uri="{FF2B5EF4-FFF2-40B4-BE49-F238E27FC236}">
                  <a16:creationId xmlns:a16="http://schemas.microsoft.com/office/drawing/2014/main" id="{A537D20E-8125-4AD5-B30A-38778F9F89EB}"/>
                </a:ext>
              </a:extLst>
            </p:cNvPr>
            <p:cNvCxnSpPr>
              <a:cxnSpLocks/>
              <a:stCxn id="249" idx="3"/>
              <a:endCxn id="243" idx="1"/>
            </p:cNvCxnSpPr>
            <p:nvPr/>
          </p:nvCxnSpPr>
          <p:spPr>
            <a:xfrm>
              <a:off x="9043321" y="6121313"/>
              <a:ext cx="715719" cy="23679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矩形 241">
              <a:extLst>
                <a:ext uri="{FF2B5EF4-FFF2-40B4-BE49-F238E27FC236}">
                  <a16:creationId xmlns:a16="http://schemas.microsoft.com/office/drawing/2014/main" id="{20513B7F-CDE1-402D-AADC-B26483677CB7}"/>
                </a:ext>
              </a:extLst>
            </p:cNvPr>
            <p:cNvSpPr/>
            <p:nvPr/>
          </p:nvSpPr>
          <p:spPr>
            <a:xfrm>
              <a:off x="9350696" y="5917043"/>
              <a:ext cx="50687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id </a:t>
              </a:r>
              <a:endParaRPr lang="zh-CN" altLang="en-US" sz="2000" dirty="0"/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DD4327CE-228F-4F65-A8D6-37FDECD7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LR(1)</a:t>
            </a:r>
            <a:r>
              <a:rPr lang="zh-CN" altLang="en-US" dirty="0"/>
              <a:t>分析算法：</a:t>
            </a:r>
            <a:r>
              <a:rPr lang="zh-CN" altLang="en-US" b="1" dirty="0">
                <a:solidFill>
                  <a:srgbClr val="FF0000"/>
                </a:solidFill>
              </a:rPr>
              <a:t>示例回顾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DFF2FFD-177C-4030-A26A-9CA534A54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147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1964222-5367-40B2-9B57-F7A63784D425}"/>
              </a:ext>
            </a:extLst>
          </p:cNvPr>
          <p:cNvSpPr/>
          <p:nvPr/>
        </p:nvSpPr>
        <p:spPr>
          <a:xfrm>
            <a:off x="82347" y="4260903"/>
            <a:ext cx="2367577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pt-BR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 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S$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L =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-&gt;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* R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 -&gt; id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pt-B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 -&gt; L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20620610-D295-42B3-AC82-8469D8BD8A8A}"/>
              </a:ext>
            </a:extLst>
          </p:cNvPr>
          <p:cNvGrpSpPr/>
          <p:nvPr/>
        </p:nvGrpSpPr>
        <p:grpSpPr>
          <a:xfrm>
            <a:off x="9737316" y="2283242"/>
            <a:ext cx="2297133" cy="3622494"/>
            <a:chOff x="9737316" y="2283242"/>
            <a:chExt cx="2297133" cy="3622494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94" name="矩形 93">
              <a:extLst>
                <a:ext uri="{FF2B5EF4-FFF2-40B4-BE49-F238E27FC236}">
                  <a16:creationId xmlns:a16="http://schemas.microsoft.com/office/drawing/2014/main" id="{75E28266-198B-48D6-B8DA-5C8566B1827F}"/>
                </a:ext>
              </a:extLst>
            </p:cNvPr>
            <p:cNvSpPr/>
            <p:nvPr/>
          </p:nvSpPr>
          <p:spPr>
            <a:xfrm>
              <a:off x="9846228" y="2877055"/>
              <a:ext cx="1901386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-&gt; L</a:t>
              </a:r>
              <a:r>
                <a:rPr lang="en-US" altLang="zh-CN" b="1" dirty="0"/>
                <a:t> •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r>
                <a:rPr lang="en-US" altLang="zh-CN" b="1" dirty="0"/>
                <a:t> </a:t>
              </a:r>
              <a:endParaRPr lang="fr-F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矩形 94">
              <a:extLst>
                <a:ext uri="{FF2B5EF4-FFF2-40B4-BE49-F238E27FC236}">
                  <a16:creationId xmlns:a16="http://schemas.microsoft.com/office/drawing/2014/main" id="{EE6FBBA9-0B3C-464B-8ECE-484AB5EBEE26}"/>
                </a:ext>
              </a:extLst>
            </p:cNvPr>
            <p:cNvSpPr/>
            <p:nvPr/>
          </p:nvSpPr>
          <p:spPr>
            <a:xfrm>
              <a:off x="9846228" y="2283242"/>
              <a:ext cx="1901386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-&gt; L</a:t>
              </a:r>
              <a:r>
                <a:rPr lang="en-US" altLang="zh-CN" b="1" dirty="0"/>
                <a:t> •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,$</a:t>
              </a:r>
              <a:r>
                <a:rPr lang="en-US" altLang="zh-CN" b="1" dirty="0"/>
                <a:t> </a:t>
              </a:r>
              <a:endParaRPr lang="fr-F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414E8206-5159-4F2D-A29C-2D501496AC65}"/>
                </a:ext>
              </a:extLst>
            </p:cNvPr>
            <p:cNvSpPr/>
            <p:nvPr/>
          </p:nvSpPr>
          <p:spPr>
            <a:xfrm>
              <a:off x="9737316" y="5536404"/>
              <a:ext cx="2297133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 -&gt; L</a:t>
              </a:r>
              <a:r>
                <a:rPr lang="en-US" altLang="zh-CN" b="1" dirty="0"/>
                <a:t> •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300CD825-A78B-4EBF-BC35-6888ED0350D9}"/>
              </a:ext>
            </a:extLst>
          </p:cNvPr>
          <p:cNvGrpSpPr/>
          <p:nvPr/>
        </p:nvGrpSpPr>
        <p:grpSpPr>
          <a:xfrm>
            <a:off x="6768519" y="3228507"/>
            <a:ext cx="5294092" cy="3321520"/>
            <a:chOff x="6914481" y="3373654"/>
            <a:chExt cx="5294092" cy="3321520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82DF1DCB-DF80-432D-B18D-DCFC9B4B98FE}"/>
                </a:ext>
              </a:extLst>
            </p:cNvPr>
            <p:cNvSpPr/>
            <p:nvPr/>
          </p:nvSpPr>
          <p:spPr>
            <a:xfrm>
              <a:off x="10009966" y="3680208"/>
              <a:ext cx="1901386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id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/>
                <a:t>• 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r>
                <a:rPr lang="en-US" altLang="zh-CN" b="1" dirty="0"/>
                <a:t> </a:t>
              </a:r>
              <a:endParaRPr lang="fr-F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5FB38C6E-F914-44AE-A97B-66A39611EC7E}"/>
                </a:ext>
              </a:extLst>
            </p:cNvPr>
            <p:cNvSpPr/>
            <p:nvPr/>
          </p:nvSpPr>
          <p:spPr>
            <a:xfrm>
              <a:off x="6914481" y="3373654"/>
              <a:ext cx="1998714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id</a:t>
              </a:r>
              <a:r>
                <a:rPr lang="en-US" altLang="zh-CN" b="1" dirty="0"/>
                <a:t> •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,$</a:t>
              </a:r>
              <a:r>
                <a:rPr lang="en-US" altLang="zh-CN" b="1" dirty="0"/>
                <a:t> 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86DEA2C3-AA9F-408A-8579-FE1D0FC0131D}"/>
                </a:ext>
              </a:extLst>
            </p:cNvPr>
            <p:cNvSpPr/>
            <p:nvPr/>
          </p:nvSpPr>
          <p:spPr>
            <a:xfrm>
              <a:off x="9911440" y="6325842"/>
              <a:ext cx="2297133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id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/>
                <a:t>• 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C0E58563-5F94-4B57-A589-757FFA216572}"/>
              </a:ext>
            </a:extLst>
          </p:cNvPr>
          <p:cNvGrpSpPr/>
          <p:nvPr/>
        </p:nvGrpSpPr>
        <p:grpSpPr>
          <a:xfrm>
            <a:off x="9755315" y="1476395"/>
            <a:ext cx="2297133" cy="3791463"/>
            <a:chOff x="9755315" y="1476395"/>
            <a:chExt cx="2297133" cy="3791463"/>
          </a:xfrm>
          <a:solidFill>
            <a:srgbClr val="C00000"/>
          </a:solidFill>
        </p:grpSpPr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75B0CD31-1D93-44FA-9E59-D1406042FABB}"/>
                </a:ext>
              </a:extLst>
            </p:cNvPr>
            <p:cNvSpPr/>
            <p:nvPr/>
          </p:nvSpPr>
          <p:spPr>
            <a:xfrm>
              <a:off x="9838621" y="1476395"/>
              <a:ext cx="1909857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*</a:t>
              </a:r>
              <a:r>
                <a:rPr lang="en-US" altLang="zh-CN" b="1" dirty="0"/>
                <a:t>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</a:t>
              </a:r>
              <a:r>
                <a:rPr lang="en-US" altLang="zh-CN" b="1" dirty="0"/>
                <a:t> •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fr-F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,$</a:t>
              </a:r>
              <a:r>
                <a:rPr lang="en-US" altLang="zh-CN" b="1" dirty="0"/>
                <a:t> 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6D1A1F26-0A23-4F4C-8F83-1C11EAB09EFB}"/>
                </a:ext>
              </a:extLst>
            </p:cNvPr>
            <p:cNvSpPr/>
            <p:nvPr/>
          </p:nvSpPr>
          <p:spPr>
            <a:xfrm>
              <a:off x="9755315" y="4898526"/>
              <a:ext cx="2297133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 -&gt; *</a:t>
              </a:r>
              <a:r>
                <a:rPr lang="en-US" altLang="zh-CN" b="1" dirty="0"/>
                <a:t> </a:t>
              </a:r>
              <a:r>
                <a: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</a:t>
              </a:r>
              <a:r>
                <a:rPr lang="en-US" altLang="zh-CN" b="1" dirty="0"/>
                <a:t> •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，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5" name="矩形 104">
            <a:extLst>
              <a:ext uri="{FF2B5EF4-FFF2-40B4-BE49-F238E27FC236}">
                <a16:creationId xmlns:a16="http://schemas.microsoft.com/office/drawing/2014/main" id="{55281EF3-3CF5-4DBC-92DA-5F869B1AE6B7}"/>
              </a:ext>
            </a:extLst>
          </p:cNvPr>
          <p:cNvSpPr/>
          <p:nvPr/>
        </p:nvSpPr>
        <p:spPr>
          <a:xfrm>
            <a:off x="155539" y="5160685"/>
            <a:ext cx="8024989" cy="132343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类似的项目，仅前看符号不一样！</a:t>
            </a:r>
            <a:endParaRPr lang="en-US" altLang="zh-CN" sz="4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合并压缩？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6" name="图片 105">
            <a:extLst>
              <a:ext uri="{FF2B5EF4-FFF2-40B4-BE49-F238E27FC236}">
                <a16:creationId xmlns:a16="http://schemas.microsoft.com/office/drawing/2014/main" id="{6055FF2C-AB07-433F-A824-FD88F3E25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22" y="1199398"/>
            <a:ext cx="3157527" cy="297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983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3E4D8B-629A-4DF0-A2E6-83ED800BB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LALR</a:t>
            </a:r>
            <a:r>
              <a:rPr lang="zh-CN" altLang="en-US" dirty="0"/>
              <a:t>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D3A41CB-5A3E-4622-A459-D84D72383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148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761788-07BB-44BD-9F00-DBEBA86CF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229" y="1446023"/>
            <a:ext cx="3784349" cy="4910329"/>
          </a:xfrm>
        </p:spPr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合并具有类似项目集的状态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类似项目</a:t>
            </a:r>
            <a:endParaRPr lang="en-US" altLang="zh-CN" dirty="0"/>
          </a:p>
          <a:p>
            <a:pPr lvl="2"/>
            <a:r>
              <a:rPr lang="zh-CN" altLang="en-US" dirty="0"/>
              <a:t>仅前看符号不同的</a:t>
            </a:r>
            <a:r>
              <a:rPr lang="en-US" altLang="zh-CN" dirty="0"/>
              <a:t>LR(1)</a:t>
            </a:r>
            <a:r>
              <a:rPr lang="zh-CN" altLang="en-US" dirty="0"/>
              <a:t>项目</a:t>
            </a:r>
            <a:endParaRPr lang="en-US" altLang="zh-CN" dirty="0"/>
          </a:p>
          <a:p>
            <a:pPr lvl="1"/>
            <a:r>
              <a:rPr lang="zh-CN" altLang="en-US" dirty="0"/>
              <a:t>合并类似项目的前看符号</a:t>
            </a:r>
          </a:p>
          <a:p>
            <a:r>
              <a:rPr lang="zh-CN" altLang="en-US" dirty="0"/>
              <a:t>需要</a:t>
            </a:r>
            <a:r>
              <a:rPr lang="zh-CN" altLang="en-US" b="1" dirty="0">
                <a:solidFill>
                  <a:srgbClr val="FF0000"/>
                </a:solidFill>
              </a:rPr>
              <a:t>修改</a:t>
            </a:r>
            <a:r>
              <a:rPr lang="en-US" altLang="zh-CN" b="1" dirty="0">
                <a:solidFill>
                  <a:srgbClr val="FF0000"/>
                </a:solidFill>
              </a:rPr>
              <a:t>ACTION</a:t>
            </a:r>
            <a:r>
              <a:rPr lang="zh-CN" altLang="en-US" b="1" dirty="0">
                <a:solidFill>
                  <a:srgbClr val="FF0000"/>
                </a:solidFill>
              </a:rPr>
              <a:t>表和</a:t>
            </a:r>
            <a:r>
              <a:rPr lang="en-US" altLang="zh-CN" b="1" dirty="0">
                <a:solidFill>
                  <a:srgbClr val="FF0000"/>
                </a:solidFill>
              </a:rPr>
              <a:t>GOTO</a:t>
            </a:r>
            <a:r>
              <a:rPr lang="zh-CN" altLang="en-US" b="1" dirty="0">
                <a:solidFill>
                  <a:srgbClr val="FF0000"/>
                </a:solidFill>
              </a:rPr>
              <a:t>表</a:t>
            </a:r>
            <a:r>
              <a:rPr lang="zh-CN" altLang="en-US" dirty="0"/>
              <a:t>，以反映合并的效果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31B2086-DEBB-4CC5-9AA9-8C2C981E2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494" y="1145467"/>
            <a:ext cx="7701860" cy="503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688268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149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dirty="0"/>
              <a:t>4.1</a:t>
            </a:r>
            <a:r>
              <a:rPr lang="zh-CN" altLang="en-US" dirty="0"/>
              <a:t>：递归下降分析</a:t>
            </a:r>
            <a:endParaRPr lang="en-US" altLang="zh-CN" dirty="0"/>
          </a:p>
          <a:p>
            <a:pPr lvl="1"/>
            <a:r>
              <a:rPr lang="en-US" altLang="zh-CN" dirty="0"/>
              <a:t>4.2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4.3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分析冲突处理</a:t>
            </a:r>
            <a:endParaRPr lang="en-US" altLang="zh-CN" dirty="0"/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第五讲：自底向上分析</a:t>
            </a:r>
            <a:endParaRPr lang="en-US" altLang="zh-CN" dirty="0"/>
          </a:p>
          <a:p>
            <a:pPr lvl="1"/>
            <a:r>
              <a:rPr lang="en-US" altLang="zh-CN" dirty="0"/>
              <a:t>5.1</a:t>
            </a:r>
            <a:r>
              <a:rPr lang="zh-CN" altLang="en-US" dirty="0"/>
              <a:t>：</a:t>
            </a:r>
            <a:r>
              <a:rPr lang="en-US" altLang="zh-CN" dirty="0"/>
              <a:t>LR(0)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5.2</a:t>
            </a:r>
            <a:r>
              <a:rPr lang="zh-CN" altLang="en-US" dirty="0"/>
              <a:t>：</a:t>
            </a:r>
            <a:r>
              <a:rPr lang="en-US" altLang="zh-CN" dirty="0"/>
              <a:t>SLR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5.3</a:t>
            </a:r>
            <a:r>
              <a:rPr lang="zh-CN" altLang="en-US" dirty="0"/>
              <a:t>：</a:t>
            </a:r>
            <a:r>
              <a:rPr lang="en-US" altLang="zh-CN" dirty="0"/>
              <a:t>LR(1)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2"/>
            <a:r>
              <a:rPr lang="en-US" altLang="zh-CN" b="1" dirty="0"/>
              <a:t>5.3.1</a:t>
            </a:r>
            <a:r>
              <a:rPr lang="zh-CN" altLang="en-US" b="1" dirty="0"/>
              <a:t>：二义性文法的处理</a:t>
            </a:r>
          </a:p>
          <a:p>
            <a:pPr lvl="1"/>
            <a:r>
              <a:rPr lang="en-US" altLang="zh-CN" dirty="0"/>
              <a:t>5.4</a:t>
            </a:r>
            <a:r>
              <a:rPr lang="zh-CN" altLang="en-US" dirty="0"/>
              <a:t>：</a:t>
            </a:r>
            <a:r>
              <a:rPr lang="en-US" altLang="zh-CN" dirty="0"/>
              <a:t>LR(1)</a:t>
            </a:r>
            <a:r>
              <a:rPr lang="zh-CN" altLang="en-US" dirty="0"/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114265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3CF695-EB49-4B6F-91DC-E9DEE8B68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6C804E3-A49D-440D-8887-E07138A07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957824-FA62-46C0-A587-DF89C7954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自然语言中的句子的典型结构：</a:t>
            </a:r>
          </a:p>
          <a:p>
            <a:pPr lvl="1"/>
            <a:r>
              <a:rPr lang="zh-CN" altLang="en-US" dirty="0"/>
              <a:t>主语 谓语 宾语</a:t>
            </a:r>
          </a:p>
          <a:p>
            <a:pPr lvl="1"/>
            <a:r>
              <a:rPr lang="zh-CN" altLang="en-US"/>
              <a:t>名词 </a:t>
            </a:r>
            <a:r>
              <a:rPr lang="zh-CN" altLang="en-US" dirty="0"/>
              <a:t>动词 名词</a:t>
            </a:r>
            <a:endParaRPr lang="en-US" altLang="zh-CN" dirty="0"/>
          </a:p>
          <a:p>
            <a:r>
              <a:rPr lang="zh-CN" altLang="en-US" dirty="0"/>
              <a:t>例子：</a:t>
            </a:r>
          </a:p>
          <a:p>
            <a:pPr lvl="1"/>
            <a:r>
              <a:rPr lang="zh-CN" altLang="en-US" dirty="0"/>
              <a:t>名词：</a:t>
            </a:r>
            <a:r>
              <a:rPr lang="en-US" altLang="zh-CN" dirty="0"/>
              <a:t>{</a:t>
            </a:r>
            <a:r>
              <a:rPr lang="zh-CN" altLang="en-US" dirty="0"/>
              <a:t>羊、老虎、草、水</a:t>
            </a:r>
            <a:r>
              <a:rPr lang="en-US" altLang="zh-CN" dirty="0"/>
              <a:t>}</a:t>
            </a:r>
          </a:p>
          <a:p>
            <a:pPr lvl="1"/>
            <a:r>
              <a:rPr lang="zh-CN" altLang="en-US" dirty="0"/>
              <a:t>动词：</a:t>
            </a:r>
            <a:r>
              <a:rPr lang="en-US" altLang="zh-CN" dirty="0"/>
              <a:t>{</a:t>
            </a:r>
            <a:r>
              <a:rPr lang="zh-CN" altLang="en-US" dirty="0"/>
              <a:t>吃、喝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句子：</a:t>
            </a:r>
            <a:endParaRPr lang="en-US" altLang="zh-CN" dirty="0"/>
          </a:p>
          <a:p>
            <a:pPr lvl="1"/>
            <a:r>
              <a:rPr lang="zh-CN" altLang="en-US" dirty="0"/>
              <a:t>羊吃草，羊喝水，老虎吃羊，。。。</a:t>
            </a:r>
            <a:endParaRPr lang="en-US" altLang="zh-CN" dirty="0"/>
          </a:p>
          <a:p>
            <a:pPr lvl="1"/>
            <a:r>
              <a:rPr lang="zh-CN" altLang="en-US" dirty="0"/>
              <a:t>羊吃老虎，老虎吃草，。。。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3F5241-1F40-418C-896A-A78D9B35E0DD}"/>
              </a:ext>
            </a:extLst>
          </p:cNvPr>
          <p:cNvSpPr txBox="1"/>
          <p:nvPr/>
        </p:nvSpPr>
        <p:spPr>
          <a:xfrm>
            <a:off x="6400799" y="1928388"/>
            <a:ext cx="2625505" cy="64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语法规则</a:t>
            </a:r>
          </a:p>
        </p:txBody>
      </p:sp>
    </p:spTree>
    <p:extLst>
      <p:ext uri="{BB962C8B-B14F-4D97-AF65-F5344CB8AC3E}">
        <p14:creationId xmlns:p14="http://schemas.microsoft.com/office/powerpoint/2010/main" val="106138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C5AC86-123D-4F00-AB11-04766A22B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对二义性文法的处理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B8AA9AF-5D52-423B-91A6-3D45FC1A0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150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1F0B3C-85CC-4B5C-BFB9-6714FE24D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525"/>
            <a:ext cx="10515600" cy="5705475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/>
              <a:t>【</a:t>
            </a:r>
            <a:r>
              <a:rPr lang="zh-CN" altLang="en-US" b="1" dirty="0">
                <a:solidFill>
                  <a:srgbClr val="0000FF"/>
                </a:solidFill>
              </a:rPr>
              <a:t>讲道理</a:t>
            </a:r>
            <a:r>
              <a:rPr lang="en-US" altLang="zh-CN" dirty="0"/>
              <a:t>】</a:t>
            </a:r>
            <a:r>
              <a:rPr lang="zh-CN" altLang="en-US" dirty="0"/>
              <a:t>二义性文法无法使用</a:t>
            </a:r>
            <a:r>
              <a:rPr lang="en-US" altLang="zh-CN" dirty="0"/>
              <a:t>LR</a:t>
            </a:r>
            <a:r>
              <a:rPr lang="zh-CN" altLang="en-US" dirty="0"/>
              <a:t>分析算法</a:t>
            </a:r>
            <a:endParaRPr lang="en-US" altLang="zh-CN" dirty="0"/>
          </a:p>
          <a:p>
            <a:r>
              <a:rPr lang="en-US" altLang="zh-CN" dirty="0"/>
              <a:t>【</a:t>
            </a:r>
            <a:r>
              <a:rPr lang="zh-CN" altLang="en-US" b="1" dirty="0">
                <a:solidFill>
                  <a:srgbClr val="00B050"/>
                </a:solidFill>
              </a:rPr>
              <a:t>现实中</a:t>
            </a:r>
            <a:r>
              <a:rPr lang="en-US" altLang="zh-CN" dirty="0"/>
              <a:t>】</a:t>
            </a:r>
            <a:r>
              <a:rPr lang="zh-CN" altLang="en-US" dirty="0"/>
              <a:t>有些二义性文法很常见</a:t>
            </a:r>
            <a:endParaRPr lang="en-US" altLang="zh-CN" dirty="0"/>
          </a:p>
          <a:p>
            <a:pPr lvl="1"/>
            <a:r>
              <a:rPr lang="zh-CN" altLang="en-US" dirty="0"/>
              <a:t>比等价的无二义性文法更短、更简洁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【</a:t>
            </a:r>
            <a:r>
              <a:rPr lang="zh-CN" altLang="en-US" b="1" dirty="0">
                <a:solidFill>
                  <a:srgbClr val="00B050"/>
                </a:solidFill>
              </a:rPr>
              <a:t>现实中</a:t>
            </a:r>
            <a:r>
              <a:rPr lang="en-US" altLang="zh-CN" dirty="0"/>
              <a:t>】</a:t>
            </a:r>
            <a:r>
              <a:rPr lang="zh-CN" altLang="en-US" dirty="0"/>
              <a:t>可以通过给</a:t>
            </a:r>
            <a:r>
              <a:rPr lang="en-US" altLang="zh-CN" dirty="0"/>
              <a:t>LR</a:t>
            </a:r>
            <a:r>
              <a:rPr lang="zh-CN" altLang="en-US" dirty="0"/>
              <a:t>分析器加一些简单的</a:t>
            </a:r>
            <a:r>
              <a:rPr lang="zh-CN" altLang="en-US" b="1" dirty="0">
                <a:solidFill>
                  <a:srgbClr val="FF0000"/>
                </a:solidFill>
              </a:rPr>
              <a:t>辅助规则</a:t>
            </a:r>
            <a:r>
              <a:rPr lang="zh-CN" altLang="en-US" dirty="0"/>
              <a:t>，来帮助其</a:t>
            </a:r>
            <a:r>
              <a:rPr lang="zh-CN" altLang="en-US" b="1" dirty="0">
                <a:solidFill>
                  <a:srgbClr val="FF0000"/>
                </a:solidFill>
              </a:rPr>
              <a:t>分析特定的二义性文法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优先级</a:t>
            </a:r>
            <a:endParaRPr lang="en-US" altLang="zh-CN" dirty="0"/>
          </a:p>
          <a:p>
            <a:pPr lvl="1"/>
            <a:r>
              <a:rPr lang="zh-CN" altLang="en-US" dirty="0"/>
              <a:t>结合性</a:t>
            </a:r>
            <a:endParaRPr lang="en-US" altLang="zh-CN" dirty="0"/>
          </a:p>
          <a:p>
            <a:pPr lvl="1"/>
            <a:r>
              <a:rPr lang="zh-CN" altLang="en-US" dirty="0"/>
              <a:t>悬空</a:t>
            </a:r>
            <a:r>
              <a:rPr lang="en-US" altLang="zh-CN" dirty="0"/>
              <a:t>-else</a:t>
            </a:r>
          </a:p>
          <a:p>
            <a:pPr lvl="1"/>
            <a:r>
              <a:rPr lang="zh-CN" altLang="en-US" dirty="0"/>
              <a:t>。。。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9FAE8B6-3268-41C2-882E-3FCA0FA3F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704" y="2496490"/>
            <a:ext cx="1500596" cy="106230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0736162-BD7F-4700-913F-FBADBB57B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859" y="2323492"/>
            <a:ext cx="1841152" cy="140829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3B1FCEB-FEE7-4DEA-A331-28F9EC983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0195" y="2323492"/>
            <a:ext cx="1831392" cy="1408298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EC1CA043-94E9-4B55-9536-0087CFDEF9BC}"/>
              </a:ext>
            </a:extLst>
          </p:cNvPr>
          <p:cNvGrpSpPr/>
          <p:nvPr/>
        </p:nvGrpSpPr>
        <p:grpSpPr>
          <a:xfrm>
            <a:off x="8758545" y="2159273"/>
            <a:ext cx="2274693" cy="1494770"/>
            <a:chOff x="8758545" y="2397398"/>
            <a:chExt cx="2274693" cy="149477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9C4777D6-EC1E-4AEC-99F3-4EFEA17D0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545832" y="2397398"/>
              <a:ext cx="1487406" cy="1494770"/>
            </a:xfrm>
            <a:prstGeom prst="rect">
              <a:avLst/>
            </a:prstGeom>
            <a:ln w="38100">
              <a:solidFill>
                <a:srgbClr val="FF0000"/>
              </a:solidFill>
            </a:ln>
          </p:spPr>
        </p:pic>
        <p:sp>
          <p:nvSpPr>
            <p:cNvPr id="11" name="箭头: 右 10">
              <a:extLst>
                <a:ext uri="{FF2B5EF4-FFF2-40B4-BE49-F238E27FC236}">
                  <a16:creationId xmlns:a16="http://schemas.microsoft.com/office/drawing/2014/main" id="{F2F02A81-7C98-4357-B621-B5F2E8464768}"/>
                </a:ext>
              </a:extLst>
            </p:cNvPr>
            <p:cNvSpPr/>
            <p:nvPr/>
          </p:nvSpPr>
          <p:spPr>
            <a:xfrm>
              <a:off x="8758545" y="2889250"/>
              <a:ext cx="670620" cy="5619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1B2BBC7-6347-4B4E-B9BA-BF873AF9191C}"/>
              </a:ext>
            </a:extLst>
          </p:cNvPr>
          <p:cNvSpPr/>
          <p:nvPr/>
        </p:nvSpPr>
        <p:spPr>
          <a:xfrm>
            <a:off x="5780855" y="5087483"/>
            <a:ext cx="5659489" cy="8061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需注意：谨慎使用二义性文法</a:t>
            </a:r>
          </a:p>
        </p:txBody>
      </p:sp>
    </p:spTree>
    <p:extLst>
      <p:ext uri="{BB962C8B-B14F-4D97-AF65-F5344CB8AC3E}">
        <p14:creationId xmlns:p14="http://schemas.microsoft.com/office/powerpoint/2010/main" val="2969379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A48771-2062-469C-9BB0-A7D031009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处理优先级和结合性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EA0C299-9868-4927-8FC7-3DBA3CA43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151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7E97BC6-3503-4E30-8862-DC3E4AB4E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547463"/>
          </a:xfrm>
        </p:spPr>
        <p:txBody>
          <a:bodyPr/>
          <a:lstStyle/>
          <a:p>
            <a:r>
              <a:rPr lang="zh-CN" altLang="en-US" dirty="0"/>
              <a:t>示例：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07E2727-7A1D-42BA-B31F-A2D37DC66D86}"/>
              </a:ext>
            </a:extLst>
          </p:cNvPr>
          <p:cNvSpPr/>
          <p:nvPr/>
        </p:nvSpPr>
        <p:spPr>
          <a:xfrm>
            <a:off x="105560" y="1868522"/>
            <a:ext cx="1964617" cy="156966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S</a:t>
            </a:r>
            <a:r>
              <a:rPr lang="en-US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E$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E+E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3: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E*E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4: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2CCE7994-8ECB-49F7-8F78-21A834A16779}"/>
              </a:ext>
            </a:extLst>
          </p:cNvPr>
          <p:cNvGrpSpPr/>
          <p:nvPr/>
        </p:nvGrpSpPr>
        <p:grpSpPr>
          <a:xfrm>
            <a:off x="-87524" y="2152480"/>
            <a:ext cx="8432133" cy="4582469"/>
            <a:chOff x="83926" y="2152480"/>
            <a:chExt cx="8432133" cy="4582469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D759A5C-DD6C-4CEA-BD81-0E62669D425A}"/>
                </a:ext>
              </a:extLst>
            </p:cNvPr>
            <p:cNvGrpSpPr/>
            <p:nvPr/>
          </p:nvGrpSpPr>
          <p:grpSpPr>
            <a:xfrm>
              <a:off x="83926" y="3900442"/>
              <a:ext cx="2678324" cy="1200329"/>
              <a:chOff x="3240221" y="4725202"/>
              <a:chExt cx="2678324" cy="1200329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2198AF0E-4577-459A-9CA4-8232482E45FF}"/>
                  </a:ext>
                </a:extLst>
              </p:cNvPr>
              <p:cNvSpPr/>
              <p:nvPr/>
            </p:nvSpPr>
            <p:spPr>
              <a:xfrm>
                <a:off x="3629195" y="4725202"/>
                <a:ext cx="2289350" cy="120032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  <a:r>
                  <a:rPr lang="pt-BR" altLang="zh-CN" b="1" dirty="0">
                    <a:ea typeface="微软雅黑" panose="020B0503020204020204" pitchFamily="34" charset="-122"/>
                  </a:rPr>
                  <a:t>’ 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-&gt; </a:t>
                </a:r>
                <a:r>
                  <a:rPr lang="en-US" altLang="zh-CN" b="1" dirty="0"/>
                  <a:t>• 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E+E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E*E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F8F7CF9B-315C-4D28-96B4-A5C5B2D9F39B}"/>
                  </a:ext>
                </a:extLst>
              </p:cNvPr>
              <p:cNvSpPr txBox="1"/>
              <p:nvPr/>
            </p:nvSpPr>
            <p:spPr>
              <a:xfrm>
                <a:off x="3240221" y="5264877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1</a:t>
                </a:r>
                <a:endParaRPr lang="zh-CN" altLang="en-US" sz="2000" dirty="0"/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CE2EC51-952B-4570-A91C-74E76204C857}"/>
                </a:ext>
              </a:extLst>
            </p:cNvPr>
            <p:cNvGrpSpPr/>
            <p:nvPr/>
          </p:nvGrpSpPr>
          <p:grpSpPr>
            <a:xfrm>
              <a:off x="2812381" y="2152480"/>
              <a:ext cx="2628193" cy="961600"/>
              <a:chOff x="3290352" y="4686932"/>
              <a:chExt cx="2628193" cy="96160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E1A6BC3-D93A-4634-B4DF-72B2BDBD87F6}"/>
                  </a:ext>
                </a:extLst>
              </p:cNvPr>
              <p:cNvSpPr/>
              <p:nvPr/>
            </p:nvSpPr>
            <p:spPr>
              <a:xfrm>
                <a:off x="3629195" y="4725202"/>
                <a:ext cx="2289350" cy="92333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  <a:r>
                  <a:rPr lang="pt-BR" altLang="zh-CN" b="1" dirty="0">
                    <a:ea typeface="微软雅黑" panose="020B0503020204020204" pitchFamily="34" charset="-122"/>
                  </a:rPr>
                  <a:t>’ 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-&gt; </a:t>
                </a:r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</a:t>
                </a:r>
                <a:r>
                  <a:rPr lang="en-US" altLang="zh-CN" b="1" dirty="0"/>
                  <a:t>•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+E</a:t>
                </a:r>
                <a:r>
                  <a:rPr lang="en-US" altLang="zh-CN" b="1" dirty="0"/>
                  <a:t>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B5BB5A0-45A2-4085-B613-5CF9ACCAFE9F}"/>
                  </a:ext>
                </a:extLst>
              </p:cNvPr>
              <p:cNvSpPr txBox="1"/>
              <p:nvPr/>
            </p:nvSpPr>
            <p:spPr>
              <a:xfrm>
                <a:off x="3290352" y="4686932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2</a:t>
                </a:r>
                <a:endParaRPr lang="zh-CN" altLang="en-US" sz="2000" dirty="0"/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4DE9FF60-921C-4F24-84BF-FDDD384269F8}"/>
                </a:ext>
              </a:extLst>
            </p:cNvPr>
            <p:cNvGrpSpPr/>
            <p:nvPr/>
          </p:nvGrpSpPr>
          <p:grpSpPr>
            <a:xfrm>
              <a:off x="83926" y="5609668"/>
              <a:ext cx="2678324" cy="400110"/>
              <a:chOff x="3240221" y="4694424"/>
              <a:chExt cx="2678324" cy="40011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17990E8-CF20-4628-B407-02600096B90F}"/>
                  </a:ext>
                </a:extLst>
              </p:cNvPr>
              <p:cNvSpPr/>
              <p:nvPr/>
            </p:nvSpPr>
            <p:spPr>
              <a:xfrm>
                <a:off x="3629195" y="4725202"/>
                <a:ext cx="2289350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n</a:t>
                </a:r>
                <a:r>
                  <a:rPr lang="en-US" altLang="zh-CN" b="1" dirty="0"/>
                  <a:t> •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D48CE1E-F002-4DB8-BBDC-4D6591CC81C1}"/>
                  </a:ext>
                </a:extLst>
              </p:cNvPr>
              <p:cNvSpPr txBox="1"/>
              <p:nvPr/>
            </p:nvSpPr>
            <p:spPr>
              <a:xfrm>
                <a:off x="3240221" y="4694424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3</a:t>
                </a:r>
                <a:endParaRPr lang="zh-CN" altLang="en-US" sz="2000" dirty="0"/>
              </a:p>
            </p:txBody>
          </p:sp>
        </p:grp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DDC06A9E-9918-405E-AB6B-6436D12F0756}"/>
                </a:ext>
              </a:extLst>
            </p:cNvPr>
            <p:cNvCxnSpPr>
              <a:cxnSpLocks/>
              <a:stCxn id="7" idx="0"/>
              <a:endCxn id="10" idx="1"/>
            </p:cNvCxnSpPr>
            <p:nvPr/>
          </p:nvCxnSpPr>
          <p:spPr>
            <a:xfrm flipV="1">
              <a:off x="1617575" y="2652415"/>
              <a:ext cx="1533649" cy="124802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6DE5E25-1158-48EF-8D47-20EA21A7885E}"/>
                </a:ext>
              </a:extLst>
            </p:cNvPr>
            <p:cNvSpPr/>
            <p:nvPr/>
          </p:nvSpPr>
          <p:spPr>
            <a:xfrm>
              <a:off x="2150947" y="3369527"/>
              <a:ext cx="4074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E </a:t>
              </a:r>
              <a:endParaRPr lang="zh-CN" altLang="en-US" sz="2000" dirty="0"/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C8209DEA-40F4-4D84-A8F7-E3305696CF16}"/>
                </a:ext>
              </a:extLst>
            </p:cNvPr>
            <p:cNvCxnSpPr>
              <a:cxnSpLocks/>
              <a:stCxn id="7" idx="2"/>
              <a:endCxn id="13" idx="0"/>
            </p:cNvCxnSpPr>
            <p:nvPr/>
          </p:nvCxnSpPr>
          <p:spPr>
            <a:xfrm>
              <a:off x="1617575" y="5100771"/>
              <a:ext cx="0" cy="53967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182A6110-8E48-402F-9B5A-C8C5D9C98D7E}"/>
                </a:ext>
              </a:extLst>
            </p:cNvPr>
            <p:cNvSpPr/>
            <p:nvPr/>
          </p:nvSpPr>
          <p:spPr>
            <a:xfrm>
              <a:off x="1287033" y="5126379"/>
              <a:ext cx="42832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 </a:t>
              </a:r>
              <a:endParaRPr lang="zh-CN" altLang="en-US" sz="2000" dirty="0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1BDC5593-299C-458F-9982-2612AE78B186}"/>
                </a:ext>
              </a:extLst>
            </p:cNvPr>
            <p:cNvGrpSpPr/>
            <p:nvPr/>
          </p:nvGrpSpPr>
          <p:grpSpPr>
            <a:xfrm>
              <a:off x="2812381" y="3400507"/>
              <a:ext cx="2628193" cy="1238599"/>
              <a:chOff x="3290352" y="4686932"/>
              <a:chExt cx="2628193" cy="1238599"/>
            </a:xfrm>
          </p:grpSpPr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A601719-4D9D-4FBF-978B-1C7D395D9FF9}"/>
                  </a:ext>
                </a:extLst>
              </p:cNvPr>
              <p:cNvSpPr/>
              <p:nvPr/>
            </p:nvSpPr>
            <p:spPr>
              <a:xfrm>
                <a:off x="3629195" y="4725202"/>
                <a:ext cx="2289350" cy="120032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+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</a:t>
                </a:r>
                <a:r>
                  <a:rPr lang="en-US" altLang="zh-CN" b="1" dirty="0"/>
                  <a:t>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E+E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E*E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874D2C78-467E-4DF4-8F0F-542DAF89CB02}"/>
                  </a:ext>
                </a:extLst>
              </p:cNvPr>
              <p:cNvSpPr txBox="1"/>
              <p:nvPr/>
            </p:nvSpPr>
            <p:spPr>
              <a:xfrm>
                <a:off x="3290352" y="4686932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4</a:t>
                </a:r>
                <a:endParaRPr lang="zh-CN" altLang="en-US" sz="2000" dirty="0"/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669D79A3-4A5D-43D3-ADBC-8441073F1B54}"/>
                </a:ext>
              </a:extLst>
            </p:cNvPr>
            <p:cNvGrpSpPr/>
            <p:nvPr/>
          </p:nvGrpSpPr>
          <p:grpSpPr>
            <a:xfrm>
              <a:off x="5779417" y="3390959"/>
              <a:ext cx="2736642" cy="1247552"/>
              <a:chOff x="3629195" y="4677979"/>
              <a:chExt cx="2736642" cy="1247552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8711C15C-E82B-4644-9BA3-36B139E7A1BB}"/>
                  </a:ext>
                </a:extLst>
              </p:cNvPr>
              <p:cNvSpPr/>
              <p:nvPr/>
            </p:nvSpPr>
            <p:spPr>
              <a:xfrm>
                <a:off x="3629195" y="4725202"/>
                <a:ext cx="2289350" cy="120032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</a:t>
                </a:r>
                <a:r>
                  <a:rPr lang="en-US" altLang="zh-CN" b="1" dirty="0"/>
                  <a:t>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E+E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E*E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</a:t>
                </a:r>
                <a:r>
                  <a:rPr lang="en-US" altLang="zh-CN" b="1" dirty="0"/>
                  <a:t>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D32FAFAB-2EC9-4EF0-B75D-F722419D99D4}"/>
                  </a:ext>
                </a:extLst>
              </p:cNvPr>
              <p:cNvSpPr txBox="1"/>
              <p:nvPr/>
            </p:nvSpPr>
            <p:spPr>
              <a:xfrm>
                <a:off x="5847677" y="4677979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5</a:t>
                </a:r>
                <a:endParaRPr lang="zh-CN" altLang="en-US" sz="2000" dirty="0"/>
              </a:p>
            </p:txBody>
          </p:sp>
        </p:grp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49EE66C6-37F2-48E7-9B4B-0FFFB285CF21}"/>
                </a:ext>
              </a:extLst>
            </p:cNvPr>
            <p:cNvCxnSpPr>
              <a:cxnSpLocks/>
              <a:stCxn id="10" idx="2"/>
              <a:endCxn id="24" idx="0"/>
            </p:cNvCxnSpPr>
            <p:nvPr/>
          </p:nvCxnSpPr>
          <p:spPr>
            <a:xfrm>
              <a:off x="4295899" y="3114080"/>
              <a:ext cx="0" cy="32469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402CF2B-CB20-4D3D-901A-A9D9F89FB485}"/>
                </a:ext>
              </a:extLst>
            </p:cNvPr>
            <p:cNvSpPr/>
            <p:nvPr/>
          </p:nvSpPr>
          <p:spPr>
            <a:xfrm>
              <a:off x="3917708" y="3058000"/>
              <a:ext cx="45717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 </a:t>
              </a:r>
              <a:endParaRPr lang="zh-CN" altLang="en-US" sz="2000" dirty="0"/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DB14F67D-95A7-444D-8C78-613FBA9726C7}"/>
                </a:ext>
              </a:extLst>
            </p:cNvPr>
            <p:cNvCxnSpPr>
              <a:cxnSpLocks/>
              <a:stCxn id="10" idx="2"/>
              <a:endCxn id="27" idx="0"/>
            </p:cNvCxnSpPr>
            <p:nvPr/>
          </p:nvCxnSpPr>
          <p:spPr>
            <a:xfrm>
              <a:off x="4295899" y="3114080"/>
              <a:ext cx="2628193" cy="32410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25171816-9092-4AD8-A961-46355A92F352}"/>
                </a:ext>
              </a:extLst>
            </p:cNvPr>
            <p:cNvSpPr/>
            <p:nvPr/>
          </p:nvSpPr>
          <p:spPr>
            <a:xfrm>
              <a:off x="5795689" y="3058000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BD621C87-3E14-4405-84EC-6DCDCD568453}"/>
                </a:ext>
              </a:extLst>
            </p:cNvPr>
            <p:cNvGrpSpPr/>
            <p:nvPr/>
          </p:nvGrpSpPr>
          <p:grpSpPr>
            <a:xfrm>
              <a:off x="2868323" y="5325923"/>
              <a:ext cx="2572251" cy="994076"/>
              <a:chOff x="3346294" y="4725202"/>
              <a:chExt cx="2572251" cy="994076"/>
            </a:xfrm>
          </p:grpSpPr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51960EFF-754E-45EC-979B-BEB12A416318}"/>
                  </a:ext>
                </a:extLst>
              </p:cNvPr>
              <p:cNvSpPr/>
              <p:nvPr/>
            </p:nvSpPr>
            <p:spPr>
              <a:xfrm>
                <a:off x="3629195" y="4725202"/>
                <a:ext cx="2289350" cy="92333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+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</a:t>
                </a:r>
                <a:r>
                  <a:rPr lang="en-US" altLang="zh-CN" b="1" dirty="0"/>
                  <a:t> •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+E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B40B961B-01AF-4C9E-B39F-4C91E0A40170}"/>
                  </a:ext>
                </a:extLst>
              </p:cNvPr>
              <p:cNvSpPr txBox="1"/>
              <p:nvPr/>
            </p:nvSpPr>
            <p:spPr>
              <a:xfrm>
                <a:off x="3346294" y="5319168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6</a:t>
                </a:r>
                <a:endParaRPr lang="zh-CN" altLang="en-US" sz="2000" dirty="0"/>
              </a:p>
            </p:txBody>
          </p:sp>
        </p:grp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E5F6D184-B7FA-4DDD-A00B-5C605665A3CB}"/>
                </a:ext>
              </a:extLst>
            </p:cNvPr>
            <p:cNvCxnSpPr>
              <a:cxnSpLocks/>
              <a:stCxn id="24" idx="2"/>
              <a:endCxn id="38" idx="0"/>
            </p:cNvCxnSpPr>
            <p:nvPr/>
          </p:nvCxnSpPr>
          <p:spPr>
            <a:xfrm>
              <a:off x="4295899" y="4639106"/>
              <a:ext cx="0" cy="68681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58E0D19-F1F2-4C58-ADF3-070E96436DA2}"/>
                </a:ext>
              </a:extLst>
            </p:cNvPr>
            <p:cNvSpPr/>
            <p:nvPr/>
          </p:nvSpPr>
          <p:spPr>
            <a:xfrm>
              <a:off x="3945229" y="4840227"/>
              <a:ext cx="4074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E </a:t>
              </a:r>
              <a:endParaRPr lang="zh-CN" altLang="en-US" sz="2000" dirty="0"/>
            </a:p>
          </p:txBody>
        </p:sp>
        <p:cxnSp>
          <p:nvCxnSpPr>
            <p:cNvPr id="45" name="连接符: 肘形 44">
              <a:extLst>
                <a:ext uri="{FF2B5EF4-FFF2-40B4-BE49-F238E27FC236}">
                  <a16:creationId xmlns:a16="http://schemas.microsoft.com/office/drawing/2014/main" id="{8376730B-9A3C-4549-9E63-D59EC368D899}"/>
                </a:ext>
              </a:extLst>
            </p:cNvPr>
            <p:cNvCxnSpPr>
              <a:stCxn id="24" idx="1"/>
              <a:endCxn id="13" idx="3"/>
            </p:cNvCxnSpPr>
            <p:nvPr/>
          </p:nvCxnSpPr>
          <p:spPr>
            <a:xfrm rot="10800000" flipV="1">
              <a:off x="2762250" y="4038942"/>
              <a:ext cx="388974" cy="1786170"/>
            </a:xfrm>
            <a:prstGeom prst="bentConnector3">
              <a:avLst>
                <a:gd name="adj1" fmla="val 54897"/>
              </a:avLst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6EACEF7C-9DAC-4D74-B741-14C3921897CF}"/>
                </a:ext>
              </a:extLst>
            </p:cNvPr>
            <p:cNvSpPr/>
            <p:nvPr/>
          </p:nvSpPr>
          <p:spPr>
            <a:xfrm>
              <a:off x="2667837" y="4993049"/>
              <a:ext cx="42832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 </a:t>
              </a:r>
              <a:endParaRPr lang="zh-CN" altLang="en-US" sz="2000" dirty="0"/>
            </a:p>
          </p:txBody>
        </p: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E9A7909F-B10D-4389-A013-0B3F1874AB04}"/>
                </a:ext>
              </a:extLst>
            </p:cNvPr>
            <p:cNvGrpSpPr/>
            <p:nvPr/>
          </p:nvGrpSpPr>
          <p:grpSpPr>
            <a:xfrm>
              <a:off x="5779417" y="5326486"/>
              <a:ext cx="2736394" cy="923330"/>
              <a:chOff x="3629195" y="4725202"/>
              <a:chExt cx="2736394" cy="923330"/>
            </a:xfrm>
          </p:grpSpPr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F899C43F-CAF7-4A98-8212-21A9073D1551}"/>
                  </a:ext>
                </a:extLst>
              </p:cNvPr>
              <p:cNvSpPr/>
              <p:nvPr/>
            </p:nvSpPr>
            <p:spPr>
              <a:xfrm>
                <a:off x="3629195" y="4725202"/>
                <a:ext cx="2289350" cy="92333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</a:t>
                </a:r>
                <a:r>
                  <a:rPr lang="en-US" altLang="zh-CN" b="1" dirty="0"/>
                  <a:t>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</a:t>
                </a:r>
                <a:r>
                  <a:rPr lang="en-US" altLang="zh-CN" b="1" dirty="0"/>
                  <a:t> •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+E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</a:p>
              <a:p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 -&gt; E</a:t>
                </a:r>
                <a:r>
                  <a:rPr lang="en-US" altLang="zh-CN" b="1" dirty="0"/>
                  <a:t> • </a:t>
                </a:r>
                <a:r>
                  <a:rPr lang="pt-B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*E </a:t>
                </a:r>
                <a:r>
                  <a:rPr lang="zh-CN" alt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fr-FR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$,+,*</a:t>
                </a:r>
                <a:endParaRPr lang="pt-BR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4E76EB2D-1997-471D-AC2C-1312E2786EC4}"/>
                  </a:ext>
                </a:extLst>
              </p:cNvPr>
              <p:cNvSpPr txBox="1"/>
              <p:nvPr/>
            </p:nvSpPr>
            <p:spPr>
              <a:xfrm>
                <a:off x="5847429" y="4965854"/>
                <a:ext cx="5181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7</a:t>
                </a:r>
                <a:endParaRPr lang="zh-CN" altLang="en-US" sz="2000" dirty="0"/>
              </a:p>
            </p:txBody>
          </p:sp>
        </p:grp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E121086A-DA7D-41E9-BF8E-8A3AF97D925B}"/>
                </a:ext>
              </a:extLst>
            </p:cNvPr>
            <p:cNvSpPr/>
            <p:nvPr/>
          </p:nvSpPr>
          <p:spPr>
            <a:xfrm>
              <a:off x="6573175" y="4840227"/>
              <a:ext cx="4074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E </a:t>
              </a:r>
              <a:endParaRPr lang="zh-CN" altLang="en-US" sz="2000" dirty="0"/>
            </a:p>
          </p:txBody>
        </p: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D422B706-F4CC-4FC0-8DF3-4C5C43542F32}"/>
                </a:ext>
              </a:extLst>
            </p:cNvPr>
            <p:cNvCxnSpPr>
              <a:cxnSpLocks/>
              <a:stCxn id="27" idx="2"/>
              <a:endCxn id="49" idx="0"/>
            </p:cNvCxnSpPr>
            <p:nvPr/>
          </p:nvCxnSpPr>
          <p:spPr>
            <a:xfrm>
              <a:off x="6924092" y="4638511"/>
              <a:ext cx="0" cy="68797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6F3F8B99-7678-438F-A98A-7F9B1564AB13}"/>
                </a:ext>
              </a:extLst>
            </p:cNvPr>
            <p:cNvSpPr/>
            <p:nvPr/>
          </p:nvSpPr>
          <p:spPr>
            <a:xfrm>
              <a:off x="1485900" y="4057650"/>
              <a:ext cx="6831675" cy="2609850"/>
            </a:xfrm>
            <a:custGeom>
              <a:avLst/>
              <a:gdLst>
                <a:gd name="connsiteX0" fmla="*/ 6581775 w 6831675"/>
                <a:gd name="connsiteY0" fmla="*/ 0 h 2609850"/>
                <a:gd name="connsiteX1" fmla="*/ 6648450 w 6831675"/>
                <a:gd name="connsiteY1" fmla="*/ 180975 h 2609850"/>
                <a:gd name="connsiteX2" fmla="*/ 6696075 w 6831675"/>
                <a:gd name="connsiteY2" fmla="*/ 257175 h 2609850"/>
                <a:gd name="connsiteX3" fmla="*/ 6705600 w 6831675"/>
                <a:gd name="connsiteY3" fmla="*/ 333375 h 2609850"/>
                <a:gd name="connsiteX4" fmla="*/ 6743700 w 6831675"/>
                <a:gd name="connsiteY4" fmla="*/ 476250 h 2609850"/>
                <a:gd name="connsiteX5" fmla="*/ 6753225 w 6831675"/>
                <a:gd name="connsiteY5" fmla="*/ 619125 h 2609850"/>
                <a:gd name="connsiteX6" fmla="*/ 6762750 w 6831675"/>
                <a:gd name="connsiteY6" fmla="*/ 666750 h 2609850"/>
                <a:gd name="connsiteX7" fmla="*/ 6772275 w 6831675"/>
                <a:gd name="connsiteY7" fmla="*/ 800100 h 2609850"/>
                <a:gd name="connsiteX8" fmla="*/ 6791325 w 6831675"/>
                <a:gd name="connsiteY8" fmla="*/ 876300 h 2609850"/>
                <a:gd name="connsiteX9" fmla="*/ 6810375 w 6831675"/>
                <a:gd name="connsiteY9" fmla="*/ 1000125 h 2609850"/>
                <a:gd name="connsiteX10" fmla="*/ 6819900 w 6831675"/>
                <a:gd name="connsiteY10" fmla="*/ 1771650 h 2609850"/>
                <a:gd name="connsiteX11" fmla="*/ 6810375 w 6831675"/>
                <a:gd name="connsiteY11" fmla="*/ 1838325 h 2609850"/>
                <a:gd name="connsiteX12" fmla="*/ 6791325 w 6831675"/>
                <a:gd name="connsiteY12" fmla="*/ 1876425 h 2609850"/>
                <a:gd name="connsiteX13" fmla="*/ 6772275 w 6831675"/>
                <a:gd name="connsiteY13" fmla="*/ 1924050 h 2609850"/>
                <a:gd name="connsiteX14" fmla="*/ 6724650 w 6831675"/>
                <a:gd name="connsiteY14" fmla="*/ 2000250 h 2609850"/>
                <a:gd name="connsiteX15" fmla="*/ 6715125 w 6831675"/>
                <a:gd name="connsiteY15" fmla="*/ 2038350 h 2609850"/>
                <a:gd name="connsiteX16" fmla="*/ 6648450 w 6831675"/>
                <a:gd name="connsiteY16" fmla="*/ 2124075 h 2609850"/>
                <a:gd name="connsiteX17" fmla="*/ 6600825 w 6831675"/>
                <a:gd name="connsiteY17" fmla="*/ 2200275 h 2609850"/>
                <a:gd name="connsiteX18" fmla="*/ 6581775 w 6831675"/>
                <a:gd name="connsiteY18" fmla="*/ 2238375 h 2609850"/>
                <a:gd name="connsiteX19" fmla="*/ 6524625 w 6831675"/>
                <a:gd name="connsiteY19" fmla="*/ 2305050 h 2609850"/>
                <a:gd name="connsiteX20" fmla="*/ 6486525 w 6831675"/>
                <a:gd name="connsiteY20" fmla="*/ 2324100 h 2609850"/>
                <a:gd name="connsiteX21" fmla="*/ 6457950 w 6831675"/>
                <a:gd name="connsiteY21" fmla="*/ 2343150 h 2609850"/>
                <a:gd name="connsiteX22" fmla="*/ 6419850 w 6831675"/>
                <a:gd name="connsiteY22" fmla="*/ 2362200 h 2609850"/>
                <a:gd name="connsiteX23" fmla="*/ 6391275 w 6831675"/>
                <a:gd name="connsiteY23" fmla="*/ 2381250 h 2609850"/>
                <a:gd name="connsiteX24" fmla="*/ 6315075 w 6831675"/>
                <a:gd name="connsiteY24" fmla="*/ 2390775 h 2609850"/>
                <a:gd name="connsiteX25" fmla="*/ 6267450 w 6831675"/>
                <a:gd name="connsiteY25" fmla="*/ 2400300 h 2609850"/>
                <a:gd name="connsiteX26" fmla="*/ 6229350 w 6831675"/>
                <a:gd name="connsiteY26" fmla="*/ 2409825 h 2609850"/>
                <a:gd name="connsiteX27" fmla="*/ 6181725 w 6831675"/>
                <a:gd name="connsiteY27" fmla="*/ 2428875 h 2609850"/>
                <a:gd name="connsiteX28" fmla="*/ 5915025 w 6831675"/>
                <a:gd name="connsiteY28" fmla="*/ 2447925 h 2609850"/>
                <a:gd name="connsiteX29" fmla="*/ 5819775 w 6831675"/>
                <a:gd name="connsiteY29" fmla="*/ 2457450 h 2609850"/>
                <a:gd name="connsiteX30" fmla="*/ 5743575 w 6831675"/>
                <a:gd name="connsiteY30" fmla="*/ 2466975 h 2609850"/>
                <a:gd name="connsiteX31" fmla="*/ 5553075 w 6831675"/>
                <a:gd name="connsiteY31" fmla="*/ 2505075 h 2609850"/>
                <a:gd name="connsiteX32" fmla="*/ 5419725 w 6831675"/>
                <a:gd name="connsiteY32" fmla="*/ 2514600 h 2609850"/>
                <a:gd name="connsiteX33" fmla="*/ 5019675 w 6831675"/>
                <a:gd name="connsiteY33" fmla="*/ 2571750 h 2609850"/>
                <a:gd name="connsiteX34" fmla="*/ 4905375 w 6831675"/>
                <a:gd name="connsiteY34" fmla="*/ 2590800 h 2609850"/>
                <a:gd name="connsiteX35" fmla="*/ 4781550 w 6831675"/>
                <a:gd name="connsiteY35" fmla="*/ 2600325 h 2609850"/>
                <a:gd name="connsiteX36" fmla="*/ 4714875 w 6831675"/>
                <a:gd name="connsiteY36" fmla="*/ 2609850 h 2609850"/>
                <a:gd name="connsiteX37" fmla="*/ 1476375 w 6831675"/>
                <a:gd name="connsiteY37" fmla="*/ 2600325 h 2609850"/>
                <a:gd name="connsiteX38" fmla="*/ 1228725 w 6831675"/>
                <a:gd name="connsiteY38" fmla="*/ 2562225 h 2609850"/>
                <a:gd name="connsiteX39" fmla="*/ 666750 w 6831675"/>
                <a:gd name="connsiteY39" fmla="*/ 2486025 h 2609850"/>
                <a:gd name="connsiteX40" fmla="*/ 495300 w 6831675"/>
                <a:gd name="connsiteY40" fmla="*/ 2447925 h 2609850"/>
                <a:gd name="connsiteX41" fmla="*/ 238125 w 6831675"/>
                <a:gd name="connsiteY41" fmla="*/ 2409825 h 2609850"/>
                <a:gd name="connsiteX42" fmla="*/ 142875 w 6831675"/>
                <a:gd name="connsiteY42" fmla="*/ 2371725 h 2609850"/>
                <a:gd name="connsiteX43" fmla="*/ 104775 w 6831675"/>
                <a:gd name="connsiteY43" fmla="*/ 2362200 h 2609850"/>
                <a:gd name="connsiteX44" fmla="*/ 95250 w 6831675"/>
                <a:gd name="connsiteY44" fmla="*/ 2333625 h 2609850"/>
                <a:gd name="connsiteX45" fmla="*/ 66675 w 6831675"/>
                <a:gd name="connsiteY45" fmla="*/ 2305050 h 2609850"/>
                <a:gd name="connsiteX46" fmla="*/ 19050 w 6831675"/>
                <a:gd name="connsiteY46" fmla="*/ 2238375 h 2609850"/>
                <a:gd name="connsiteX47" fmla="*/ 0 w 6831675"/>
                <a:gd name="connsiteY47" fmla="*/ 2200275 h 2609850"/>
                <a:gd name="connsiteX48" fmla="*/ 38100 w 6831675"/>
                <a:gd name="connsiteY48" fmla="*/ 2057400 h 2609850"/>
                <a:gd name="connsiteX49" fmla="*/ 66675 w 6831675"/>
                <a:gd name="connsiteY49" fmla="*/ 2019300 h 2609850"/>
                <a:gd name="connsiteX50" fmla="*/ 66675 w 6831675"/>
                <a:gd name="connsiteY50" fmla="*/ 1895475 h 260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6831675" h="2609850">
                  <a:moveTo>
                    <a:pt x="6581775" y="0"/>
                  </a:moveTo>
                  <a:cubicBezTo>
                    <a:pt x="6604000" y="60325"/>
                    <a:pt x="6622340" y="122227"/>
                    <a:pt x="6648450" y="180975"/>
                  </a:cubicBezTo>
                  <a:cubicBezTo>
                    <a:pt x="6660615" y="208346"/>
                    <a:pt x="6685558" y="229129"/>
                    <a:pt x="6696075" y="257175"/>
                  </a:cubicBezTo>
                  <a:cubicBezTo>
                    <a:pt x="6705063" y="281143"/>
                    <a:pt x="6701803" y="308061"/>
                    <a:pt x="6705600" y="333375"/>
                  </a:cubicBezTo>
                  <a:cubicBezTo>
                    <a:pt x="6723831" y="454916"/>
                    <a:pt x="6704025" y="416737"/>
                    <a:pt x="6743700" y="476250"/>
                  </a:cubicBezTo>
                  <a:cubicBezTo>
                    <a:pt x="6746875" y="523875"/>
                    <a:pt x="6748476" y="571631"/>
                    <a:pt x="6753225" y="619125"/>
                  </a:cubicBezTo>
                  <a:cubicBezTo>
                    <a:pt x="6754836" y="635234"/>
                    <a:pt x="6761055" y="650650"/>
                    <a:pt x="6762750" y="666750"/>
                  </a:cubicBezTo>
                  <a:cubicBezTo>
                    <a:pt x="6767415" y="711068"/>
                    <a:pt x="6766254" y="755945"/>
                    <a:pt x="6772275" y="800100"/>
                  </a:cubicBezTo>
                  <a:cubicBezTo>
                    <a:pt x="6775812" y="826042"/>
                    <a:pt x="6786426" y="850581"/>
                    <a:pt x="6791325" y="876300"/>
                  </a:cubicBezTo>
                  <a:cubicBezTo>
                    <a:pt x="6799139" y="917323"/>
                    <a:pt x="6804025" y="958850"/>
                    <a:pt x="6810375" y="1000125"/>
                  </a:cubicBezTo>
                  <a:cubicBezTo>
                    <a:pt x="6836839" y="1397092"/>
                    <a:pt x="6836995" y="1275905"/>
                    <a:pt x="6819900" y="1771650"/>
                  </a:cubicBezTo>
                  <a:cubicBezTo>
                    <a:pt x="6819126" y="1794087"/>
                    <a:pt x="6816282" y="1816665"/>
                    <a:pt x="6810375" y="1838325"/>
                  </a:cubicBezTo>
                  <a:cubicBezTo>
                    <a:pt x="6806639" y="1852024"/>
                    <a:pt x="6797092" y="1863450"/>
                    <a:pt x="6791325" y="1876425"/>
                  </a:cubicBezTo>
                  <a:cubicBezTo>
                    <a:pt x="6784381" y="1892049"/>
                    <a:pt x="6778118" y="1907982"/>
                    <a:pt x="6772275" y="1924050"/>
                  </a:cubicBezTo>
                  <a:cubicBezTo>
                    <a:pt x="6746885" y="1993874"/>
                    <a:pt x="6771484" y="1969027"/>
                    <a:pt x="6724650" y="2000250"/>
                  </a:cubicBezTo>
                  <a:cubicBezTo>
                    <a:pt x="6721475" y="2012950"/>
                    <a:pt x="6720442" y="2026387"/>
                    <a:pt x="6715125" y="2038350"/>
                  </a:cubicBezTo>
                  <a:cubicBezTo>
                    <a:pt x="6694957" y="2083729"/>
                    <a:pt x="6682520" y="2090005"/>
                    <a:pt x="6648450" y="2124075"/>
                  </a:cubicBezTo>
                  <a:cubicBezTo>
                    <a:pt x="6628844" y="2182894"/>
                    <a:pt x="6652592" y="2122624"/>
                    <a:pt x="6600825" y="2200275"/>
                  </a:cubicBezTo>
                  <a:cubicBezTo>
                    <a:pt x="6592949" y="2212089"/>
                    <a:pt x="6588820" y="2226047"/>
                    <a:pt x="6581775" y="2238375"/>
                  </a:cubicBezTo>
                  <a:cubicBezTo>
                    <a:pt x="6567376" y="2263573"/>
                    <a:pt x="6547891" y="2287600"/>
                    <a:pt x="6524625" y="2305050"/>
                  </a:cubicBezTo>
                  <a:cubicBezTo>
                    <a:pt x="6513266" y="2313569"/>
                    <a:pt x="6498853" y="2317055"/>
                    <a:pt x="6486525" y="2324100"/>
                  </a:cubicBezTo>
                  <a:cubicBezTo>
                    <a:pt x="6476586" y="2329780"/>
                    <a:pt x="6467889" y="2337470"/>
                    <a:pt x="6457950" y="2343150"/>
                  </a:cubicBezTo>
                  <a:cubicBezTo>
                    <a:pt x="6445622" y="2350195"/>
                    <a:pt x="6432178" y="2355155"/>
                    <a:pt x="6419850" y="2362200"/>
                  </a:cubicBezTo>
                  <a:cubicBezTo>
                    <a:pt x="6409911" y="2367880"/>
                    <a:pt x="6402319" y="2378238"/>
                    <a:pt x="6391275" y="2381250"/>
                  </a:cubicBezTo>
                  <a:cubicBezTo>
                    <a:pt x="6366579" y="2387985"/>
                    <a:pt x="6340375" y="2386883"/>
                    <a:pt x="6315075" y="2390775"/>
                  </a:cubicBezTo>
                  <a:cubicBezTo>
                    <a:pt x="6299074" y="2393237"/>
                    <a:pt x="6283254" y="2396788"/>
                    <a:pt x="6267450" y="2400300"/>
                  </a:cubicBezTo>
                  <a:cubicBezTo>
                    <a:pt x="6254671" y="2403140"/>
                    <a:pt x="6241769" y="2405685"/>
                    <a:pt x="6229350" y="2409825"/>
                  </a:cubicBezTo>
                  <a:cubicBezTo>
                    <a:pt x="6213130" y="2415232"/>
                    <a:pt x="6198699" y="2426818"/>
                    <a:pt x="6181725" y="2428875"/>
                  </a:cubicBezTo>
                  <a:cubicBezTo>
                    <a:pt x="6093246" y="2439600"/>
                    <a:pt x="6003875" y="2440911"/>
                    <a:pt x="5915025" y="2447925"/>
                  </a:cubicBezTo>
                  <a:cubicBezTo>
                    <a:pt x="5883216" y="2450436"/>
                    <a:pt x="5851488" y="2453926"/>
                    <a:pt x="5819775" y="2457450"/>
                  </a:cubicBezTo>
                  <a:cubicBezTo>
                    <a:pt x="5794334" y="2460277"/>
                    <a:pt x="5768783" y="2462527"/>
                    <a:pt x="5743575" y="2466975"/>
                  </a:cubicBezTo>
                  <a:cubicBezTo>
                    <a:pt x="5646249" y="2484150"/>
                    <a:pt x="5658696" y="2492401"/>
                    <a:pt x="5553075" y="2505075"/>
                  </a:cubicBezTo>
                  <a:cubicBezTo>
                    <a:pt x="5508829" y="2510384"/>
                    <a:pt x="5464175" y="2511425"/>
                    <a:pt x="5419725" y="2514600"/>
                  </a:cubicBezTo>
                  <a:cubicBezTo>
                    <a:pt x="5115617" y="2570916"/>
                    <a:pt x="5249539" y="2556426"/>
                    <a:pt x="5019675" y="2571750"/>
                  </a:cubicBezTo>
                  <a:cubicBezTo>
                    <a:pt x="4981575" y="2578100"/>
                    <a:pt x="4943725" y="2586198"/>
                    <a:pt x="4905375" y="2590800"/>
                  </a:cubicBezTo>
                  <a:cubicBezTo>
                    <a:pt x="4864273" y="2595732"/>
                    <a:pt x="4822741" y="2596206"/>
                    <a:pt x="4781550" y="2600325"/>
                  </a:cubicBezTo>
                  <a:cubicBezTo>
                    <a:pt x="4759211" y="2602559"/>
                    <a:pt x="4737100" y="2606675"/>
                    <a:pt x="4714875" y="2609850"/>
                  </a:cubicBezTo>
                  <a:lnTo>
                    <a:pt x="1476375" y="2600325"/>
                  </a:lnTo>
                  <a:cubicBezTo>
                    <a:pt x="1328413" y="2599078"/>
                    <a:pt x="1351049" y="2577516"/>
                    <a:pt x="1228725" y="2562225"/>
                  </a:cubicBezTo>
                  <a:cubicBezTo>
                    <a:pt x="797819" y="2508362"/>
                    <a:pt x="986763" y="2551669"/>
                    <a:pt x="666750" y="2486025"/>
                  </a:cubicBezTo>
                  <a:cubicBezTo>
                    <a:pt x="609400" y="2474261"/>
                    <a:pt x="552940" y="2458172"/>
                    <a:pt x="495300" y="2447925"/>
                  </a:cubicBezTo>
                  <a:cubicBezTo>
                    <a:pt x="409977" y="2432757"/>
                    <a:pt x="238125" y="2409825"/>
                    <a:pt x="238125" y="2409825"/>
                  </a:cubicBezTo>
                  <a:cubicBezTo>
                    <a:pt x="206375" y="2397125"/>
                    <a:pt x="175079" y="2383226"/>
                    <a:pt x="142875" y="2371725"/>
                  </a:cubicBezTo>
                  <a:cubicBezTo>
                    <a:pt x="130547" y="2367322"/>
                    <a:pt x="114997" y="2370378"/>
                    <a:pt x="104775" y="2362200"/>
                  </a:cubicBezTo>
                  <a:cubicBezTo>
                    <a:pt x="96935" y="2355928"/>
                    <a:pt x="100819" y="2341979"/>
                    <a:pt x="95250" y="2333625"/>
                  </a:cubicBezTo>
                  <a:cubicBezTo>
                    <a:pt x="87778" y="2322417"/>
                    <a:pt x="75441" y="2315277"/>
                    <a:pt x="66675" y="2305050"/>
                  </a:cubicBezTo>
                  <a:cubicBezTo>
                    <a:pt x="57914" y="2294828"/>
                    <a:pt x="27665" y="2253452"/>
                    <a:pt x="19050" y="2238375"/>
                  </a:cubicBezTo>
                  <a:cubicBezTo>
                    <a:pt x="12005" y="2226047"/>
                    <a:pt x="6350" y="2212975"/>
                    <a:pt x="0" y="2200275"/>
                  </a:cubicBezTo>
                  <a:cubicBezTo>
                    <a:pt x="12700" y="2152650"/>
                    <a:pt x="21060" y="2103650"/>
                    <a:pt x="38100" y="2057400"/>
                  </a:cubicBezTo>
                  <a:cubicBezTo>
                    <a:pt x="43588" y="2042504"/>
                    <a:pt x="63916" y="2034933"/>
                    <a:pt x="66675" y="2019300"/>
                  </a:cubicBezTo>
                  <a:cubicBezTo>
                    <a:pt x="73848" y="1978653"/>
                    <a:pt x="66675" y="1936750"/>
                    <a:pt x="66675" y="1895475"/>
                  </a:cubicBezTo>
                </a:path>
              </a:pathLst>
            </a:cu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255574C1-1EA0-42A3-81EA-4EB1C233C06A}"/>
                </a:ext>
              </a:extLst>
            </p:cNvPr>
            <p:cNvSpPr/>
            <p:nvPr/>
          </p:nvSpPr>
          <p:spPr>
            <a:xfrm>
              <a:off x="4592208" y="6334839"/>
              <a:ext cx="42832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 </a:t>
              </a:r>
              <a:endParaRPr lang="zh-CN" altLang="en-US" sz="2000" dirty="0"/>
            </a:p>
          </p:txBody>
        </p:sp>
        <p:cxnSp>
          <p:nvCxnSpPr>
            <p:cNvPr id="57" name="直接箭头连接符 56">
              <a:extLst>
                <a:ext uri="{FF2B5EF4-FFF2-40B4-BE49-F238E27FC236}">
                  <a16:creationId xmlns:a16="http://schemas.microsoft.com/office/drawing/2014/main" id="{4692BBBC-1299-4A20-BF9E-B5DDC006B9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92208" y="4624025"/>
              <a:ext cx="1" cy="7385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602E6F47-F705-46B7-B09A-35F6043797DE}"/>
                </a:ext>
              </a:extLst>
            </p:cNvPr>
            <p:cNvSpPr/>
            <p:nvPr/>
          </p:nvSpPr>
          <p:spPr>
            <a:xfrm>
              <a:off x="4565679" y="4831036"/>
              <a:ext cx="45717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 </a:t>
              </a:r>
              <a:endParaRPr lang="zh-CN" altLang="en-US" sz="2000" dirty="0"/>
            </a:p>
          </p:txBody>
        </p:sp>
        <p:cxnSp>
          <p:nvCxnSpPr>
            <p:cNvPr id="61" name="直接箭头连接符 60">
              <a:extLst>
                <a:ext uri="{FF2B5EF4-FFF2-40B4-BE49-F238E27FC236}">
                  <a16:creationId xmlns:a16="http://schemas.microsoft.com/office/drawing/2014/main" id="{49ACE83F-18C1-4CD6-9E9C-79BBE1AC46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40193" y="4615778"/>
              <a:ext cx="1" cy="73855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2F0A8792-ABB1-4C5C-B81D-4BA761C6319A}"/>
                </a:ext>
              </a:extLst>
            </p:cNvPr>
            <p:cNvSpPr/>
            <p:nvPr/>
          </p:nvSpPr>
          <p:spPr>
            <a:xfrm>
              <a:off x="7213664" y="4822789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A6DD9701-8B61-49BD-94E2-6247A592727F}"/>
                </a:ext>
              </a:extLst>
            </p:cNvPr>
            <p:cNvSpPr/>
            <p:nvPr/>
          </p:nvSpPr>
          <p:spPr>
            <a:xfrm>
              <a:off x="5619066" y="4993942"/>
              <a:ext cx="45717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 </a:t>
              </a:r>
              <a:endParaRPr lang="zh-CN" altLang="en-US" sz="2000" dirty="0"/>
            </a:p>
          </p:txBody>
        </p:sp>
        <p:cxnSp>
          <p:nvCxnSpPr>
            <p:cNvPr id="77" name="直接箭头连接符 76">
              <a:extLst>
                <a:ext uri="{FF2B5EF4-FFF2-40B4-BE49-F238E27FC236}">
                  <a16:creationId xmlns:a16="http://schemas.microsoft.com/office/drawing/2014/main" id="{9892AFD9-1ABD-49B3-80C3-B0CA4862B1C2}"/>
                </a:ext>
              </a:extLst>
            </p:cNvPr>
            <p:cNvCxnSpPr>
              <a:cxnSpLocks/>
              <a:stCxn id="38" idx="3"/>
              <a:endCxn id="27" idx="1"/>
            </p:cNvCxnSpPr>
            <p:nvPr/>
          </p:nvCxnSpPr>
          <p:spPr>
            <a:xfrm flipV="1">
              <a:off x="5440574" y="4038347"/>
              <a:ext cx="338843" cy="174924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8D4851BF-DDC3-45E3-8F3E-32C8EB57B1BA}"/>
                </a:ext>
              </a:extLst>
            </p:cNvPr>
            <p:cNvCxnSpPr>
              <a:cxnSpLocks/>
              <a:stCxn id="49" idx="1"/>
              <a:endCxn id="24" idx="3"/>
            </p:cNvCxnSpPr>
            <p:nvPr/>
          </p:nvCxnSpPr>
          <p:spPr>
            <a:xfrm flipH="1" flipV="1">
              <a:off x="5440574" y="4038942"/>
              <a:ext cx="338843" cy="1749209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89B1EB1A-24A0-403D-8D3A-091610833545}"/>
                </a:ext>
              </a:extLst>
            </p:cNvPr>
            <p:cNvSpPr/>
            <p:nvPr/>
          </p:nvSpPr>
          <p:spPr>
            <a:xfrm>
              <a:off x="5269658" y="5048187"/>
              <a:ext cx="3866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* </a:t>
              </a:r>
              <a:endParaRPr lang="zh-CN" altLang="en-US" sz="2000" dirty="0"/>
            </a:p>
          </p:txBody>
        </p:sp>
      </p:grpSp>
      <p:graphicFrame>
        <p:nvGraphicFramePr>
          <p:cNvPr id="84" name="表格 83">
            <a:extLst>
              <a:ext uri="{FF2B5EF4-FFF2-40B4-BE49-F238E27FC236}">
                <a16:creationId xmlns:a16="http://schemas.microsoft.com/office/drawing/2014/main" id="{F54F6359-26B8-499B-B2B1-71190C823B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7249846"/>
              </p:ext>
            </p:extLst>
          </p:nvPr>
        </p:nvGraphicFramePr>
        <p:xfrm>
          <a:off x="6096000" y="-19514"/>
          <a:ext cx="4140000" cy="3291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3283720889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1035939507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</a:tblGrid>
              <a:tr h="359861">
                <a:tc rowSpan="2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动作（</a:t>
                      </a:r>
                      <a:r>
                        <a:rPr lang="en-US" altLang="zh-CN" sz="1800" dirty="0"/>
                        <a:t>ACTION</a:t>
                      </a:r>
                      <a:r>
                        <a:rPr lang="zh-CN" altLang="en-US" sz="1800" dirty="0"/>
                        <a:t>）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转移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59861">
                <a:tc v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+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*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n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$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E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s3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g2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s4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s5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Acc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s3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g6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s3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g6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s4/r2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s5/r2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r2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7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s4/r3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s5/r3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4685023"/>
                  </a:ext>
                </a:extLst>
              </a:tr>
            </a:tbl>
          </a:graphicData>
        </a:graphic>
      </p:graphicFrame>
      <p:sp>
        <p:nvSpPr>
          <p:cNvPr id="85" name="矩形 84">
            <a:extLst>
              <a:ext uri="{FF2B5EF4-FFF2-40B4-BE49-F238E27FC236}">
                <a16:creationId xmlns:a16="http://schemas.microsoft.com/office/drawing/2014/main" id="{B1A2E20A-0DE3-4369-BE87-EA04E16873B9}"/>
              </a:ext>
            </a:extLst>
          </p:cNvPr>
          <p:cNvSpPr/>
          <p:nvPr/>
        </p:nvSpPr>
        <p:spPr>
          <a:xfrm>
            <a:off x="6422925" y="2562904"/>
            <a:ext cx="1619250" cy="7212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DA59EF-7E56-45AC-A6AD-0A2143AC5768}"/>
              </a:ext>
            </a:extLst>
          </p:cNvPr>
          <p:cNvSpPr/>
          <p:nvPr/>
        </p:nvSpPr>
        <p:spPr>
          <a:xfrm>
            <a:off x="2789667" y="5334055"/>
            <a:ext cx="5278007" cy="10343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内容占位符 3">
            <a:extLst>
              <a:ext uri="{FF2B5EF4-FFF2-40B4-BE49-F238E27FC236}">
                <a16:creationId xmlns:a16="http://schemas.microsoft.com/office/drawing/2014/main" id="{0351A9C9-B5C4-4AA6-962A-ABE98361ABEE}"/>
              </a:ext>
            </a:extLst>
          </p:cNvPr>
          <p:cNvSpPr txBox="1">
            <a:spLocks/>
          </p:cNvSpPr>
          <p:nvPr/>
        </p:nvSpPr>
        <p:spPr>
          <a:xfrm>
            <a:off x="10321117" y="740323"/>
            <a:ext cx="1762965" cy="202963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b="1" dirty="0"/>
              <a:t>辅助规则</a:t>
            </a:r>
            <a:r>
              <a:rPr lang="en-US" altLang="zh-CN" b="1" dirty="0"/>
              <a:t>:</a:t>
            </a:r>
          </a:p>
          <a:p>
            <a:pPr marL="0" indent="0">
              <a:buNone/>
            </a:pPr>
            <a:r>
              <a:rPr lang="en-US" altLang="zh-CN" dirty="0"/>
              <a:t>Left +</a:t>
            </a:r>
          </a:p>
          <a:p>
            <a:pPr marL="0" indent="0">
              <a:buNone/>
            </a:pPr>
            <a:r>
              <a:rPr lang="en-US" altLang="zh-CN" dirty="0"/>
              <a:t>Left *</a:t>
            </a:r>
          </a:p>
          <a:p>
            <a:pPr marL="0" indent="0">
              <a:buNone/>
            </a:pPr>
            <a:r>
              <a:rPr lang="en-US" altLang="zh-CN" dirty="0"/>
              <a:t>Pre *,+</a:t>
            </a:r>
          </a:p>
        </p:txBody>
      </p:sp>
      <p:graphicFrame>
        <p:nvGraphicFramePr>
          <p:cNvPr id="91" name="表格 90">
            <a:extLst>
              <a:ext uri="{FF2B5EF4-FFF2-40B4-BE49-F238E27FC236}">
                <a16:creationId xmlns:a16="http://schemas.microsoft.com/office/drawing/2014/main" id="{20A7B211-E31B-4B49-9AA1-DEA37396C9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437000"/>
              </p:ext>
            </p:extLst>
          </p:nvPr>
        </p:nvGraphicFramePr>
        <p:xfrm>
          <a:off x="8000901" y="3438493"/>
          <a:ext cx="414000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285482499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976891301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3283720889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2656818429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1035939507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2391237562"/>
                    </a:ext>
                  </a:extLst>
                </a:gridCol>
              </a:tblGrid>
              <a:tr h="359861">
                <a:tc rowSpan="2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动作（</a:t>
                      </a: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转移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3366913"/>
                  </a:ext>
                </a:extLst>
              </a:tr>
              <a:tr h="359861">
                <a:tc vMerge="1"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+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*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$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62804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927481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1558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098713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s3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09147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s3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971048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s5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r2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4910006"/>
                  </a:ext>
                </a:extLst>
              </a:tr>
              <a:tr h="359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r3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4685023"/>
                  </a:ext>
                </a:extLst>
              </a:tr>
            </a:tbl>
          </a:graphicData>
        </a:graphic>
      </p:graphicFrame>
      <p:sp>
        <p:nvSpPr>
          <p:cNvPr id="92" name="箭头: 下 91">
            <a:extLst>
              <a:ext uri="{FF2B5EF4-FFF2-40B4-BE49-F238E27FC236}">
                <a16:creationId xmlns:a16="http://schemas.microsoft.com/office/drawing/2014/main" id="{40DF2834-033A-4127-9A78-BBC108C76B9A}"/>
              </a:ext>
            </a:extLst>
          </p:cNvPr>
          <p:cNvSpPr/>
          <p:nvPr/>
        </p:nvSpPr>
        <p:spPr>
          <a:xfrm>
            <a:off x="10953750" y="2828925"/>
            <a:ext cx="523875" cy="5620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38651C78-2F66-45CA-892A-9AB24CDA780D}"/>
              </a:ext>
            </a:extLst>
          </p:cNvPr>
          <p:cNvSpPr/>
          <p:nvPr/>
        </p:nvSpPr>
        <p:spPr>
          <a:xfrm>
            <a:off x="8348832" y="6030033"/>
            <a:ext cx="1528593" cy="7212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118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85" grpId="0" animBg="1"/>
      <p:bldP spid="86" grpId="0" animBg="1"/>
      <p:bldP spid="88" grpId="0" animBg="1"/>
      <p:bldP spid="92" grpId="0" animBg="1"/>
      <p:bldP spid="93" grpId="0" animBg="1"/>
    </p:bld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152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dirty="0"/>
              <a:t>4.1</a:t>
            </a:r>
            <a:r>
              <a:rPr lang="zh-CN" altLang="en-US" dirty="0"/>
              <a:t>：递归下降分析</a:t>
            </a:r>
            <a:endParaRPr lang="en-US" altLang="zh-CN" dirty="0"/>
          </a:p>
          <a:p>
            <a:pPr lvl="1"/>
            <a:r>
              <a:rPr lang="en-US" altLang="zh-CN" dirty="0"/>
              <a:t>4.2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4.3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分析冲突处理</a:t>
            </a:r>
            <a:endParaRPr lang="en-US" altLang="zh-CN" dirty="0"/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第五讲：自底向上分析</a:t>
            </a:r>
            <a:endParaRPr lang="en-US" altLang="zh-CN" dirty="0"/>
          </a:p>
          <a:p>
            <a:pPr lvl="1"/>
            <a:r>
              <a:rPr lang="en-US" altLang="zh-CN" dirty="0"/>
              <a:t>5.1</a:t>
            </a:r>
            <a:r>
              <a:rPr lang="zh-CN" altLang="en-US" dirty="0"/>
              <a:t>：</a:t>
            </a:r>
            <a:r>
              <a:rPr lang="en-US" altLang="zh-CN" dirty="0"/>
              <a:t>LR(0)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5.2</a:t>
            </a:r>
            <a:r>
              <a:rPr lang="zh-CN" altLang="en-US" dirty="0"/>
              <a:t>：</a:t>
            </a:r>
            <a:r>
              <a:rPr lang="en-US" altLang="zh-CN" dirty="0"/>
              <a:t>SLR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5.3</a:t>
            </a:r>
            <a:r>
              <a:rPr lang="zh-CN" altLang="en-US" dirty="0"/>
              <a:t>：</a:t>
            </a:r>
            <a:r>
              <a:rPr lang="en-US" altLang="zh-CN" dirty="0"/>
              <a:t>LR(1)</a:t>
            </a:r>
            <a:r>
              <a:rPr lang="zh-CN" altLang="en-US" dirty="0"/>
              <a:t>分析算法</a:t>
            </a:r>
          </a:p>
          <a:p>
            <a:pPr lvl="1"/>
            <a:r>
              <a:rPr lang="en-US" altLang="zh-CN" b="1" dirty="0"/>
              <a:t>5.4</a:t>
            </a:r>
            <a:r>
              <a:rPr lang="zh-CN" altLang="en-US" b="1" dirty="0"/>
              <a:t>：</a:t>
            </a:r>
            <a:r>
              <a:rPr lang="en-US" altLang="zh-CN" b="1" dirty="0"/>
              <a:t>LR(1)</a:t>
            </a:r>
            <a:r>
              <a:rPr lang="zh-CN" altLang="en-US" b="1" dirty="0"/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33097978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EBADC8-1AAE-42D1-95F5-3A7430FFC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YACC</a:t>
            </a:r>
            <a:r>
              <a:rPr lang="zh-CN" altLang="en-US" dirty="0"/>
              <a:t>简介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9C636EB-E100-4525-843F-4A7FAD85D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153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68179ED-336C-4C2F-A0CA-B410311BE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914" y="1446023"/>
            <a:ext cx="8116755" cy="4910329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YACC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b="1" dirty="0">
                <a:solidFill>
                  <a:srgbClr val="FF0000"/>
                </a:solidFill>
              </a:rPr>
              <a:t>Y</a:t>
            </a:r>
            <a:r>
              <a:rPr lang="en-US" altLang="zh-CN" dirty="0"/>
              <a:t>et </a:t>
            </a:r>
            <a:r>
              <a:rPr lang="en-US" altLang="zh-CN" b="1" dirty="0">
                <a:solidFill>
                  <a:srgbClr val="FF0000"/>
                </a:solidFill>
              </a:rPr>
              <a:t>A</a:t>
            </a:r>
            <a:r>
              <a:rPr lang="en-US" altLang="zh-CN" dirty="0"/>
              <a:t>nother </a:t>
            </a:r>
            <a:r>
              <a:rPr lang="en-US" altLang="zh-CN" b="1" dirty="0">
                <a:solidFill>
                  <a:srgbClr val="FF0000"/>
                </a:solidFill>
              </a:rPr>
              <a:t>C</a:t>
            </a:r>
            <a:r>
              <a:rPr lang="en-US" altLang="zh-CN" dirty="0"/>
              <a:t>ompiler-</a:t>
            </a:r>
            <a:r>
              <a:rPr lang="en-US" altLang="zh-CN" b="1" dirty="0">
                <a:solidFill>
                  <a:srgbClr val="FF0000"/>
                </a:solidFill>
              </a:rPr>
              <a:t>C</a:t>
            </a:r>
            <a:r>
              <a:rPr lang="en-US" altLang="zh-CN" dirty="0"/>
              <a:t>ompiler</a:t>
            </a:r>
            <a:r>
              <a:rPr lang="zh-CN" altLang="en-US" dirty="0"/>
              <a:t>缩写</a:t>
            </a:r>
          </a:p>
          <a:p>
            <a:r>
              <a:rPr lang="zh-CN" altLang="en-US" dirty="0"/>
              <a:t>在</a:t>
            </a:r>
            <a:r>
              <a:rPr lang="en-US" altLang="zh-CN" dirty="0"/>
              <a:t>1975</a:t>
            </a:r>
            <a:r>
              <a:rPr lang="zh-CN" altLang="en-US" dirty="0"/>
              <a:t>年首先由</a:t>
            </a:r>
            <a:r>
              <a:rPr lang="en-US" altLang="zh-CN" dirty="0"/>
              <a:t>Steve Johnson</a:t>
            </a:r>
            <a:r>
              <a:rPr lang="zh-CN" altLang="en-US" dirty="0"/>
              <a:t>在</a:t>
            </a:r>
            <a:r>
              <a:rPr lang="en-US" altLang="zh-CN" dirty="0"/>
              <a:t>Unix</a:t>
            </a:r>
            <a:r>
              <a:rPr lang="zh-CN" altLang="en-US" dirty="0"/>
              <a:t>上实现</a:t>
            </a:r>
          </a:p>
          <a:p>
            <a:r>
              <a:rPr lang="zh-CN" altLang="en-US" dirty="0"/>
              <a:t>后来，很多工具在此基础上做了改进：</a:t>
            </a:r>
          </a:p>
          <a:p>
            <a:pPr lvl="1"/>
            <a:r>
              <a:rPr lang="zh-CN" altLang="en-US" dirty="0"/>
              <a:t>例如</a:t>
            </a:r>
            <a:r>
              <a:rPr lang="en-US" altLang="zh-CN" dirty="0"/>
              <a:t>GNU Bison</a:t>
            </a:r>
          </a:p>
          <a:p>
            <a:pPr lvl="1"/>
            <a:r>
              <a:rPr lang="zh-CN" altLang="en-US" dirty="0"/>
              <a:t>并且移植到了很多其他语言上</a:t>
            </a:r>
          </a:p>
          <a:p>
            <a:r>
              <a:rPr lang="en-US" altLang="zh-CN" dirty="0"/>
              <a:t>YACC </a:t>
            </a:r>
            <a:r>
              <a:rPr lang="zh-CN" altLang="en-US" dirty="0"/>
              <a:t>现在是一个标准的工具（见</a:t>
            </a:r>
            <a:r>
              <a:rPr lang="en-US" altLang="zh-CN" dirty="0"/>
              <a:t>IEEE </a:t>
            </a:r>
            <a:r>
              <a:rPr lang="en-US" altLang="zh-CN" dirty="0" err="1"/>
              <a:t>Posix</a:t>
            </a:r>
            <a:r>
              <a:rPr lang="en-US" altLang="zh-CN" dirty="0"/>
              <a:t> </a:t>
            </a:r>
            <a:r>
              <a:rPr lang="zh-CN" altLang="en-US" dirty="0"/>
              <a:t>标准 </a:t>
            </a:r>
            <a:r>
              <a:rPr lang="en-US" altLang="zh-CN" dirty="0"/>
              <a:t>P1003.2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b="1" dirty="0">
                <a:solidFill>
                  <a:srgbClr val="0000FF"/>
                </a:solidFill>
              </a:rPr>
              <a:t>采用</a:t>
            </a:r>
            <a:r>
              <a:rPr lang="en-US" altLang="zh-CN" b="1" dirty="0">
                <a:solidFill>
                  <a:srgbClr val="0000FF"/>
                </a:solidFill>
              </a:rPr>
              <a:t>LR(1)</a:t>
            </a:r>
            <a:r>
              <a:rPr lang="zh-CN" altLang="en-US" b="1" dirty="0">
                <a:solidFill>
                  <a:srgbClr val="0000FF"/>
                </a:solidFill>
              </a:rPr>
              <a:t>分析算法</a:t>
            </a:r>
            <a:endParaRPr lang="en-US" altLang="zh-CN" b="1" dirty="0">
              <a:solidFill>
                <a:srgbClr val="0000FF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B0EAAD4-094E-4147-9944-D24ED2FF2E55}"/>
              </a:ext>
            </a:extLst>
          </p:cNvPr>
          <p:cNvGrpSpPr/>
          <p:nvPr/>
        </p:nvGrpSpPr>
        <p:grpSpPr>
          <a:xfrm>
            <a:off x="6034632" y="3237262"/>
            <a:ext cx="6157368" cy="3592931"/>
            <a:chOff x="6034632" y="3237262"/>
            <a:chExt cx="6157368" cy="3592931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71B3626-FDCD-4BA3-BE18-382712E56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34632" y="3237262"/>
              <a:ext cx="6157368" cy="3592931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285713BC-916B-4676-B9C7-C284E1FCC7C5}"/>
                </a:ext>
              </a:extLst>
            </p:cNvPr>
            <p:cNvSpPr/>
            <p:nvPr/>
          </p:nvSpPr>
          <p:spPr>
            <a:xfrm>
              <a:off x="7600428" y="5993299"/>
              <a:ext cx="1831252" cy="715224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5677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358500-4675-43DD-B0DC-0954F734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YACC &amp; LEX </a:t>
            </a:r>
            <a:r>
              <a:rPr lang="zh-CN" altLang="en-US" dirty="0"/>
              <a:t>架构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48B8D1D-EBFE-4DB2-BAC5-1307673EE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154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39F5EF4-3F1C-4B52-A944-281691CAF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54" y="1579263"/>
            <a:ext cx="5239991" cy="438696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9215069-D191-476C-A431-7893363F41EC}"/>
              </a:ext>
            </a:extLst>
          </p:cNvPr>
          <p:cNvSpPr txBox="1"/>
          <p:nvPr/>
        </p:nvSpPr>
        <p:spPr>
          <a:xfrm>
            <a:off x="1004935" y="6201624"/>
            <a:ext cx="2942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编译流程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E796824-CC2C-4DC1-83E6-54594318FFCE}"/>
              </a:ext>
            </a:extLst>
          </p:cNvPr>
          <p:cNvGrpSpPr/>
          <p:nvPr/>
        </p:nvGrpSpPr>
        <p:grpSpPr>
          <a:xfrm>
            <a:off x="6096000" y="2916136"/>
            <a:ext cx="5667647" cy="3050096"/>
            <a:chOff x="6096000" y="2916136"/>
            <a:chExt cx="5667647" cy="3050096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4095D641-467E-494F-B441-4B9DF9718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567866"/>
              <a:ext cx="5667647" cy="2398366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9A05CD8-9F65-4761-9240-F1FE89173DE3}"/>
                </a:ext>
              </a:extLst>
            </p:cNvPr>
            <p:cNvSpPr txBox="1"/>
            <p:nvPr/>
          </p:nvSpPr>
          <p:spPr>
            <a:xfrm>
              <a:off x="7386207" y="2916136"/>
              <a:ext cx="294237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具体实现</a:t>
              </a: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EA76365B-0078-44CD-BDE0-F3A235070E55}"/>
              </a:ext>
            </a:extLst>
          </p:cNvPr>
          <p:cNvSpPr/>
          <p:nvPr/>
        </p:nvSpPr>
        <p:spPr>
          <a:xfrm>
            <a:off x="6296441" y="1209931"/>
            <a:ext cx="58955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Ref: </a:t>
            </a:r>
            <a:r>
              <a:rPr lang="zh-CN" altLang="en-US" dirty="0">
                <a:hlinkClick r:id="rId4"/>
              </a:rPr>
              <a:t>https://www.epaperpress.com/lexandyacc/index.html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3613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51065C-D6EC-4C10-905B-B693704D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YACC</a:t>
            </a:r>
            <a:r>
              <a:rPr lang="zh-CN" altLang="en-US" dirty="0"/>
              <a:t>语言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19B9D19-33A5-4F61-A845-DE82A770D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155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DEBAA6-EBE3-452E-A4E3-A04DCA72A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>
                <a:solidFill>
                  <a:srgbClr val="0000FF"/>
                </a:solidFill>
              </a:rPr>
              <a:t>用户代码和</a:t>
            </a:r>
            <a:r>
              <a:rPr lang="en-US" altLang="zh-CN" b="1" dirty="0">
                <a:solidFill>
                  <a:srgbClr val="0000FF"/>
                </a:solidFill>
              </a:rPr>
              <a:t>YACC</a:t>
            </a:r>
            <a:r>
              <a:rPr lang="zh-CN" altLang="en-US" b="1" dirty="0">
                <a:solidFill>
                  <a:srgbClr val="0000FF"/>
                </a:solidFill>
              </a:rPr>
              <a:t>声明</a:t>
            </a:r>
            <a:r>
              <a:rPr lang="en-US" altLang="zh-CN" dirty="0"/>
              <a:t>: </a:t>
            </a:r>
            <a:r>
              <a:rPr lang="zh-CN" altLang="en-US" dirty="0"/>
              <a:t>可以在接下来的部分使用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%%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b="1" dirty="0">
                <a:solidFill>
                  <a:srgbClr val="0000FF"/>
                </a:solidFill>
              </a:rPr>
              <a:t>语法规则</a:t>
            </a:r>
            <a:r>
              <a:rPr lang="en-US" altLang="zh-CN" dirty="0"/>
              <a:t>: </a:t>
            </a:r>
            <a:r>
              <a:rPr lang="zh-CN" altLang="en-US" dirty="0"/>
              <a:t>上下文无关文法的规则及相应语义动作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%%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b="1" dirty="0">
                <a:solidFill>
                  <a:srgbClr val="0000FF"/>
                </a:solidFill>
              </a:rPr>
              <a:t>用户代码</a:t>
            </a:r>
            <a:r>
              <a:rPr lang="en-US" altLang="zh-CN" dirty="0"/>
              <a:t>: </a:t>
            </a:r>
            <a:r>
              <a:rPr lang="zh-CN" altLang="en-US" dirty="0"/>
              <a:t>用户提供的代码</a:t>
            </a:r>
          </a:p>
        </p:txBody>
      </p:sp>
    </p:spTree>
    <p:extLst>
      <p:ext uri="{BB962C8B-B14F-4D97-AF65-F5344CB8AC3E}">
        <p14:creationId xmlns:p14="http://schemas.microsoft.com/office/powerpoint/2010/main" val="1908403776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24E446BF-7039-4D38-A5F4-6E8C2311E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YACC</a:t>
            </a:r>
            <a:r>
              <a:rPr lang="zh-CN" altLang="en-US" dirty="0"/>
              <a:t>演示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F1924BA-043A-4FE1-83F2-F64A79912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156</a:t>
            </a:fld>
            <a:endParaRPr lang="zh-CN" alt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EBD061D4-7CAE-4B2F-9CFC-2603B16A9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构造一个语法分析器，能识别下列语法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AEFC556-4656-4B61-AC09-A7283590FD30}"/>
              </a:ext>
            </a:extLst>
          </p:cNvPr>
          <p:cNvSpPr/>
          <p:nvPr/>
        </p:nvSpPr>
        <p:spPr>
          <a:xfrm>
            <a:off x="4591835" y="1962150"/>
            <a:ext cx="1964617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S</a:t>
            </a:r>
            <a:r>
              <a:rPr lang="en-US" altLang="zh-CN" sz="2400" b="1" dirty="0">
                <a:solidFill>
                  <a:srgbClr val="0000FF"/>
                </a:solidFill>
                <a:ea typeface="微软雅黑" panose="020B0503020204020204" pitchFamily="34" charset="-122"/>
              </a:rPr>
              <a:t>’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E$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E+E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3: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FEB4F1D-905D-41BD-BA3D-0C5465CCCA82}"/>
              </a:ext>
            </a:extLst>
          </p:cNvPr>
          <p:cNvGrpSpPr/>
          <p:nvPr/>
        </p:nvGrpSpPr>
        <p:grpSpPr>
          <a:xfrm>
            <a:off x="2534064" y="3729677"/>
            <a:ext cx="6543261" cy="2929642"/>
            <a:chOff x="2534064" y="3729677"/>
            <a:chExt cx="6543261" cy="2929642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857695EC-6D81-4933-9256-39AD29F98A57}"/>
                </a:ext>
              </a:extLst>
            </p:cNvPr>
            <p:cNvSpPr/>
            <p:nvPr/>
          </p:nvSpPr>
          <p:spPr>
            <a:xfrm>
              <a:off x="2534064" y="3729677"/>
              <a:ext cx="6543261" cy="806146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Let me show you something real !! </a:t>
              </a:r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A51E4596-94B6-49D9-9331-177583A10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6000" y="4735269"/>
              <a:ext cx="1920210" cy="1924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3225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32290243-7CEE-4EBE-AD3B-6846FD8F7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本章总结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50865790-A3DB-4886-B23A-84D5C6E296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E9167DB-6C66-46D3-9582-7C7965C44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974775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D27D6-EEB9-47A6-91A8-896BD572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前端内部的阶段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426D0B-DCED-4665-A2C5-1AD74778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158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C59098-21FB-41D4-A70A-8EA619121D9B}"/>
              </a:ext>
            </a:extLst>
          </p:cNvPr>
          <p:cNvSpPr/>
          <p:nvPr/>
        </p:nvSpPr>
        <p:spPr>
          <a:xfrm>
            <a:off x="3934190" y="1346118"/>
            <a:ext cx="3963609" cy="8490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E7C883-C648-4B9A-B79B-B66C3A86FA1D}"/>
              </a:ext>
            </a:extLst>
          </p:cNvPr>
          <p:cNvSpPr/>
          <p:nvPr/>
        </p:nvSpPr>
        <p:spPr>
          <a:xfrm>
            <a:off x="4373373" y="1557396"/>
            <a:ext cx="1016688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92BFFE-978E-49F9-9402-5A82CD71DCE4}"/>
              </a:ext>
            </a:extLst>
          </p:cNvPr>
          <p:cNvSpPr/>
          <p:nvPr/>
        </p:nvSpPr>
        <p:spPr>
          <a:xfrm>
            <a:off x="6502400" y="1557396"/>
            <a:ext cx="919380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7A52B72-42DD-4FB2-9731-9BAFC7211019}"/>
              </a:ext>
            </a:extLst>
          </p:cNvPr>
          <p:cNvCxnSpPr>
            <a:cxnSpLocks/>
          </p:cNvCxnSpPr>
          <p:nvPr/>
        </p:nvCxnSpPr>
        <p:spPr>
          <a:xfrm>
            <a:off x="2641600" y="1774923"/>
            <a:ext cx="17239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6D47-07BB-4B43-A569-43E93A0B619C}"/>
              </a:ext>
            </a:extLst>
          </p:cNvPr>
          <p:cNvSpPr txBox="1"/>
          <p:nvPr/>
        </p:nvSpPr>
        <p:spPr>
          <a:xfrm>
            <a:off x="2762789" y="1124327"/>
            <a:ext cx="92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5F1D71B-1FCC-4997-8A1F-F4137EE23145}"/>
              </a:ext>
            </a:extLst>
          </p:cNvPr>
          <p:cNvCxnSpPr>
            <a:cxnSpLocks/>
          </p:cNvCxnSpPr>
          <p:nvPr/>
        </p:nvCxnSpPr>
        <p:spPr>
          <a:xfrm>
            <a:off x="7422608" y="1770658"/>
            <a:ext cx="15929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3957DF2-28F6-4ABF-865B-846A3347EF5A}"/>
              </a:ext>
            </a:extLst>
          </p:cNvPr>
          <p:cNvSpPr txBox="1"/>
          <p:nvPr/>
        </p:nvSpPr>
        <p:spPr>
          <a:xfrm>
            <a:off x="8009965" y="1124327"/>
            <a:ext cx="71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目标代码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3D9C86B-760C-4B29-8C47-97F9F67F800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90061" y="1770659"/>
            <a:ext cx="1112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F3F28CA-34A3-4214-A75C-9C3FC21C7CFB}"/>
              </a:ext>
            </a:extLst>
          </p:cNvPr>
          <p:cNvSpPr txBox="1"/>
          <p:nvPr/>
        </p:nvSpPr>
        <p:spPr>
          <a:xfrm>
            <a:off x="5398132" y="1334055"/>
            <a:ext cx="1161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中间表示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321C4BB-4E06-4999-985F-14F91C50D67F}"/>
              </a:ext>
            </a:extLst>
          </p:cNvPr>
          <p:cNvGrpSpPr/>
          <p:nvPr/>
        </p:nvGrpSpPr>
        <p:grpSpPr>
          <a:xfrm>
            <a:off x="1483360" y="1983921"/>
            <a:ext cx="8351520" cy="4589590"/>
            <a:chOff x="1483360" y="1983921"/>
            <a:chExt cx="8351520" cy="458959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2389E37-5BF8-44D0-9A6A-94B1F3FD48F1}"/>
                </a:ext>
              </a:extLst>
            </p:cNvPr>
            <p:cNvSpPr/>
            <p:nvPr/>
          </p:nvSpPr>
          <p:spPr>
            <a:xfrm>
              <a:off x="2998481" y="2508668"/>
              <a:ext cx="5485119" cy="40648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A41F8F9-6F1C-4525-9DBA-FA84DCB257E8}"/>
                </a:ext>
              </a:extLst>
            </p:cNvPr>
            <p:cNvCxnSpPr>
              <a:cxnSpLocks/>
            </p:cNvCxnSpPr>
            <p:nvPr/>
          </p:nvCxnSpPr>
          <p:spPr>
            <a:xfrm>
              <a:off x="1483360" y="3268443"/>
              <a:ext cx="17239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4A328C5-9AEA-4B3F-A2C8-1A6688AED56B}"/>
                </a:ext>
              </a:extLst>
            </p:cNvPr>
            <p:cNvSpPr txBox="1"/>
            <p:nvPr/>
          </p:nvSpPr>
          <p:spPr>
            <a:xfrm>
              <a:off x="1604549" y="2617847"/>
              <a:ext cx="928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源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AB58BB9-26C6-4308-AF6F-1ECBECE57AC3}"/>
                </a:ext>
              </a:extLst>
            </p:cNvPr>
            <p:cNvSpPr/>
            <p:nvPr/>
          </p:nvSpPr>
          <p:spPr>
            <a:xfrm>
              <a:off x="3226928" y="3050915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词法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4CD6B2E-91EA-4E32-ADA6-CC156815048A}"/>
                </a:ext>
              </a:extLst>
            </p:cNvPr>
            <p:cNvCxnSpPr>
              <a:cxnSpLocks/>
              <a:stCxn id="20" idx="3"/>
              <a:endCxn id="24" idx="1"/>
            </p:cNvCxnSpPr>
            <p:nvPr/>
          </p:nvCxnSpPr>
          <p:spPr>
            <a:xfrm flipV="1">
              <a:off x="5283199" y="3262294"/>
              <a:ext cx="844713" cy="18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6F44A8-2D30-4E6C-A873-5599471815A3}"/>
                </a:ext>
              </a:extLst>
            </p:cNvPr>
            <p:cNvSpPr txBox="1"/>
            <p:nvPr/>
          </p:nvSpPr>
          <p:spPr>
            <a:xfrm>
              <a:off x="6127912" y="3077628"/>
              <a:ext cx="780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9ED768D-50CD-461E-8119-F3D08BE2D767}"/>
                </a:ext>
              </a:extLst>
            </p:cNvPr>
            <p:cNvSpPr/>
            <p:nvPr/>
          </p:nvSpPr>
          <p:spPr>
            <a:xfrm>
              <a:off x="3226928" y="4211184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1C6A18D-9D54-43EB-8A54-4537ADC784B8}"/>
                </a:ext>
              </a:extLst>
            </p:cNvPr>
            <p:cNvSpPr/>
            <p:nvPr/>
          </p:nvSpPr>
          <p:spPr>
            <a:xfrm>
              <a:off x="3207309" y="5371453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语义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B59960C0-9CCF-42C0-BA4F-1BC3FF0CC5A1}"/>
                </a:ext>
              </a:extLst>
            </p:cNvPr>
            <p:cNvCxnSpPr>
              <a:stCxn id="24" idx="3"/>
              <a:endCxn id="26" idx="0"/>
            </p:cNvCxnSpPr>
            <p:nvPr/>
          </p:nvCxnSpPr>
          <p:spPr>
            <a:xfrm flipH="1">
              <a:off x="4255064" y="3262294"/>
              <a:ext cx="2653739" cy="948890"/>
            </a:xfrm>
            <a:prstGeom prst="bentConnector4">
              <a:avLst>
                <a:gd name="adj1" fmla="val -8614"/>
                <a:gd name="adj2" fmla="val 597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1C4B869-C80A-431E-8CEE-E4544BC8AE25}"/>
                </a:ext>
              </a:extLst>
            </p:cNvPr>
            <p:cNvSpPr txBox="1"/>
            <p:nvPr/>
          </p:nvSpPr>
          <p:spPr>
            <a:xfrm>
              <a:off x="6127912" y="4238471"/>
              <a:ext cx="1420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抽象语法树</a:t>
              </a: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68938678-6707-48CE-A760-FEE0ADA5613D}"/>
                </a:ext>
              </a:extLst>
            </p:cNvPr>
            <p:cNvCxnSpPr>
              <a:cxnSpLocks/>
              <a:stCxn id="26" idx="3"/>
              <a:endCxn id="30" idx="1"/>
            </p:cNvCxnSpPr>
            <p:nvPr/>
          </p:nvCxnSpPr>
          <p:spPr>
            <a:xfrm flipV="1">
              <a:off x="5283199" y="4423137"/>
              <a:ext cx="844713" cy="13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7DCE6F79-074A-433C-B169-FBD5595DDAC0}"/>
                </a:ext>
              </a:extLst>
            </p:cNvPr>
            <p:cNvCxnSpPr>
              <a:cxnSpLocks/>
              <a:stCxn id="30" idx="3"/>
              <a:endCxn id="27" idx="0"/>
            </p:cNvCxnSpPr>
            <p:nvPr/>
          </p:nvCxnSpPr>
          <p:spPr>
            <a:xfrm flipH="1">
              <a:off x="4235445" y="4423137"/>
              <a:ext cx="3313435" cy="948316"/>
            </a:xfrm>
            <a:prstGeom prst="bentConnector4">
              <a:avLst>
                <a:gd name="adj1" fmla="val -6899"/>
                <a:gd name="adj2" fmla="val 5973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5B69CC50-B5B0-4DE7-B8DA-8DE5A6B05731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5263580" y="5584716"/>
              <a:ext cx="45713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101A130-9370-48E3-88AC-2D2FDCFCFBCF}"/>
                </a:ext>
              </a:extLst>
            </p:cNvPr>
            <p:cNvSpPr txBox="1"/>
            <p:nvPr/>
          </p:nvSpPr>
          <p:spPr>
            <a:xfrm>
              <a:off x="8803042" y="4944035"/>
              <a:ext cx="7123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中间表示</a:t>
              </a: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F804E0D-0D31-40D1-B33E-6B33C61D93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928" y="1983921"/>
              <a:ext cx="1146446" cy="1066994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B6740BA-B73D-4BFF-9ED8-D8B0BBECEE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3580" y="1983921"/>
              <a:ext cx="126481" cy="1093707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F1E7C77C-C274-4EC0-8B9C-285763C288A6}"/>
              </a:ext>
            </a:extLst>
          </p:cNvPr>
          <p:cNvSpPr/>
          <p:nvPr/>
        </p:nvSpPr>
        <p:spPr>
          <a:xfrm>
            <a:off x="3024011" y="4095462"/>
            <a:ext cx="2422866" cy="701800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13296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06ACD-FFC3-473B-B2EB-0238279C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语法分析器的任务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AF283F-7C2E-43D5-B5A6-220F45E0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159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267387-48F3-4021-B96E-199A397C5939}"/>
              </a:ext>
            </a:extLst>
          </p:cNvPr>
          <p:cNvSpPr/>
          <p:nvPr/>
        </p:nvSpPr>
        <p:spPr>
          <a:xfrm>
            <a:off x="5061753" y="1942156"/>
            <a:ext cx="1822438" cy="746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F6C3069-9130-4571-9CE4-038A2B7B319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434080" y="2315536"/>
            <a:ext cx="1627673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4A79E79-5CA9-489D-B7D0-01ED57EAA21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884191" y="2315536"/>
            <a:ext cx="1504031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D86B44C-0492-4F79-8A1C-7F75A0A8027A}"/>
              </a:ext>
            </a:extLst>
          </p:cNvPr>
          <p:cNvSpPr txBox="1"/>
          <p:nvPr/>
        </p:nvSpPr>
        <p:spPr>
          <a:xfrm>
            <a:off x="3557722" y="1709542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4A560C-AAD8-465F-90C9-D683380DC43C}"/>
              </a:ext>
            </a:extLst>
          </p:cNvPr>
          <p:cNvSpPr txBox="1"/>
          <p:nvPr/>
        </p:nvSpPr>
        <p:spPr>
          <a:xfrm>
            <a:off x="6884191" y="1712508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7138A3F-6687-4E1D-BDAD-0A8015227C6B}"/>
              </a:ext>
            </a:extLst>
          </p:cNvPr>
          <p:cNvGrpSpPr/>
          <p:nvPr/>
        </p:nvGrpSpPr>
        <p:grpSpPr>
          <a:xfrm>
            <a:off x="4591730" y="2688916"/>
            <a:ext cx="2762484" cy="1494495"/>
            <a:chOff x="4578520" y="1718942"/>
            <a:chExt cx="2762484" cy="14944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45D352-0807-490F-9117-717A112D83AE}"/>
                </a:ext>
              </a:extLst>
            </p:cNvPr>
            <p:cNvSpPr txBox="1"/>
            <p:nvPr/>
          </p:nvSpPr>
          <p:spPr>
            <a:xfrm>
              <a:off x="4578520" y="2690217"/>
              <a:ext cx="2762484" cy="523220"/>
            </a:xfrm>
            <a:prstGeom prst="rect">
              <a:avLst/>
            </a:prstGeom>
            <a:noFill/>
            <a:ln>
              <a:noFill/>
              <a:prstDash val="solid"/>
              <a:headEnd type="arrow" w="med" len="med"/>
              <a:tailEnd type="none" w="med" len="me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语言的语法规则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F93C90-5D10-44E6-A9EA-C1A78BF696B5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>
              <a:off x="5959762" y="1718942"/>
              <a:ext cx="0" cy="971275"/>
            </a:xfrm>
            <a:prstGeom prst="line">
              <a:avLst/>
            </a:prstGeom>
            <a:ln w="38100">
              <a:prstDash val="solid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3FD60B6C-57E2-4561-B950-FC184DAF43FD}"/>
              </a:ext>
            </a:extLst>
          </p:cNvPr>
          <p:cNvSpPr/>
          <p:nvPr/>
        </p:nvSpPr>
        <p:spPr>
          <a:xfrm>
            <a:off x="5822683" y="1408615"/>
            <a:ext cx="10615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Y?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N?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BC99B14-841C-4B74-9767-44E61B373C90}"/>
              </a:ext>
            </a:extLst>
          </p:cNvPr>
          <p:cNvGrpSpPr/>
          <p:nvPr/>
        </p:nvGrpSpPr>
        <p:grpSpPr>
          <a:xfrm>
            <a:off x="838200" y="2688915"/>
            <a:ext cx="4223554" cy="2890631"/>
            <a:chOff x="838200" y="2688916"/>
            <a:chExt cx="4223554" cy="1441340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47F79BB-EAF2-40E3-8F81-2FE56E6735EC}"/>
                </a:ext>
              </a:extLst>
            </p:cNvPr>
            <p:cNvSpPr txBox="1"/>
            <p:nvPr/>
          </p:nvSpPr>
          <p:spPr>
            <a:xfrm>
              <a:off x="838200" y="3654515"/>
              <a:ext cx="3459480" cy="47574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用什么样的数据结构和算法来实现？</a:t>
              </a: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47C160A6-C1EA-4833-AECF-0322CBC8F6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32480" y="2688916"/>
              <a:ext cx="1729274" cy="965598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0616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04E7C8-0856-413A-A165-4F8EF0A7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形式化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91BDCC6-C37D-4A6E-8564-275C617E2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1D0CC2-C7D9-4737-8192-F1F8F1B01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4720" y="1290862"/>
            <a:ext cx="5339080" cy="4910329"/>
          </a:xfrm>
        </p:spPr>
        <p:txBody>
          <a:bodyPr/>
          <a:lstStyle/>
          <a:p>
            <a:r>
              <a:rPr lang="zh-CN" altLang="en-US" dirty="0"/>
              <a:t>非终结符：</a:t>
            </a:r>
            <a:r>
              <a:rPr lang="en-US" altLang="zh-CN" dirty="0"/>
              <a:t>{S, N, V}</a:t>
            </a:r>
          </a:p>
          <a:p>
            <a:r>
              <a:rPr lang="zh-CN" altLang="en-US" dirty="0"/>
              <a:t>终结符：</a:t>
            </a:r>
            <a:r>
              <a:rPr lang="en-US" altLang="zh-CN" dirty="0"/>
              <a:t>{</a:t>
            </a:r>
            <a:r>
              <a:rPr lang="en-US" altLang="zh-CN" dirty="0" err="1"/>
              <a:t>s,t,g,w,e,d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开始符号：</a:t>
            </a:r>
            <a:r>
              <a:rPr lang="en-US" altLang="zh-CN" dirty="0"/>
              <a:t>S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造句：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S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  -&gt;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N V N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-&gt; s e g</a:t>
            </a:r>
          </a:p>
          <a:p>
            <a:pPr lvl="1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S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  -&gt;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N V N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-&gt; s d w</a:t>
            </a:r>
          </a:p>
          <a:p>
            <a:pPr lvl="1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S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  -&gt;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N V N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-&gt; t e s</a:t>
            </a:r>
          </a:p>
          <a:p>
            <a:pPr lvl="1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… 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   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lvl="1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698FFA9-599A-4E57-9B27-6CAD8607DCF3}"/>
              </a:ext>
            </a:extLst>
          </p:cNvPr>
          <p:cNvSpPr/>
          <p:nvPr/>
        </p:nvSpPr>
        <p:spPr>
          <a:xfrm>
            <a:off x="1392872" y="1290862"/>
            <a:ext cx="2367280" cy="2677656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601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8556A7-4486-48A5-B867-C46984B19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本章纲要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BB8CA79-79B6-4D63-90C4-4B4F47E09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160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EF2654-ABEC-4BAC-9CB7-C01326BB3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1832"/>
            <a:ext cx="12192000" cy="369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0845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EA0002-9A8F-7147-BCA0-E37F1861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两类语法分析算法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5E4F1F-B8F7-5045-8D77-7BD225CD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161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42CFDA-0BC5-504C-A262-1E063BB7A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6567535" cy="4910329"/>
          </a:xfrm>
        </p:spPr>
        <p:txBody>
          <a:bodyPr>
            <a:normAutofit/>
          </a:bodyPr>
          <a:lstStyle/>
          <a:p>
            <a:r>
              <a:rPr lang="zh-CN" altLang="en-US" dirty="0"/>
              <a:t>自顶向下分析</a:t>
            </a:r>
            <a:endParaRPr lang="en-US" altLang="zh-CN" dirty="0"/>
          </a:p>
          <a:p>
            <a:pPr lvl="1"/>
            <a:r>
              <a:rPr lang="zh-CN" altLang="en-US" dirty="0"/>
              <a:t>从</a:t>
            </a:r>
            <a:r>
              <a:rPr lang="zh-CN" altLang="en-US" b="1" dirty="0">
                <a:solidFill>
                  <a:srgbClr val="FF0000"/>
                </a:solidFill>
              </a:rPr>
              <a:t>开始符号出发</a:t>
            </a:r>
            <a:r>
              <a:rPr lang="zh-CN" altLang="en-US" dirty="0"/>
              <a:t>推出句子</a:t>
            </a:r>
          </a:p>
          <a:p>
            <a:pPr lvl="2"/>
            <a:r>
              <a:rPr lang="zh-CN" altLang="en-US" dirty="0"/>
              <a:t>递归下降</a:t>
            </a:r>
            <a:endParaRPr lang="en-US" altLang="zh-CN" dirty="0"/>
          </a:p>
          <a:p>
            <a:pPr lvl="2"/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r>
              <a:rPr lang="zh-CN" altLang="en-US" dirty="0"/>
              <a:t>自底向上分析</a:t>
            </a:r>
            <a:endParaRPr lang="en-US" altLang="zh-CN" dirty="0"/>
          </a:p>
          <a:p>
            <a:pPr lvl="1"/>
            <a:r>
              <a:rPr lang="zh-CN" altLang="en-US" dirty="0"/>
              <a:t>从待分析的</a:t>
            </a:r>
            <a:r>
              <a:rPr lang="zh-CN" altLang="en-US" b="1" dirty="0">
                <a:solidFill>
                  <a:srgbClr val="FF0000"/>
                </a:solidFill>
              </a:rPr>
              <a:t>句子出发</a:t>
            </a:r>
            <a:r>
              <a:rPr lang="zh-CN" altLang="en-US" dirty="0"/>
              <a:t>，尝试自底向上地</a:t>
            </a:r>
            <a:r>
              <a:rPr lang="zh-CN" altLang="en-US" b="1" dirty="0">
                <a:solidFill>
                  <a:srgbClr val="FF0000"/>
                </a:solidFill>
              </a:rPr>
              <a:t>规约成</a:t>
            </a:r>
            <a:r>
              <a:rPr lang="zh-CN" altLang="en-US" dirty="0"/>
              <a:t>文法的</a:t>
            </a:r>
            <a:r>
              <a:rPr lang="zh-CN" altLang="en-US" b="1" dirty="0">
                <a:solidFill>
                  <a:srgbClr val="FF0000"/>
                </a:solidFill>
              </a:rPr>
              <a:t>产生式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2"/>
            <a:r>
              <a:rPr lang="en-US" altLang="zh-CN" dirty="0"/>
              <a:t>LR(0)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2"/>
            <a:r>
              <a:rPr lang="en-US" altLang="zh-CN" dirty="0"/>
              <a:t>SLR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2"/>
            <a:r>
              <a:rPr lang="en-US" altLang="zh-CN" dirty="0"/>
              <a:t>LR(1)</a:t>
            </a:r>
            <a:r>
              <a:rPr lang="zh-CN" altLang="en-US" dirty="0"/>
              <a:t>分析算法</a:t>
            </a:r>
          </a:p>
          <a:p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220D7D-2C6D-4E8A-AAE9-7F68DBFA6B0B}"/>
              </a:ext>
            </a:extLst>
          </p:cNvPr>
          <p:cNvSpPr txBox="1"/>
          <p:nvPr/>
        </p:nvSpPr>
        <p:spPr>
          <a:xfrm>
            <a:off x="6446822" y="2290527"/>
            <a:ext cx="2163778" cy="4001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适用手工生成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FEE23FD-CBC4-444A-A0B8-E7E509F6BD4E}"/>
              </a:ext>
            </a:extLst>
          </p:cNvPr>
          <p:cNvSpPr txBox="1"/>
          <p:nvPr/>
        </p:nvSpPr>
        <p:spPr>
          <a:xfrm>
            <a:off x="8482343" y="4008982"/>
            <a:ext cx="2163778" cy="4001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适用自动生成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52993EEB-306F-4FAA-A6E6-BF2ADF50ECD5}"/>
              </a:ext>
            </a:extLst>
          </p:cNvPr>
          <p:cNvCxnSpPr>
            <a:endCxn id="9" idx="1"/>
          </p:cNvCxnSpPr>
          <p:nvPr/>
        </p:nvCxnSpPr>
        <p:spPr>
          <a:xfrm>
            <a:off x="3395050" y="2490582"/>
            <a:ext cx="3051772" cy="0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D645129-F1F8-42DB-905B-1066C68977D3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3918643" y="3023227"/>
            <a:ext cx="4563700" cy="1185810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3F1FA38A-CEC5-4875-9ACE-AC501A3CBE76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4009176" y="4209037"/>
            <a:ext cx="4473167" cy="1684140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732135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557FDF-7FFC-4C24-BAED-07910A9ED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第三章作业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B4EE0A-DDF3-4D03-B053-A98CC617D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162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433951-A44A-4271-8413-E2D333B61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744200" cy="5408936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作业：</a:t>
            </a:r>
            <a:r>
              <a:rPr lang="zh-CN" altLang="en-US" dirty="0"/>
              <a:t>龙书习题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en-US" altLang="zh-CN" dirty="0"/>
              <a:t>4.2.1(1-3)</a:t>
            </a:r>
            <a:r>
              <a:rPr lang="zh-CN" altLang="en-US" dirty="0"/>
              <a:t>，</a:t>
            </a:r>
            <a:r>
              <a:rPr lang="en-US" altLang="zh-CN" dirty="0"/>
              <a:t>4.2.2(1-3, 5, 7)[</a:t>
            </a:r>
            <a:r>
              <a:rPr lang="zh-CN" altLang="en-US" dirty="0"/>
              <a:t>只做</a:t>
            </a:r>
            <a:r>
              <a:rPr lang="en-US" altLang="zh-CN" dirty="0"/>
              <a:t>4.2.1</a:t>
            </a:r>
            <a:r>
              <a:rPr lang="zh-CN" altLang="en-US" dirty="0"/>
              <a:t>的</a:t>
            </a:r>
            <a:r>
              <a:rPr lang="en-US" altLang="zh-CN" dirty="0"/>
              <a:t>1-3</a:t>
            </a:r>
            <a:r>
              <a:rPr lang="zh-CN" altLang="en-US" dirty="0"/>
              <a:t>小问</a:t>
            </a:r>
            <a:r>
              <a:rPr lang="en-US" altLang="zh-CN" dirty="0"/>
              <a:t>]</a:t>
            </a:r>
            <a:r>
              <a:rPr lang="zh-CN" altLang="en-US" dirty="0"/>
              <a:t>，</a:t>
            </a:r>
            <a:r>
              <a:rPr lang="en-US" altLang="zh-CN" dirty="0"/>
              <a:t>4.2.3(1-2)</a:t>
            </a:r>
            <a:r>
              <a:rPr lang="zh-CN" altLang="en-US" dirty="0"/>
              <a:t>，</a:t>
            </a:r>
            <a:r>
              <a:rPr lang="en-US" altLang="zh-CN" dirty="0"/>
              <a:t>4.2.5</a:t>
            </a:r>
          </a:p>
          <a:p>
            <a:pPr lvl="1"/>
            <a:r>
              <a:rPr lang="en-US" altLang="zh-CN" dirty="0"/>
              <a:t>4.4.1(1-3, 5)</a:t>
            </a:r>
            <a:r>
              <a:rPr lang="zh-CN" altLang="en-US" dirty="0"/>
              <a:t>，</a:t>
            </a:r>
            <a:r>
              <a:rPr lang="en-US" altLang="zh-CN" dirty="0"/>
              <a:t>4.4.4</a:t>
            </a:r>
          </a:p>
          <a:p>
            <a:pPr lvl="1"/>
            <a:r>
              <a:rPr lang="en-US" altLang="zh-CN" dirty="0"/>
              <a:t>4.6.5, 4.6.6</a:t>
            </a:r>
          </a:p>
          <a:p>
            <a:pPr lvl="1"/>
            <a:r>
              <a:rPr lang="en-US" altLang="zh-CN" dirty="0"/>
              <a:t>4.7.2(5)</a:t>
            </a:r>
            <a:r>
              <a:rPr lang="zh-CN" altLang="en-US" dirty="0"/>
              <a:t>，</a:t>
            </a:r>
            <a:r>
              <a:rPr lang="en-US" altLang="zh-CN" dirty="0"/>
              <a:t>4.7.5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提交方式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电子版，</a:t>
            </a:r>
            <a:r>
              <a:rPr lang="en-US" altLang="zh-CN" dirty="0"/>
              <a:t>pdf</a:t>
            </a:r>
            <a:r>
              <a:rPr lang="zh-CN" altLang="en-US" dirty="0"/>
              <a:t>格式</a:t>
            </a:r>
            <a:endParaRPr lang="en-US" altLang="zh-CN" dirty="0"/>
          </a:p>
          <a:p>
            <a:pPr lvl="2"/>
            <a:r>
              <a:rPr lang="zh-CN" altLang="en-US" dirty="0"/>
              <a:t>自行百度如何</a:t>
            </a:r>
            <a:r>
              <a:rPr lang="en-US" altLang="zh-CN" dirty="0"/>
              <a:t>word</a:t>
            </a:r>
            <a:r>
              <a:rPr lang="zh-CN" altLang="en-US" dirty="0"/>
              <a:t>转</a:t>
            </a:r>
            <a:r>
              <a:rPr lang="en-US" altLang="zh-CN" dirty="0"/>
              <a:t>pdf</a:t>
            </a:r>
            <a:r>
              <a:rPr lang="zh-CN" altLang="en-US" dirty="0">
                <a:sym typeface="Wingdings" pitchFamily="2" charset="2"/>
              </a:rPr>
              <a:t></a:t>
            </a:r>
            <a:endParaRPr lang="en-US" altLang="zh-CN" dirty="0"/>
          </a:p>
          <a:p>
            <a:pPr lvl="1"/>
            <a:r>
              <a:rPr lang="zh-CN" altLang="en-US" dirty="0"/>
              <a:t>发送给</a:t>
            </a:r>
            <a:r>
              <a:rPr lang="zh-CN" altLang="en-US" b="1" dirty="0">
                <a:solidFill>
                  <a:srgbClr val="FF0000"/>
                </a:solidFill>
              </a:rPr>
              <a:t>所有助教的邮箱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2"/>
            <a:r>
              <a:rPr lang="zh-CN" altLang="en-US" dirty="0"/>
              <a:t>邮件格式</a:t>
            </a:r>
            <a:endParaRPr lang="en-US" altLang="zh-CN" dirty="0"/>
          </a:p>
          <a:p>
            <a:pPr lvl="3"/>
            <a:r>
              <a:rPr lang="zh-CN" altLang="en-US" b="1" dirty="0">
                <a:solidFill>
                  <a:srgbClr val="FF0000"/>
                </a:solidFill>
              </a:rPr>
              <a:t>标题：编译原理作业</a:t>
            </a:r>
            <a:r>
              <a:rPr lang="en-US" altLang="zh-CN" b="1" dirty="0">
                <a:solidFill>
                  <a:srgbClr val="FF0000"/>
                </a:solidFill>
              </a:rPr>
              <a:t>-[</a:t>
            </a:r>
            <a:r>
              <a:rPr lang="zh-CN" altLang="en-US" b="1" dirty="0">
                <a:solidFill>
                  <a:srgbClr val="FF0000"/>
                </a:solidFill>
              </a:rPr>
              <a:t>姓名</a:t>
            </a:r>
            <a:r>
              <a:rPr lang="en-US" altLang="zh-CN" b="1" dirty="0">
                <a:solidFill>
                  <a:srgbClr val="FF0000"/>
                </a:solidFill>
              </a:rPr>
              <a:t>]-[</a:t>
            </a:r>
            <a:r>
              <a:rPr lang="zh-CN" altLang="en-US" b="1" dirty="0">
                <a:solidFill>
                  <a:srgbClr val="FF0000"/>
                </a:solidFill>
              </a:rPr>
              <a:t>班级</a:t>
            </a:r>
            <a:r>
              <a:rPr lang="en-US" altLang="zh-CN" b="1" dirty="0">
                <a:solidFill>
                  <a:srgbClr val="FF0000"/>
                </a:solidFill>
              </a:rPr>
              <a:t>]-[</a:t>
            </a:r>
            <a:r>
              <a:rPr lang="zh-CN" altLang="en-US" b="1" dirty="0">
                <a:solidFill>
                  <a:srgbClr val="FF0000"/>
                </a:solidFill>
              </a:rPr>
              <a:t>学号</a:t>
            </a:r>
            <a:r>
              <a:rPr lang="en-US" altLang="zh-CN" b="1" dirty="0">
                <a:solidFill>
                  <a:srgbClr val="FF0000"/>
                </a:solidFill>
              </a:rPr>
              <a:t>]</a:t>
            </a:r>
            <a:r>
              <a:rPr lang="zh-CN" altLang="en-US" b="1" dirty="0">
                <a:solidFill>
                  <a:srgbClr val="FF0000"/>
                </a:solidFill>
              </a:rPr>
              <a:t>     </a:t>
            </a:r>
            <a:r>
              <a:rPr lang="zh-CN" altLang="en-US" dirty="0"/>
              <a:t>样例：编译原理作业</a:t>
            </a:r>
            <a:r>
              <a:rPr lang="en-US" altLang="zh-CN" dirty="0" smtClean="0"/>
              <a:t>-</a:t>
            </a:r>
            <a:r>
              <a:rPr lang="zh-CN" altLang="en-US" smtClean="0"/>
              <a:t>宋勃升</a:t>
            </a:r>
            <a:r>
              <a:rPr lang="en-US" altLang="zh-CN" smtClean="0"/>
              <a:t>-</a:t>
            </a:r>
            <a:r>
              <a:rPr lang="zh-CN" altLang="en-US" dirty="0"/>
              <a:t>计科</a:t>
            </a:r>
            <a:r>
              <a:rPr lang="en-US" altLang="zh-CN" dirty="0"/>
              <a:t>x-2018001</a:t>
            </a:r>
          </a:p>
          <a:p>
            <a:pPr lvl="3"/>
            <a:r>
              <a:rPr lang="zh-CN" altLang="en-US" b="1" dirty="0">
                <a:solidFill>
                  <a:srgbClr val="FF0000"/>
                </a:solidFill>
              </a:rPr>
              <a:t>内容：添加作业</a:t>
            </a:r>
            <a:r>
              <a:rPr lang="en-US" altLang="zh-CN" b="1" dirty="0">
                <a:solidFill>
                  <a:srgbClr val="FF0000"/>
                </a:solidFill>
              </a:rPr>
              <a:t>pdf</a:t>
            </a:r>
            <a:r>
              <a:rPr lang="zh-CN" altLang="en-US" b="1" dirty="0">
                <a:solidFill>
                  <a:srgbClr val="FF0000"/>
                </a:solidFill>
              </a:rPr>
              <a:t>为附件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b="1" dirty="0">
                <a:solidFill>
                  <a:srgbClr val="FF0000"/>
                </a:solidFill>
              </a:rPr>
              <a:t>提交时间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en-US" altLang="zh-CN" dirty="0" smtClean="0"/>
              <a:t>2020</a:t>
            </a:r>
            <a:r>
              <a:rPr lang="zh-CN" altLang="en-US" dirty="0" smtClean="0"/>
              <a:t>年</a:t>
            </a:r>
            <a:r>
              <a:rPr lang="en-US" altLang="zh-CN" dirty="0"/>
              <a:t>11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日</a:t>
            </a:r>
            <a:r>
              <a:rPr lang="en-US" altLang="zh-CN" dirty="0"/>
              <a:t>23:59</a:t>
            </a:r>
            <a:r>
              <a:rPr lang="zh-CN" altLang="en-US" dirty="0"/>
              <a:t>前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74388422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857A956-8946-4C2B-A79D-A448F4027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9650" b="1" dirty="0"/>
              <a:t>Thanks!</a:t>
            </a:r>
            <a:endParaRPr lang="zh-CN" altLang="en-US" sz="9650" b="1" dirty="0"/>
          </a:p>
        </p:txBody>
      </p:sp>
      <p:sp>
        <p:nvSpPr>
          <p:cNvPr id="5" name="文本占位符 3">
            <a:extLst>
              <a:ext uri="{FF2B5EF4-FFF2-40B4-BE49-F238E27FC236}">
                <a16:creationId xmlns:a16="http://schemas.microsoft.com/office/drawing/2014/main" id="{4AB2FE44-B99D-4297-B146-5457F93777AB}"/>
              </a:ext>
            </a:extLst>
          </p:cNvPr>
          <p:cNvSpPr txBox="1">
            <a:spLocks/>
          </p:cNvSpPr>
          <p:nvPr/>
        </p:nvSpPr>
        <p:spPr>
          <a:xfrm>
            <a:off x="1807482" y="3509963"/>
            <a:ext cx="8998404" cy="2491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900" dirty="0" smtClean="0"/>
              <a:t>宋勃升</a:t>
            </a:r>
            <a:endParaRPr lang="en-US" altLang="zh-CN" sz="3900" dirty="0" smtClean="0"/>
          </a:p>
          <a:p>
            <a:r>
              <a:rPr lang="zh-CN" altLang="en-US" dirty="0" smtClean="0"/>
              <a:t>湖南大学</a:t>
            </a:r>
            <a:r>
              <a:rPr lang="en-US" altLang="zh-CN" dirty="0" smtClean="0"/>
              <a:t>-</a:t>
            </a:r>
            <a:r>
              <a:rPr lang="zh-CN" altLang="en-US" dirty="0" smtClean="0"/>
              <a:t>信息科学与工程学院</a:t>
            </a:r>
            <a:r>
              <a:rPr lang="en-US" altLang="zh-CN" dirty="0" smtClean="0"/>
              <a:t>-</a:t>
            </a:r>
            <a:r>
              <a:rPr lang="zh-CN" altLang="en-US" dirty="0" smtClean="0"/>
              <a:t>计算机科学系</a:t>
            </a:r>
            <a:endParaRPr lang="en-US" altLang="zh-CN" dirty="0" smtClean="0"/>
          </a:p>
          <a:p>
            <a:r>
              <a:rPr lang="zh-CN" altLang="en-US" dirty="0" smtClean="0"/>
              <a:t>邮箱：</a:t>
            </a:r>
            <a:r>
              <a:rPr lang="en-US" altLang="zh-CN" u="sng" dirty="0" smtClean="0">
                <a:solidFill>
                  <a:srgbClr val="0070C0"/>
                </a:solidFill>
              </a:rPr>
              <a:t>boshengsong@hnu.edu.cn</a:t>
            </a:r>
          </a:p>
          <a:p>
            <a:r>
              <a:rPr lang="zh-CN" altLang="en-US" dirty="0" smtClean="0"/>
              <a:t>个人主页：</a:t>
            </a:r>
            <a:r>
              <a:rPr lang="en-US" altLang="zh-CN" u="sng" dirty="0" smtClean="0">
                <a:solidFill>
                  <a:srgbClr val="0070C0"/>
                </a:solidFill>
              </a:rPr>
              <a:t>http://csee.hnu.edu.cn/people/songbosheng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7897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6D5057-29F2-4DCF-A6BA-A2CD6476F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上下文无关文法：定义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8292007-4B6A-4A1E-88FA-94B75F46B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C077D52-DDED-442B-A5E2-5F6BF269D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上下文无关文法</a:t>
            </a:r>
            <a:r>
              <a:rPr lang="en-US" altLang="zh-CN" b="1" dirty="0">
                <a:solidFill>
                  <a:srgbClr val="0000FF"/>
                </a:solidFill>
              </a:rPr>
              <a:t>G</a:t>
            </a:r>
            <a:r>
              <a:rPr lang="zh-CN" altLang="en-US" dirty="0"/>
              <a:t>是一个四元组：</a:t>
            </a:r>
            <a:endParaRPr lang="en-US" altLang="zh-CN" dirty="0"/>
          </a:p>
          <a:p>
            <a:pPr marL="0" indent="0" algn="ctr">
              <a:buNone/>
            </a:pPr>
            <a:r>
              <a:rPr lang="en-US" altLang="zh-CN" b="1" dirty="0">
                <a:solidFill>
                  <a:srgbClr val="0000FF"/>
                </a:solidFill>
              </a:rPr>
              <a:t>G = (T, N, P, S)</a:t>
            </a:r>
          </a:p>
          <a:p>
            <a:pPr lvl="1"/>
            <a:r>
              <a:rPr lang="zh-CN" altLang="en-US" dirty="0"/>
              <a:t>其中</a:t>
            </a:r>
            <a:r>
              <a:rPr lang="en-US" altLang="zh-CN" b="1" dirty="0">
                <a:solidFill>
                  <a:srgbClr val="FF0000"/>
                </a:solidFill>
              </a:rPr>
              <a:t>T</a:t>
            </a:r>
            <a:r>
              <a:rPr lang="zh-CN" altLang="en-US" dirty="0"/>
              <a:t>是终结符集合</a:t>
            </a:r>
          </a:p>
          <a:p>
            <a:pPr lvl="1"/>
            <a:r>
              <a:rPr lang="en-US" altLang="zh-CN" b="1" dirty="0">
                <a:solidFill>
                  <a:srgbClr val="FF0000"/>
                </a:solidFill>
              </a:rPr>
              <a:t>N</a:t>
            </a:r>
            <a:r>
              <a:rPr lang="zh-CN" altLang="en-US" dirty="0"/>
              <a:t>是非终结符集合</a:t>
            </a:r>
          </a:p>
          <a:p>
            <a:pPr lvl="1"/>
            <a:r>
              <a:rPr lang="en-US" altLang="zh-CN" b="1" dirty="0">
                <a:solidFill>
                  <a:srgbClr val="FF0000"/>
                </a:solidFill>
              </a:rPr>
              <a:t>P</a:t>
            </a:r>
            <a:r>
              <a:rPr lang="zh-CN" altLang="en-US" dirty="0"/>
              <a:t>是一组产生式规则</a:t>
            </a:r>
          </a:p>
          <a:p>
            <a:pPr lvl="2"/>
            <a:r>
              <a:rPr lang="zh-CN" altLang="en-US" dirty="0"/>
              <a:t>每条规则的形式：</a:t>
            </a:r>
            <a:r>
              <a:rPr lang="en-US" altLang="zh-CN" dirty="0"/>
              <a:t>X -&gt; β</a:t>
            </a:r>
            <a:r>
              <a:rPr lang="en-US" altLang="zh-CN" baseline="-25000" dirty="0"/>
              <a:t>1</a:t>
            </a:r>
            <a:r>
              <a:rPr lang="en-US" altLang="zh-CN" dirty="0"/>
              <a:t>β</a:t>
            </a:r>
            <a:r>
              <a:rPr lang="en-US" altLang="zh-CN" baseline="-25000" dirty="0"/>
              <a:t>2</a:t>
            </a:r>
            <a:r>
              <a:rPr lang="en-US" altLang="zh-CN" dirty="0"/>
              <a:t>…β</a:t>
            </a:r>
            <a:r>
              <a:rPr lang="en-US" altLang="zh-CN" baseline="-25000" dirty="0"/>
              <a:t>n</a:t>
            </a:r>
          </a:p>
          <a:p>
            <a:pPr lvl="3"/>
            <a:r>
              <a:rPr lang="zh-CN" altLang="en-US" dirty="0"/>
              <a:t>其中</a:t>
            </a:r>
            <a:r>
              <a:rPr lang="en-US" altLang="zh-CN" dirty="0"/>
              <a:t>X ∈ N</a:t>
            </a:r>
            <a:r>
              <a:rPr lang="zh-CN" altLang="en-US" dirty="0"/>
              <a:t>， </a:t>
            </a:r>
            <a:r>
              <a:rPr lang="en-US" altLang="zh-CN" dirty="0"/>
              <a:t>β</a:t>
            </a:r>
            <a:r>
              <a:rPr lang="en-US" altLang="zh-CN" baseline="-25000" dirty="0" err="1"/>
              <a:t>i</a:t>
            </a:r>
            <a:r>
              <a:rPr lang="en-US" altLang="zh-CN" baseline="-25000" dirty="0"/>
              <a:t> </a:t>
            </a:r>
            <a:r>
              <a:rPr lang="en-US" altLang="zh-CN" dirty="0">
                <a:ea typeface="Cambria Math" panose="02040503050406030204" pitchFamily="18" charset="0"/>
              </a:rPr>
              <a:t>∈ </a:t>
            </a:r>
            <a:r>
              <a:rPr lang="en-US" altLang="zh-CN" dirty="0"/>
              <a:t>(T ∪ N)</a:t>
            </a:r>
          </a:p>
          <a:p>
            <a:pPr lvl="1"/>
            <a:r>
              <a:rPr lang="en-US" altLang="zh-CN" b="1" dirty="0">
                <a:solidFill>
                  <a:srgbClr val="FF0000"/>
                </a:solidFill>
              </a:rPr>
              <a:t>S</a:t>
            </a:r>
            <a:r>
              <a:rPr lang="zh-CN" altLang="en-US" dirty="0"/>
              <a:t>是唯一的开始符号（非终结符）</a:t>
            </a:r>
          </a:p>
          <a:p>
            <a:pPr lvl="2"/>
            <a:r>
              <a:rPr lang="en-US" altLang="zh-CN" dirty="0"/>
              <a:t>S ∈ 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8123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04E7C8-0856-413A-A165-4F8EF0A7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上下文无关文法的例子</a:t>
            </a:r>
            <a:r>
              <a:rPr lang="en-US" altLang="zh-CN" dirty="0"/>
              <a:t>#1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91BDCC6-C37D-4A6E-8564-275C617E2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1D0CC2-C7D9-4737-8192-F1F8F1B01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4720" y="1290862"/>
            <a:ext cx="5339080" cy="491032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b="1" dirty="0">
                <a:solidFill>
                  <a:srgbClr val="0000FF"/>
                </a:solidFill>
              </a:rPr>
              <a:t>G = (T, N, P, S)</a:t>
            </a:r>
            <a:endParaRPr lang="en-US" altLang="zh-CN" dirty="0"/>
          </a:p>
          <a:p>
            <a:r>
              <a:rPr lang="zh-CN" altLang="en-US" dirty="0"/>
              <a:t>非终结符：</a:t>
            </a:r>
            <a:r>
              <a:rPr lang="en-US" altLang="zh-CN" dirty="0"/>
              <a:t>N={S, N, V}</a:t>
            </a:r>
          </a:p>
          <a:p>
            <a:r>
              <a:rPr lang="zh-CN" altLang="en-US" dirty="0"/>
              <a:t>终结符：</a:t>
            </a:r>
            <a:r>
              <a:rPr lang="en-US" altLang="zh-CN" dirty="0"/>
              <a:t>T={</a:t>
            </a:r>
            <a:r>
              <a:rPr lang="en-US" altLang="zh-CN" dirty="0" err="1"/>
              <a:t>s,t,g,w,e,d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开始符号：</a:t>
            </a:r>
            <a:r>
              <a:rPr lang="en-US" altLang="zh-CN" dirty="0"/>
              <a:t>S</a:t>
            </a:r>
          </a:p>
          <a:p>
            <a:r>
              <a:rPr lang="zh-CN" altLang="en-US" dirty="0"/>
              <a:t>产生式规则集合：</a:t>
            </a:r>
            <a:endParaRPr lang="en-US" altLang="zh-CN" dirty="0"/>
          </a:p>
          <a:p>
            <a:pPr lvl="1"/>
            <a:r>
              <a:rPr lang="en-US" altLang="zh-CN" sz="2000" dirty="0">
                <a:latin typeface="微软雅黑" panose="020B0503020204020204" pitchFamily="34" charset="-122"/>
              </a:rPr>
              <a:t>S</a:t>
            </a:r>
            <a:r>
              <a:rPr lang="zh-CN" altLang="en-US" sz="2000" dirty="0">
                <a:latin typeface="微软雅黑" panose="020B0503020204020204" pitchFamily="34" charset="-122"/>
              </a:rPr>
              <a:t>  -&gt; </a:t>
            </a:r>
            <a:r>
              <a:rPr lang="en-US" altLang="zh-CN" sz="2000" dirty="0">
                <a:latin typeface="微软雅黑" panose="020B0503020204020204" pitchFamily="34" charset="-122"/>
              </a:rPr>
              <a:t>N V N</a:t>
            </a:r>
            <a:r>
              <a:rPr lang="zh-CN" altLang="en-US" sz="2000" dirty="0">
                <a:latin typeface="微软雅黑" panose="020B0503020204020204" pitchFamily="34" charset="-122"/>
              </a:rPr>
              <a:t>    </a:t>
            </a:r>
            <a:endParaRPr lang="en-US" altLang="zh-CN" sz="2000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latin typeface="微软雅黑" panose="020B0503020204020204" pitchFamily="34" charset="-122"/>
              </a:rPr>
              <a:t>N</a:t>
            </a:r>
            <a:r>
              <a:rPr lang="zh-CN" altLang="en-US" sz="2000" dirty="0">
                <a:latin typeface="微软雅黑" panose="020B0503020204020204" pitchFamily="34" charset="-122"/>
              </a:rPr>
              <a:t> -&gt; </a:t>
            </a:r>
            <a:r>
              <a:rPr lang="en-US" altLang="zh-CN" sz="2000" dirty="0">
                <a:latin typeface="微软雅黑" panose="020B0503020204020204" pitchFamily="34" charset="-122"/>
              </a:rPr>
              <a:t>s</a:t>
            </a:r>
            <a:r>
              <a:rPr lang="zh-CN" altLang="en-US" sz="2000" dirty="0">
                <a:latin typeface="微软雅黑" panose="020B0503020204020204" pitchFamily="34" charset="-122"/>
              </a:rPr>
              <a:t>    </a:t>
            </a:r>
            <a:endParaRPr lang="en-US" altLang="zh-CN" sz="2000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latin typeface="微软雅黑" panose="020B0503020204020204" pitchFamily="34" charset="-122"/>
              </a:rPr>
              <a:t>     </a:t>
            </a:r>
            <a:r>
              <a:rPr lang="zh-CN" altLang="en-US" sz="2000" dirty="0">
                <a:latin typeface="微软雅黑" panose="020B0503020204020204" pitchFamily="34" charset="-122"/>
              </a:rPr>
              <a:t>|  </a:t>
            </a:r>
            <a:r>
              <a:rPr lang="en-US" altLang="zh-CN" sz="2000" dirty="0">
                <a:latin typeface="微软雅黑" panose="020B0503020204020204" pitchFamily="34" charset="-122"/>
              </a:rPr>
              <a:t>t</a:t>
            </a:r>
            <a:endParaRPr lang="zh-CN" altLang="en-US" sz="2000" dirty="0">
              <a:latin typeface="微软雅黑" panose="020B0503020204020204" pitchFamily="34" charset="-122"/>
            </a:endParaRPr>
          </a:p>
          <a:p>
            <a:pPr lvl="1"/>
            <a:r>
              <a:rPr lang="zh-CN" altLang="en-US" sz="2000" dirty="0">
                <a:latin typeface="微软雅黑" panose="020B0503020204020204" pitchFamily="34" charset="-122"/>
              </a:rPr>
              <a:t>     |  </a:t>
            </a:r>
            <a:r>
              <a:rPr lang="en-US" altLang="zh-CN" sz="2000" dirty="0">
                <a:latin typeface="微软雅黑" panose="020B0503020204020204" pitchFamily="34" charset="-122"/>
              </a:rPr>
              <a:t>g</a:t>
            </a:r>
            <a:endParaRPr lang="zh-CN" altLang="en-US" sz="2000" dirty="0">
              <a:latin typeface="微软雅黑" panose="020B0503020204020204" pitchFamily="34" charset="-122"/>
            </a:endParaRPr>
          </a:p>
          <a:p>
            <a:pPr lvl="1"/>
            <a:r>
              <a:rPr lang="zh-CN" altLang="en-US" sz="2000" dirty="0">
                <a:latin typeface="微软雅黑" panose="020B0503020204020204" pitchFamily="34" charset="-122"/>
              </a:rPr>
              <a:t>     |  </a:t>
            </a:r>
            <a:r>
              <a:rPr lang="en-US" altLang="zh-CN" sz="2000" dirty="0">
                <a:latin typeface="微软雅黑" panose="020B0503020204020204" pitchFamily="34" charset="-122"/>
              </a:rPr>
              <a:t>w</a:t>
            </a:r>
            <a:endParaRPr lang="zh-CN" altLang="en-US" sz="2000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latin typeface="微软雅黑" panose="020B0503020204020204" pitchFamily="34" charset="-122"/>
              </a:rPr>
              <a:t>V</a:t>
            </a:r>
            <a:r>
              <a:rPr lang="zh-CN" altLang="en-US" sz="2000" dirty="0">
                <a:latin typeface="微软雅黑" panose="020B0503020204020204" pitchFamily="34" charset="-122"/>
              </a:rPr>
              <a:t> -&gt; </a:t>
            </a:r>
            <a:r>
              <a:rPr lang="en-US" altLang="zh-CN" sz="2000" dirty="0">
                <a:latin typeface="微软雅黑" panose="020B0503020204020204" pitchFamily="34" charset="-122"/>
              </a:rPr>
              <a:t>e</a:t>
            </a:r>
            <a:r>
              <a:rPr lang="zh-CN" altLang="en-US" sz="2000" dirty="0">
                <a:latin typeface="微软雅黑" panose="020B0503020204020204" pitchFamily="34" charset="-122"/>
              </a:rPr>
              <a:t>    </a:t>
            </a:r>
            <a:endParaRPr lang="en-US" altLang="zh-CN" sz="2000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latin typeface="微软雅黑" panose="020B0503020204020204" pitchFamily="34" charset="-122"/>
              </a:rPr>
              <a:t>     </a:t>
            </a:r>
            <a:r>
              <a:rPr lang="zh-CN" altLang="en-US" sz="2000" dirty="0">
                <a:latin typeface="微软雅黑" panose="020B0503020204020204" pitchFamily="34" charset="-122"/>
              </a:rPr>
              <a:t>|  </a:t>
            </a:r>
            <a:r>
              <a:rPr lang="en-US" altLang="zh-CN" sz="2000" dirty="0">
                <a:latin typeface="微软雅黑" panose="020B0503020204020204" pitchFamily="34" charset="-122"/>
              </a:rPr>
              <a:t>d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698FFA9-599A-4E57-9B27-6CAD8607DCF3}"/>
              </a:ext>
            </a:extLst>
          </p:cNvPr>
          <p:cNvSpPr/>
          <p:nvPr/>
        </p:nvSpPr>
        <p:spPr>
          <a:xfrm>
            <a:off x="1392872" y="1290862"/>
            <a:ext cx="2367280" cy="2677656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3289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8B94F2-3AC7-486C-83E3-1C9C0D760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上下文无关文法的例子</a:t>
            </a:r>
            <a:r>
              <a:rPr lang="en-US" altLang="zh-CN" dirty="0"/>
              <a:t>#2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374279D-AB6D-4CD5-880C-3908C82BA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202A0251-AB8C-46C3-AAE1-1854728BFDDC}"/>
              </a:ext>
            </a:extLst>
          </p:cNvPr>
          <p:cNvSpPr txBox="1">
            <a:spLocks/>
          </p:cNvSpPr>
          <p:nvPr/>
        </p:nvSpPr>
        <p:spPr>
          <a:xfrm>
            <a:off x="6014720" y="1290862"/>
            <a:ext cx="5339080" cy="4910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>
                <a:solidFill>
                  <a:srgbClr val="0000FF"/>
                </a:solidFill>
              </a:rPr>
              <a:t>G = (T, N, P, S)</a:t>
            </a:r>
            <a:endParaRPr lang="en-US" altLang="zh-CN" dirty="0"/>
          </a:p>
          <a:p>
            <a:r>
              <a:rPr lang="zh-CN" altLang="en-US" dirty="0"/>
              <a:t>非终结符：</a:t>
            </a:r>
            <a:r>
              <a:rPr lang="en-US" altLang="zh-CN" dirty="0"/>
              <a:t>N={E}</a:t>
            </a:r>
          </a:p>
          <a:p>
            <a:r>
              <a:rPr lang="zh-CN" altLang="en-US" dirty="0"/>
              <a:t>终结符：</a:t>
            </a:r>
            <a:r>
              <a:rPr lang="en-US" altLang="zh-CN" dirty="0"/>
              <a:t>T={num, id, +, *}</a:t>
            </a:r>
          </a:p>
          <a:p>
            <a:r>
              <a:rPr lang="zh-CN" altLang="en-US" dirty="0"/>
              <a:t>开始符号：</a:t>
            </a:r>
            <a:r>
              <a:rPr lang="en-US" altLang="zh-CN" dirty="0"/>
              <a:t>E</a:t>
            </a:r>
          </a:p>
          <a:p>
            <a:r>
              <a:rPr lang="zh-CN" altLang="en-US" dirty="0"/>
              <a:t>产生式规则集合：</a:t>
            </a:r>
            <a:endParaRPr lang="en-US" altLang="zh-CN" dirty="0"/>
          </a:p>
          <a:p>
            <a:pPr lvl="1"/>
            <a:r>
              <a:rPr lang="pt-BR" altLang="zh-CN" sz="2000" dirty="0">
                <a:latin typeface="微软雅黑" panose="020B0503020204020204" pitchFamily="34" charset="-122"/>
              </a:rPr>
              <a:t>E -&gt; num    </a:t>
            </a:r>
          </a:p>
          <a:p>
            <a:pPr lvl="1"/>
            <a:r>
              <a:rPr lang="pt-BR" altLang="zh-CN" sz="2000" dirty="0">
                <a:latin typeface="微软雅黑" panose="020B0503020204020204" pitchFamily="34" charset="-122"/>
              </a:rPr>
              <a:t>     |  id</a:t>
            </a:r>
          </a:p>
          <a:p>
            <a:pPr lvl="1"/>
            <a:r>
              <a:rPr lang="pt-BR" altLang="zh-CN" sz="2000" dirty="0">
                <a:latin typeface="微软雅黑" panose="020B0503020204020204" pitchFamily="34" charset="-122"/>
              </a:rPr>
              <a:t>     |  E+E</a:t>
            </a:r>
          </a:p>
          <a:p>
            <a:pPr lvl="1"/>
            <a:r>
              <a:rPr lang="pt-BR" altLang="zh-CN" sz="2000" dirty="0">
                <a:latin typeface="微软雅黑" panose="020B0503020204020204" pitchFamily="34" charset="-122"/>
              </a:rPr>
              <a:t>     |  E*E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CA2885A-E03D-4208-9D42-569940F1DD1C}"/>
              </a:ext>
            </a:extLst>
          </p:cNvPr>
          <p:cNvSpPr/>
          <p:nvPr/>
        </p:nvSpPr>
        <p:spPr>
          <a:xfrm>
            <a:off x="1392872" y="1290862"/>
            <a:ext cx="2367280" cy="156966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E+E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E*E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749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335F4769-4564-486A-9AFA-A1D181ECA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第三单元：语法分析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C450875-3A35-48CD-B6BE-293F5615C5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lang="zh-CN" altLang="en-US" dirty="0"/>
              <a:t>课件资料参考中科大华保健老师的</a:t>
            </a:r>
            <a:r>
              <a:rPr lang="en-US" altLang="zh-CN" dirty="0"/>
              <a:t>《</a:t>
            </a:r>
            <a:r>
              <a:rPr lang="zh-CN" altLang="en-US" dirty="0"/>
              <a:t>编译原理</a:t>
            </a:r>
            <a:r>
              <a:rPr lang="en-US" altLang="zh-CN" dirty="0"/>
              <a:t>》</a:t>
            </a:r>
            <a:r>
              <a:rPr lang="zh-CN" altLang="en-US" dirty="0"/>
              <a:t>公开课</a:t>
            </a:r>
            <a:endParaRPr lang="en-US" altLang="zh-CN" dirty="0"/>
          </a:p>
          <a:p>
            <a:pPr algn="r"/>
            <a:r>
              <a:rPr lang="zh-CN" altLang="en-US" dirty="0"/>
              <a:t>致谢华老师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2E9A653-E550-4650-9139-3EB5F0245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553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008CD2-5E74-4924-B347-184ED89E1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上下文无关文法的表述约定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F5F1B03-3FFC-42D5-82F4-D5901F77C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2ED65F-09AB-45B1-9559-7A9122D03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5191218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非终结符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大写字母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dirty="0"/>
              <a:t>终结符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小写字母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dirty="0"/>
              <a:t>开始符合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第一次出现的左部非终结符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dirty="0"/>
              <a:t>其他表述约定形式：</a:t>
            </a:r>
            <a:r>
              <a:rPr lang="en-US" altLang="zh-CN" dirty="0"/>
              <a:t>BNF</a:t>
            </a:r>
            <a:r>
              <a:rPr lang="zh-CN" altLang="en-US" dirty="0"/>
              <a:t>（</a:t>
            </a:r>
            <a:r>
              <a:rPr lang="en-US" altLang="zh-CN" dirty="0"/>
              <a:t>Backus-Naur Form</a:t>
            </a:r>
            <a:r>
              <a:rPr lang="zh-CN" altLang="en-US" dirty="0"/>
              <a:t>）范式</a:t>
            </a:r>
            <a:endParaRPr lang="en-US" altLang="zh-CN" dirty="0"/>
          </a:p>
          <a:p>
            <a:pPr lvl="1"/>
            <a:r>
              <a:rPr lang="zh-CN" altLang="en-US" dirty="0"/>
              <a:t>可以理解为</a:t>
            </a:r>
            <a:r>
              <a:rPr lang="en-US" altLang="zh-CN" dirty="0"/>
              <a:t>BNF</a:t>
            </a:r>
            <a:r>
              <a:rPr lang="zh-CN" altLang="en-US" dirty="0"/>
              <a:t>是上下文无关文法的一个实现</a:t>
            </a:r>
            <a:endParaRPr lang="en-US" altLang="zh-CN" dirty="0"/>
          </a:p>
          <a:p>
            <a:pPr lvl="1"/>
            <a:r>
              <a:rPr lang="zh-CN" altLang="en-US" dirty="0"/>
              <a:t>终结符：</a:t>
            </a:r>
            <a:r>
              <a:rPr lang="en-US" altLang="zh-CN" dirty="0"/>
              <a:t>&lt;E&gt;</a:t>
            </a:r>
            <a:r>
              <a:rPr lang="zh-CN" altLang="en-US" dirty="0"/>
              <a:t>，终结符：</a:t>
            </a:r>
            <a:r>
              <a:rPr lang="en-US" altLang="zh-CN" u="sng" dirty="0"/>
              <a:t>id</a:t>
            </a:r>
            <a:endParaRPr lang="zh-CN" altLang="en-US" u="sng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C4F5C2-FE5C-430B-8218-7A76BD9A9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261" y="1290862"/>
            <a:ext cx="2462997" cy="284098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76A14E1-5139-45D0-9A03-B10B9B3F9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4261" y="1290862"/>
            <a:ext cx="2462997" cy="174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2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308394-6F3C-428C-9E16-6EFE83838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推导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8EDA8C1-6812-4F01-B7D1-F5FCFFDA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21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F7D91E-091D-4253-B7FA-82A580427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给定文法</a:t>
            </a:r>
            <a:r>
              <a:rPr lang="en-US" altLang="zh-CN" dirty="0"/>
              <a:t>G</a:t>
            </a:r>
            <a:r>
              <a:rPr lang="zh-CN" altLang="en-US" dirty="0"/>
              <a:t>，从</a:t>
            </a:r>
            <a:r>
              <a:rPr lang="en-US" altLang="zh-CN" dirty="0"/>
              <a:t>G</a:t>
            </a:r>
            <a:r>
              <a:rPr lang="zh-CN" altLang="en-US" dirty="0"/>
              <a:t>的开始符号</a:t>
            </a:r>
            <a:r>
              <a:rPr lang="en-US" altLang="zh-CN" dirty="0"/>
              <a:t>S</a:t>
            </a:r>
            <a:r>
              <a:rPr lang="zh-CN" altLang="en-US" dirty="0"/>
              <a:t>开始，用产生式的右部替换左侧的</a:t>
            </a:r>
            <a:r>
              <a:rPr lang="zh-CN" altLang="en-US" b="1" dirty="0">
                <a:solidFill>
                  <a:srgbClr val="FF0000"/>
                </a:solidFill>
              </a:rPr>
              <a:t>非终结符</a:t>
            </a:r>
          </a:p>
          <a:p>
            <a:r>
              <a:rPr lang="zh-CN" altLang="en-US" dirty="0"/>
              <a:t>此过程不断重复，直到</a:t>
            </a:r>
            <a:r>
              <a:rPr lang="zh-CN" altLang="en-US" b="1" dirty="0">
                <a:solidFill>
                  <a:srgbClr val="FF0000"/>
                </a:solidFill>
              </a:rPr>
              <a:t>不出现非终结符为止</a:t>
            </a:r>
          </a:p>
          <a:p>
            <a:r>
              <a:rPr lang="zh-CN" altLang="en-US" dirty="0"/>
              <a:t>最终的串称为</a:t>
            </a:r>
            <a:r>
              <a:rPr lang="zh-CN" altLang="en-US" b="1" dirty="0">
                <a:solidFill>
                  <a:srgbClr val="FF0000"/>
                </a:solidFill>
              </a:rPr>
              <a:t>句子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67837A1-9AA7-4B06-8F15-1688175E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3935" y="3839073"/>
            <a:ext cx="2462997" cy="284098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5A860FA-7EC4-48E5-8C0D-B651B815A90F}"/>
              </a:ext>
            </a:extLst>
          </p:cNvPr>
          <p:cNvSpPr/>
          <p:nvPr/>
        </p:nvSpPr>
        <p:spPr>
          <a:xfrm>
            <a:off x="6239851" y="3839073"/>
            <a:ext cx="280397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S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N V N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endParaRPr lang="en-US" altLang="zh-CN" sz="2800" b="1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V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e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e g</a:t>
            </a:r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F8AD405C-E033-41DF-A008-1AFA6B307D95}"/>
              </a:ext>
            </a:extLst>
          </p:cNvPr>
          <p:cNvSpPr txBox="1">
            <a:spLocks/>
          </p:cNvSpPr>
          <p:nvPr/>
        </p:nvSpPr>
        <p:spPr>
          <a:xfrm>
            <a:off x="846086" y="3746026"/>
            <a:ext cx="2181735" cy="968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示例：</a:t>
            </a:r>
          </a:p>
        </p:txBody>
      </p:sp>
    </p:spTree>
    <p:extLst>
      <p:ext uri="{BB962C8B-B14F-4D97-AF65-F5344CB8AC3E}">
        <p14:creationId xmlns:p14="http://schemas.microsoft.com/office/powerpoint/2010/main" val="411121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D99577-976C-4D94-A7E8-EB2577F5D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最左推导和最右推导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0C76CE0-6F8F-4283-8689-AE7A08E71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22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060152-4F1D-460A-9532-854ECA72F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1586153"/>
          </a:xfrm>
        </p:spPr>
        <p:txBody>
          <a:bodyPr/>
          <a:lstStyle/>
          <a:p>
            <a:r>
              <a:rPr lang="zh-CN" altLang="en-US" dirty="0"/>
              <a:t>最左推导：每次总是选择</a:t>
            </a:r>
            <a:r>
              <a:rPr lang="zh-CN" altLang="en-US" b="1" dirty="0">
                <a:solidFill>
                  <a:srgbClr val="0000FF"/>
                </a:solidFill>
              </a:rPr>
              <a:t>最左侧</a:t>
            </a:r>
            <a:r>
              <a:rPr lang="zh-CN" altLang="en-US" dirty="0"/>
              <a:t>的符号进行替换</a:t>
            </a:r>
            <a:endParaRPr lang="en-US" altLang="zh-CN" dirty="0"/>
          </a:p>
          <a:p>
            <a:r>
              <a:rPr lang="zh-CN" altLang="en-US" dirty="0"/>
              <a:t>最右推导：每次总是选择</a:t>
            </a:r>
            <a:r>
              <a:rPr lang="zh-CN" altLang="en-US" b="1" dirty="0">
                <a:solidFill>
                  <a:srgbClr val="0000FF"/>
                </a:solidFill>
              </a:rPr>
              <a:t>最右侧</a:t>
            </a:r>
            <a:r>
              <a:rPr lang="zh-CN" altLang="en-US" dirty="0"/>
              <a:t>的符号进行替换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02CFA6A-31DF-4C51-8948-BEBA681E2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454" y="3523656"/>
            <a:ext cx="2462997" cy="284098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B572BCB-0B1E-4CE3-8149-B47A950B18FF}"/>
              </a:ext>
            </a:extLst>
          </p:cNvPr>
          <p:cNvSpPr/>
          <p:nvPr/>
        </p:nvSpPr>
        <p:spPr>
          <a:xfrm>
            <a:off x="3920397" y="3751256"/>
            <a:ext cx="280397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S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N V N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endParaRPr lang="en-US" altLang="zh-CN" sz="2800" b="1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V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e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e g</a:t>
            </a:r>
          </a:p>
        </p:txBody>
      </p:sp>
      <p:sp>
        <p:nvSpPr>
          <p:cNvPr id="8" name="内容占位符 3">
            <a:extLst>
              <a:ext uri="{FF2B5EF4-FFF2-40B4-BE49-F238E27FC236}">
                <a16:creationId xmlns:a16="http://schemas.microsoft.com/office/drawing/2014/main" id="{F5668736-5AFF-45CE-BB33-F65BADF3E6A9}"/>
              </a:ext>
            </a:extLst>
          </p:cNvPr>
          <p:cNvSpPr txBox="1">
            <a:spLocks/>
          </p:cNvSpPr>
          <p:nvPr/>
        </p:nvSpPr>
        <p:spPr>
          <a:xfrm>
            <a:off x="846086" y="2633109"/>
            <a:ext cx="2181735" cy="968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示例：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438408-C3B4-43C8-8295-9DBD147B4004}"/>
              </a:ext>
            </a:extLst>
          </p:cNvPr>
          <p:cNvSpPr/>
          <p:nvPr/>
        </p:nvSpPr>
        <p:spPr>
          <a:xfrm>
            <a:off x="6938661" y="3751256"/>
            <a:ext cx="280397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S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N V N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endParaRPr lang="en-US" altLang="zh-CN" sz="2800" b="1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N V g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N e g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e g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A01E3A1-B85E-4B42-A1C5-40D4BAD99CF3}"/>
              </a:ext>
            </a:extLst>
          </p:cNvPr>
          <p:cNvSpPr/>
          <p:nvPr/>
        </p:nvSpPr>
        <p:spPr>
          <a:xfrm>
            <a:off x="4345670" y="3289591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最左推导：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CF6B18B-7654-4224-A8DE-32832A126F9B}"/>
              </a:ext>
            </a:extLst>
          </p:cNvPr>
          <p:cNvSpPr/>
          <p:nvPr/>
        </p:nvSpPr>
        <p:spPr>
          <a:xfrm>
            <a:off x="7387068" y="3289591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最右推导：</a:t>
            </a:r>
          </a:p>
        </p:txBody>
      </p:sp>
    </p:spTree>
    <p:extLst>
      <p:ext uri="{BB962C8B-B14F-4D97-AF65-F5344CB8AC3E}">
        <p14:creationId xmlns:p14="http://schemas.microsoft.com/office/powerpoint/2010/main" val="1195313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55B94E-1965-4C9C-B033-DDADF0AA9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语法分析：形式化定义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1B17779-C120-4CD5-AF44-4C3B92B92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23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E64A05-9FC8-46B1-8F13-B434E2FB17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3"/>
            <a:ext cx="10515600" cy="1167858"/>
          </a:xfrm>
        </p:spPr>
        <p:txBody>
          <a:bodyPr/>
          <a:lstStyle/>
          <a:p>
            <a:r>
              <a:rPr lang="zh-CN" altLang="en-US" dirty="0"/>
              <a:t>给定文法</a:t>
            </a:r>
            <a:r>
              <a:rPr lang="en-US" altLang="zh-CN" b="1" dirty="0">
                <a:solidFill>
                  <a:srgbClr val="0000FF"/>
                </a:solidFill>
              </a:rPr>
              <a:t>G</a:t>
            </a:r>
            <a:r>
              <a:rPr lang="zh-CN" altLang="en-US" dirty="0"/>
              <a:t>和句子</a:t>
            </a:r>
            <a:r>
              <a:rPr lang="en-US" altLang="zh-CN" b="1" dirty="0">
                <a:solidFill>
                  <a:srgbClr val="0000FF"/>
                </a:solidFill>
              </a:rPr>
              <a:t>S</a:t>
            </a:r>
            <a:r>
              <a:rPr lang="zh-CN" altLang="en-US" dirty="0"/>
              <a:t>，语法分析要回答的问题：</a:t>
            </a:r>
            <a:endParaRPr lang="en-US" altLang="zh-CN" dirty="0"/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0000"/>
                </a:solidFill>
              </a:rPr>
              <a:t>是否存在对句子</a:t>
            </a:r>
            <a:r>
              <a:rPr lang="en-US" altLang="zh-CN" b="1" dirty="0">
                <a:solidFill>
                  <a:srgbClr val="FF0000"/>
                </a:solidFill>
              </a:rPr>
              <a:t>s</a:t>
            </a:r>
            <a:r>
              <a:rPr lang="zh-CN" altLang="en-US" b="1" dirty="0">
                <a:solidFill>
                  <a:srgbClr val="FF0000"/>
                </a:solidFill>
              </a:rPr>
              <a:t>的推导？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E1F5910-99E3-4EC7-8FB4-72D697E58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454" y="3523656"/>
            <a:ext cx="2462997" cy="2840982"/>
          </a:xfrm>
          <a:prstGeom prst="rect">
            <a:avLst/>
          </a:prstGeom>
        </p:spPr>
      </p:pic>
      <p:sp>
        <p:nvSpPr>
          <p:cNvPr id="6" name="内容占位符 3">
            <a:extLst>
              <a:ext uri="{FF2B5EF4-FFF2-40B4-BE49-F238E27FC236}">
                <a16:creationId xmlns:a16="http://schemas.microsoft.com/office/drawing/2014/main" id="{A393E64A-04CA-42B9-9FA1-EB1FB1C51FFD}"/>
              </a:ext>
            </a:extLst>
          </p:cNvPr>
          <p:cNvSpPr txBox="1">
            <a:spLocks/>
          </p:cNvSpPr>
          <p:nvPr/>
        </p:nvSpPr>
        <p:spPr>
          <a:xfrm>
            <a:off x="846086" y="2633109"/>
            <a:ext cx="2181735" cy="968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示例：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E951441-CE95-4C8A-A508-2850BB30BA2D}"/>
              </a:ext>
            </a:extLst>
          </p:cNvPr>
          <p:cNvSpPr/>
          <p:nvPr/>
        </p:nvSpPr>
        <p:spPr>
          <a:xfrm>
            <a:off x="4923243" y="3992581"/>
            <a:ext cx="23455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S</a:t>
            </a:r>
            <a:r>
              <a:rPr lang="zh-CN" altLang="en-US" sz="2800" b="1" dirty="0">
                <a:latin typeface="微软雅黑" panose="020B0503020204020204" pitchFamily="34" charset="-122"/>
              </a:rPr>
              <a:t>  </a:t>
            </a:r>
            <a:r>
              <a:rPr lang="en-US" altLang="zh-CN" sz="2800" b="1" dirty="0">
                <a:latin typeface="微软雅黑" panose="020B0503020204020204" pitchFamily="34" charset="-122"/>
              </a:rPr>
              <a:t>=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微软雅黑" panose="020B0503020204020204" pitchFamily="34" charset="-122"/>
              </a:rPr>
              <a:t>s e s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endParaRPr lang="en-US" altLang="zh-CN" sz="2800" b="1" dirty="0">
              <a:latin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BAA57F9-6733-4DBF-89FE-96F1C2A7671A}"/>
              </a:ext>
            </a:extLst>
          </p:cNvPr>
          <p:cNvSpPr/>
          <p:nvPr/>
        </p:nvSpPr>
        <p:spPr>
          <a:xfrm>
            <a:off x="4908014" y="5526441"/>
            <a:ext cx="23759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S</a:t>
            </a:r>
            <a:r>
              <a:rPr lang="zh-CN" altLang="en-US" sz="2800" b="1" dirty="0">
                <a:latin typeface="微软雅黑" panose="020B0503020204020204" pitchFamily="34" charset="-122"/>
              </a:rPr>
              <a:t>  </a:t>
            </a:r>
            <a:r>
              <a:rPr lang="en-US" altLang="zh-CN" sz="2800" b="1" dirty="0">
                <a:latin typeface="微软雅黑" panose="020B0503020204020204" pitchFamily="34" charset="-122"/>
              </a:rPr>
              <a:t>=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微软雅黑" panose="020B0503020204020204" pitchFamily="34" charset="-122"/>
              </a:rPr>
              <a:t>s e </a:t>
            </a:r>
            <a:r>
              <a:rPr lang="en-US" altLang="zh-CN" sz="2800" b="1" dirty="0" err="1">
                <a:latin typeface="微软雅黑" panose="020B0503020204020204" pitchFamily="34" charset="-122"/>
              </a:rPr>
              <a:t>e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endParaRPr lang="en-US" altLang="zh-CN" sz="2800" b="1" dirty="0">
              <a:latin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EF85DED-6176-47DB-9B6B-8752E11F67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3897" y="2996408"/>
            <a:ext cx="1873405" cy="1873405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B5923948-66C4-4926-B109-A580C5B7DCC5}"/>
              </a:ext>
            </a:extLst>
          </p:cNvPr>
          <p:cNvSpPr/>
          <p:nvPr/>
        </p:nvSpPr>
        <p:spPr>
          <a:xfrm>
            <a:off x="7864256" y="4642009"/>
            <a:ext cx="1159292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800" b="1" dirty="0">
                <a:solidFill>
                  <a:srgbClr val="FF0000"/>
                </a:solidFill>
              </a:rPr>
              <a:t>X</a:t>
            </a:r>
            <a:endParaRPr lang="zh-CN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3793117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/>
      <p:bldP spid="7" grpId="0"/>
      <p:bldP spid="8" grpId="0"/>
      <p:bldP spid="1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06ACD-FFC3-473B-B2EB-0238279C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语法分析器的任务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AF283F-7C2E-43D5-B5A6-220F45E0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24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267387-48F3-4021-B96E-199A397C5939}"/>
              </a:ext>
            </a:extLst>
          </p:cNvPr>
          <p:cNvSpPr/>
          <p:nvPr/>
        </p:nvSpPr>
        <p:spPr>
          <a:xfrm>
            <a:off x="5184781" y="3201996"/>
            <a:ext cx="1822438" cy="746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F6C3069-9130-4571-9CE4-038A2B7B319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557108" y="3575376"/>
            <a:ext cx="1627673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4A79E79-5CA9-489D-B7D0-01ED57EAA21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7007219" y="3575376"/>
            <a:ext cx="1504031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D86B44C-0492-4F79-8A1C-7F75A0A8027A}"/>
              </a:ext>
            </a:extLst>
          </p:cNvPr>
          <p:cNvSpPr txBox="1"/>
          <p:nvPr/>
        </p:nvSpPr>
        <p:spPr>
          <a:xfrm>
            <a:off x="3680750" y="2969382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4A560C-AAD8-465F-90C9-D683380DC43C}"/>
              </a:ext>
            </a:extLst>
          </p:cNvPr>
          <p:cNvSpPr txBox="1"/>
          <p:nvPr/>
        </p:nvSpPr>
        <p:spPr>
          <a:xfrm>
            <a:off x="7007219" y="2972348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</a:rPr>
              <a:t>语法树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7138A3F-6687-4E1D-BDAD-0A8015227C6B}"/>
              </a:ext>
            </a:extLst>
          </p:cNvPr>
          <p:cNvGrpSpPr/>
          <p:nvPr/>
        </p:nvGrpSpPr>
        <p:grpSpPr>
          <a:xfrm>
            <a:off x="4714758" y="3948756"/>
            <a:ext cx="2762484" cy="1635454"/>
            <a:chOff x="4734858" y="1618613"/>
            <a:chExt cx="2762484" cy="1635454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45D352-0807-490F-9117-717A112D83AE}"/>
                </a:ext>
              </a:extLst>
            </p:cNvPr>
            <p:cNvSpPr txBox="1"/>
            <p:nvPr/>
          </p:nvSpPr>
          <p:spPr>
            <a:xfrm>
              <a:off x="4734858" y="2730847"/>
              <a:ext cx="2762484" cy="523220"/>
            </a:xfrm>
            <a:prstGeom prst="rect">
              <a:avLst/>
            </a:prstGeom>
            <a:noFill/>
            <a:ln>
              <a:noFill/>
              <a:prstDash val="solid"/>
              <a:headEnd type="arrow" w="med" len="med"/>
              <a:tailEnd type="none" w="med" len="me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语言的语法规则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F93C90-5D10-44E6-A9EA-C1A78BF696B5}"/>
                </a:ext>
              </a:extLst>
            </p:cNvPr>
            <p:cNvCxnSpPr>
              <a:cxnSpLocks/>
              <a:stCxn id="11" idx="0"/>
              <a:endCxn id="5" idx="2"/>
            </p:cNvCxnSpPr>
            <p:nvPr/>
          </p:nvCxnSpPr>
          <p:spPr>
            <a:xfrm flipV="1">
              <a:off x="6116100" y="1618613"/>
              <a:ext cx="0" cy="1112234"/>
            </a:xfrm>
            <a:prstGeom prst="line">
              <a:avLst/>
            </a:prstGeom>
            <a:ln w="38100">
              <a:prstDash val="solid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445D483E-1450-4A90-B1EA-501431BF19BE}"/>
              </a:ext>
            </a:extLst>
          </p:cNvPr>
          <p:cNvSpPr/>
          <p:nvPr/>
        </p:nvSpPr>
        <p:spPr>
          <a:xfrm>
            <a:off x="4155149" y="2417166"/>
            <a:ext cx="11192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句子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BF95FDB-F3DF-47CF-93C1-4C81474EE7FF}"/>
              </a:ext>
            </a:extLst>
          </p:cNvPr>
          <p:cNvSpPr/>
          <p:nvPr/>
        </p:nvSpPr>
        <p:spPr>
          <a:xfrm>
            <a:off x="6343255" y="4543118"/>
            <a:ext cx="11769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文法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2ACD4DD-03FB-4CED-BEE4-0302FBF07D9B}"/>
              </a:ext>
            </a:extLst>
          </p:cNvPr>
          <p:cNvSpPr/>
          <p:nvPr/>
        </p:nvSpPr>
        <p:spPr>
          <a:xfrm>
            <a:off x="6096000" y="2198114"/>
            <a:ext cx="1061509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推导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Y?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N?</a:t>
            </a:r>
          </a:p>
        </p:txBody>
      </p:sp>
    </p:spTree>
    <p:extLst>
      <p:ext uri="{BB962C8B-B14F-4D97-AF65-F5344CB8AC3E}">
        <p14:creationId xmlns:p14="http://schemas.microsoft.com/office/powerpoint/2010/main" val="4252253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04E7C8-0856-413A-A165-4F8EF0A7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来点</a:t>
            </a:r>
            <a:r>
              <a:rPr lang="zh-CN" altLang="en-US" b="1" dirty="0">
                <a:solidFill>
                  <a:srgbClr val="FF0000"/>
                </a:solidFill>
              </a:rPr>
              <a:t>彩蛋</a:t>
            </a:r>
            <a:r>
              <a:rPr lang="zh-CN" altLang="en-US" dirty="0">
                <a:sym typeface="Wingdings" panose="05000000000000000000" pitchFamily="2" charset="2"/>
              </a:rPr>
              <a:t>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91BDCC6-C37D-4A6E-8564-275C617E2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25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1D0CC2-C7D9-4737-8192-F1F8F1B01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412" y="1372678"/>
            <a:ext cx="3532139" cy="4910329"/>
          </a:xfrm>
        </p:spPr>
        <p:txBody>
          <a:bodyPr>
            <a:normAutofit/>
          </a:bodyPr>
          <a:lstStyle/>
          <a:p>
            <a:r>
              <a:rPr lang="zh-CN" altLang="en-US" dirty="0"/>
              <a:t>用</a:t>
            </a:r>
            <a:r>
              <a:rPr lang="en-US" altLang="zh-CN" dirty="0"/>
              <a:t>CFG</a:t>
            </a:r>
            <a:r>
              <a:rPr lang="zh-CN" altLang="en-US" dirty="0"/>
              <a:t>描述</a:t>
            </a:r>
            <a:r>
              <a:rPr lang="zh-CN" altLang="en-US" b="1" dirty="0">
                <a:solidFill>
                  <a:srgbClr val="FF0000"/>
                </a:solidFill>
              </a:rPr>
              <a:t>可能带括号的算式</a:t>
            </a:r>
            <a:r>
              <a:rPr lang="zh-CN" altLang="en-US" dirty="0"/>
              <a:t>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698FFA9-599A-4E57-9B27-6CAD8607DCF3}"/>
              </a:ext>
            </a:extLst>
          </p:cNvPr>
          <p:cNvSpPr/>
          <p:nvPr/>
        </p:nvSpPr>
        <p:spPr>
          <a:xfrm>
            <a:off x="647930" y="3092707"/>
            <a:ext cx="2544975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 O T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( T O T )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BDD83EA-587B-134E-8DD4-D2F5EC2A5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2457" y="1372678"/>
            <a:ext cx="7549131" cy="398698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13982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5F1300-4D60-49DB-AB2D-8E8905179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再来点</a:t>
            </a:r>
            <a:r>
              <a:rPr lang="zh-CN" altLang="en-US" b="1" dirty="0">
                <a:solidFill>
                  <a:srgbClr val="FF0000"/>
                </a:solidFill>
              </a:rPr>
              <a:t>彩蛋</a:t>
            </a:r>
            <a:r>
              <a:rPr lang="zh-CN" altLang="en-US" dirty="0">
                <a:sym typeface="Wingdings" panose="05000000000000000000" pitchFamily="2" charset="2"/>
              </a:rPr>
              <a:t>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164366A-38ED-4607-8184-EA9D7903C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26</a:t>
            </a:fld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0AA2A95-F5E8-4E86-8F71-433DAEC4D5E2}"/>
              </a:ext>
            </a:extLst>
          </p:cNvPr>
          <p:cNvSpPr/>
          <p:nvPr/>
        </p:nvSpPr>
        <p:spPr>
          <a:xfrm>
            <a:off x="174442" y="4436747"/>
            <a:ext cx="82245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上下文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有关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文法和上下文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无关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文法的区别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举例：</a:t>
            </a: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“本来”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造句如下：</a:t>
            </a:r>
            <a:b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本来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这个进球就是违例的，但你不肯承认也没办法</a:t>
            </a:r>
            <a:b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我有一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本来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自美国的花花公子杂志</a:t>
            </a:r>
            <a:b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拿我的笔记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本来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822B091-81F2-4689-AAB2-C10E60F03203}"/>
              </a:ext>
            </a:extLst>
          </p:cNvPr>
          <p:cNvGrpSpPr/>
          <p:nvPr/>
        </p:nvGrpSpPr>
        <p:grpSpPr>
          <a:xfrm>
            <a:off x="7114582" y="4067415"/>
            <a:ext cx="4027580" cy="1216246"/>
            <a:chOff x="7114582" y="4067415"/>
            <a:chExt cx="4027580" cy="1216246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E8A8140-6F56-425C-A0BF-EDE30C3D456D}"/>
                </a:ext>
              </a:extLst>
            </p:cNvPr>
            <p:cNvSpPr txBox="1"/>
            <p:nvPr/>
          </p:nvSpPr>
          <p:spPr>
            <a:xfrm>
              <a:off x="8398962" y="4544624"/>
              <a:ext cx="2743200" cy="369332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“本来”</a:t>
              </a:r>
              <a:r>
                <a:rPr lang="en-US" altLang="zh-CN" dirty="0">
                  <a:sym typeface="Wingdings" panose="05000000000000000000" pitchFamily="2" charset="2"/>
                </a:rPr>
                <a:t> Originally</a:t>
              </a:r>
              <a:endParaRPr lang="zh-CN" altLang="en-US" dirty="0"/>
            </a:p>
          </p:txBody>
        </p:sp>
        <p:sp>
          <p:nvSpPr>
            <p:cNvPr id="13" name="箭头: 右 12">
              <a:extLst>
                <a:ext uri="{FF2B5EF4-FFF2-40B4-BE49-F238E27FC236}">
                  <a16:creationId xmlns:a16="http://schemas.microsoft.com/office/drawing/2014/main" id="{329B85BD-7851-43DA-834A-36E4D92238C1}"/>
                </a:ext>
              </a:extLst>
            </p:cNvPr>
            <p:cNvSpPr/>
            <p:nvPr/>
          </p:nvSpPr>
          <p:spPr>
            <a:xfrm rot="20044164">
              <a:off x="7114582" y="4931282"/>
              <a:ext cx="1004979" cy="35237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AAF25444-444B-4E15-A074-FC42CD5E059D}"/>
                </a:ext>
              </a:extLst>
            </p:cNvPr>
            <p:cNvSpPr/>
            <p:nvPr/>
          </p:nvSpPr>
          <p:spPr>
            <a:xfrm>
              <a:off x="8892656" y="4067415"/>
              <a:ext cx="180049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上下文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无关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dirty="0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F93BAE5-BF3C-4B73-AA02-3A7013E72B24}"/>
              </a:ext>
            </a:extLst>
          </p:cNvPr>
          <p:cNvGrpSpPr/>
          <p:nvPr/>
        </p:nvGrpSpPr>
        <p:grpSpPr>
          <a:xfrm>
            <a:off x="7155456" y="5364515"/>
            <a:ext cx="4796062" cy="1324812"/>
            <a:chOff x="7155456" y="5364515"/>
            <a:chExt cx="4796062" cy="1324812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B849108A-FC78-40A6-A338-3DAE3B182759}"/>
                </a:ext>
              </a:extLst>
            </p:cNvPr>
            <p:cNvSpPr txBox="1"/>
            <p:nvPr/>
          </p:nvSpPr>
          <p:spPr>
            <a:xfrm>
              <a:off x="8417560" y="5765997"/>
              <a:ext cx="3533958" cy="923330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“本来”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 Originally</a:t>
              </a:r>
            </a:p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“本来”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 “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一本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”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“来自”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“本来”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 “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笔记本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”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“来”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箭头: 右 13">
              <a:extLst>
                <a:ext uri="{FF2B5EF4-FFF2-40B4-BE49-F238E27FC236}">
                  <a16:creationId xmlns:a16="http://schemas.microsoft.com/office/drawing/2014/main" id="{28A5EA55-A1D0-470B-9761-41F4F55D6D83}"/>
                </a:ext>
              </a:extLst>
            </p:cNvPr>
            <p:cNvSpPr/>
            <p:nvPr/>
          </p:nvSpPr>
          <p:spPr>
            <a:xfrm rot="938363">
              <a:off x="7155456" y="5752722"/>
              <a:ext cx="1004979" cy="35237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ACF5A83-F3F4-4898-A529-C38B3150C485}"/>
                </a:ext>
              </a:extLst>
            </p:cNvPr>
            <p:cNvSpPr/>
            <p:nvPr/>
          </p:nvSpPr>
          <p:spPr>
            <a:xfrm>
              <a:off x="8917805" y="5364515"/>
              <a:ext cx="180049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上下文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有关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dirty="0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8C95DA07-A914-4B65-A3C8-C5C545811D6B}"/>
              </a:ext>
            </a:extLst>
          </p:cNvPr>
          <p:cNvGrpSpPr/>
          <p:nvPr/>
        </p:nvGrpSpPr>
        <p:grpSpPr>
          <a:xfrm>
            <a:off x="6158681" y="319"/>
            <a:ext cx="5970637" cy="2420647"/>
            <a:chOff x="6158681" y="319"/>
            <a:chExt cx="5970637" cy="242064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2B34EB8E-C0ED-49E7-B2C2-7232B1F7D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58681" y="319"/>
              <a:ext cx="5970637" cy="1943726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6BA6944A-09E2-4B0A-BCCE-D6E681F8644B}"/>
                </a:ext>
              </a:extLst>
            </p:cNvPr>
            <p:cNvSpPr/>
            <p:nvPr/>
          </p:nvSpPr>
          <p:spPr>
            <a:xfrm>
              <a:off x="8610600" y="2051634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乔姆斯基文法体系</a:t>
              </a: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8DEC4D84-5F60-41D3-950E-818FDA75D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12" y="1267091"/>
            <a:ext cx="719137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2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27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b="1" dirty="0"/>
              <a:t>第三讲：分析树与二义性</a:t>
            </a:r>
            <a:endParaRPr lang="en-US" altLang="zh-CN" b="1" dirty="0"/>
          </a:p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第四讲：自顶向下分析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：递归下降分析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分析冲突处理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第五讲：自底向上分析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LR(0)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SLR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24101526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D27D6-EEB9-47A6-91A8-896BD572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前端内部的阶段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426D0B-DCED-4665-A2C5-1AD74778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28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C59098-21FB-41D4-A70A-8EA619121D9B}"/>
              </a:ext>
            </a:extLst>
          </p:cNvPr>
          <p:cNvSpPr/>
          <p:nvPr/>
        </p:nvSpPr>
        <p:spPr>
          <a:xfrm>
            <a:off x="3934190" y="1346118"/>
            <a:ext cx="3963609" cy="8490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E7C883-C648-4B9A-B79B-B66C3A86FA1D}"/>
              </a:ext>
            </a:extLst>
          </p:cNvPr>
          <p:cNvSpPr/>
          <p:nvPr/>
        </p:nvSpPr>
        <p:spPr>
          <a:xfrm>
            <a:off x="4373373" y="1557396"/>
            <a:ext cx="1016688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92BFFE-978E-49F9-9402-5A82CD71DCE4}"/>
              </a:ext>
            </a:extLst>
          </p:cNvPr>
          <p:cNvSpPr/>
          <p:nvPr/>
        </p:nvSpPr>
        <p:spPr>
          <a:xfrm>
            <a:off x="6502400" y="1557396"/>
            <a:ext cx="919380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7A52B72-42DD-4FB2-9731-9BAFC7211019}"/>
              </a:ext>
            </a:extLst>
          </p:cNvPr>
          <p:cNvCxnSpPr>
            <a:cxnSpLocks/>
          </p:cNvCxnSpPr>
          <p:nvPr/>
        </p:nvCxnSpPr>
        <p:spPr>
          <a:xfrm>
            <a:off x="2641600" y="1774923"/>
            <a:ext cx="17239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6D47-07BB-4B43-A569-43E93A0B619C}"/>
              </a:ext>
            </a:extLst>
          </p:cNvPr>
          <p:cNvSpPr txBox="1"/>
          <p:nvPr/>
        </p:nvSpPr>
        <p:spPr>
          <a:xfrm>
            <a:off x="2762789" y="1124327"/>
            <a:ext cx="92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5F1D71B-1FCC-4997-8A1F-F4137EE23145}"/>
              </a:ext>
            </a:extLst>
          </p:cNvPr>
          <p:cNvCxnSpPr>
            <a:cxnSpLocks/>
          </p:cNvCxnSpPr>
          <p:nvPr/>
        </p:nvCxnSpPr>
        <p:spPr>
          <a:xfrm>
            <a:off x="7422608" y="1770658"/>
            <a:ext cx="15929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3957DF2-28F6-4ABF-865B-846A3347EF5A}"/>
              </a:ext>
            </a:extLst>
          </p:cNvPr>
          <p:cNvSpPr txBox="1"/>
          <p:nvPr/>
        </p:nvSpPr>
        <p:spPr>
          <a:xfrm>
            <a:off x="8009965" y="1124327"/>
            <a:ext cx="71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目标代码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3D9C86B-760C-4B29-8C47-97F9F67F800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90061" y="1770659"/>
            <a:ext cx="1112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F3F28CA-34A3-4214-A75C-9C3FC21C7CFB}"/>
              </a:ext>
            </a:extLst>
          </p:cNvPr>
          <p:cNvSpPr txBox="1"/>
          <p:nvPr/>
        </p:nvSpPr>
        <p:spPr>
          <a:xfrm>
            <a:off x="5398132" y="1334055"/>
            <a:ext cx="1161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中间表示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321C4BB-4E06-4999-985F-14F91C50D67F}"/>
              </a:ext>
            </a:extLst>
          </p:cNvPr>
          <p:cNvGrpSpPr/>
          <p:nvPr/>
        </p:nvGrpSpPr>
        <p:grpSpPr>
          <a:xfrm>
            <a:off x="1483360" y="1983921"/>
            <a:ext cx="8351520" cy="4589590"/>
            <a:chOff x="1483360" y="1983921"/>
            <a:chExt cx="8351520" cy="458959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2389E37-5BF8-44D0-9A6A-94B1F3FD48F1}"/>
                </a:ext>
              </a:extLst>
            </p:cNvPr>
            <p:cNvSpPr/>
            <p:nvPr/>
          </p:nvSpPr>
          <p:spPr>
            <a:xfrm>
              <a:off x="2998481" y="2508668"/>
              <a:ext cx="5485119" cy="40648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A41F8F9-6F1C-4525-9DBA-FA84DCB257E8}"/>
                </a:ext>
              </a:extLst>
            </p:cNvPr>
            <p:cNvCxnSpPr>
              <a:cxnSpLocks/>
            </p:cNvCxnSpPr>
            <p:nvPr/>
          </p:nvCxnSpPr>
          <p:spPr>
            <a:xfrm>
              <a:off x="1483360" y="3268443"/>
              <a:ext cx="17239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4A328C5-9AEA-4B3F-A2C8-1A6688AED56B}"/>
                </a:ext>
              </a:extLst>
            </p:cNvPr>
            <p:cNvSpPr txBox="1"/>
            <p:nvPr/>
          </p:nvSpPr>
          <p:spPr>
            <a:xfrm>
              <a:off x="1604549" y="2617847"/>
              <a:ext cx="928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源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AB58BB9-26C6-4308-AF6F-1ECBECE57AC3}"/>
                </a:ext>
              </a:extLst>
            </p:cNvPr>
            <p:cNvSpPr/>
            <p:nvPr/>
          </p:nvSpPr>
          <p:spPr>
            <a:xfrm>
              <a:off x="3226928" y="3050915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词法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4CD6B2E-91EA-4E32-ADA6-CC156815048A}"/>
                </a:ext>
              </a:extLst>
            </p:cNvPr>
            <p:cNvCxnSpPr>
              <a:cxnSpLocks/>
              <a:stCxn id="20" idx="3"/>
              <a:endCxn id="24" idx="1"/>
            </p:cNvCxnSpPr>
            <p:nvPr/>
          </p:nvCxnSpPr>
          <p:spPr>
            <a:xfrm flipV="1">
              <a:off x="5283199" y="3262294"/>
              <a:ext cx="844713" cy="18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6F44A8-2D30-4E6C-A873-5599471815A3}"/>
                </a:ext>
              </a:extLst>
            </p:cNvPr>
            <p:cNvSpPr txBox="1"/>
            <p:nvPr/>
          </p:nvSpPr>
          <p:spPr>
            <a:xfrm>
              <a:off x="6127912" y="3077628"/>
              <a:ext cx="780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9ED768D-50CD-461E-8119-F3D08BE2D767}"/>
                </a:ext>
              </a:extLst>
            </p:cNvPr>
            <p:cNvSpPr/>
            <p:nvPr/>
          </p:nvSpPr>
          <p:spPr>
            <a:xfrm>
              <a:off x="3226928" y="4211184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1C6A18D-9D54-43EB-8A54-4537ADC784B8}"/>
                </a:ext>
              </a:extLst>
            </p:cNvPr>
            <p:cNvSpPr/>
            <p:nvPr/>
          </p:nvSpPr>
          <p:spPr>
            <a:xfrm>
              <a:off x="3207309" y="5371453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语义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B59960C0-9CCF-42C0-BA4F-1BC3FF0CC5A1}"/>
                </a:ext>
              </a:extLst>
            </p:cNvPr>
            <p:cNvCxnSpPr>
              <a:stCxn id="24" idx="3"/>
              <a:endCxn id="26" idx="0"/>
            </p:cNvCxnSpPr>
            <p:nvPr/>
          </p:nvCxnSpPr>
          <p:spPr>
            <a:xfrm flipH="1">
              <a:off x="4255064" y="3262294"/>
              <a:ext cx="2653739" cy="948890"/>
            </a:xfrm>
            <a:prstGeom prst="bentConnector4">
              <a:avLst>
                <a:gd name="adj1" fmla="val -8614"/>
                <a:gd name="adj2" fmla="val 597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1C4B869-C80A-431E-8CEE-E4544BC8AE25}"/>
                </a:ext>
              </a:extLst>
            </p:cNvPr>
            <p:cNvSpPr txBox="1"/>
            <p:nvPr/>
          </p:nvSpPr>
          <p:spPr>
            <a:xfrm>
              <a:off x="6127912" y="4238471"/>
              <a:ext cx="1420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抽象语法树</a:t>
              </a: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68938678-6707-48CE-A760-FEE0ADA5613D}"/>
                </a:ext>
              </a:extLst>
            </p:cNvPr>
            <p:cNvCxnSpPr>
              <a:cxnSpLocks/>
              <a:stCxn id="26" idx="3"/>
              <a:endCxn id="30" idx="1"/>
            </p:cNvCxnSpPr>
            <p:nvPr/>
          </p:nvCxnSpPr>
          <p:spPr>
            <a:xfrm flipV="1">
              <a:off x="5283199" y="4423137"/>
              <a:ext cx="844713" cy="13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7DCE6F79-074A-433C-B169-FBD5595DDAC0}"/>
                </a:ext>
              </a:extLst>
            </p:cNvPr>
            <p:cNvCxnSpPr>
              <a:cxnSpLocks/>
              <a:stCxn id="30" idx="3"/>
              <a:endCxn id="27" idx="0"/>
            </p:cNvCxnSpPr>
            <p:nvPr/>
          </p:nvCxnSpPr>
          <p:spPr>
            <a:xfrm flipH="1">
              <a:off x="4235445" y="4423137"/>
              <a:ext cx="3313435" cy="948316"/>
            </a:xfrm>
            <a:prstGeom prst="bentConnector4">
              <a:avLst>
                <a:gd name="adj1" fmla="val -6899"/>
                <a:gd name="adj2" fmla="val 5973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5B69CC50-B5B0-4DE7-B8DA-8DE5A6B05731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5263580" y="5584716"/>
              <a:ext cx="45713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101A130-9370-48E3-88AC-2D2FDCFCFBCF}"/>
                </a:ext>
              </a:extLst>
            </p:cNvPr>
            <p:cNvSpPr txBox="1"/>
            <p:nvPr/>
          </p:nvSpPr>
          <p:spPr>
            <a:xfrm>
              <a:off x="8803042" y="4944035"/>
              <a:ext cx="7123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中间表示</a:t>
              </a: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F804E0D-0D31-40D1-B33E-6B33C61D93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928" y="1983921"/>
              <a:ext cx="1146446" cy="1066994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B6740BA-B73D-4BFF-9ED8-D8B0BBECEE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3580" y="1983921"/>
              <a:ext cx="126481" cy="1093707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F1E7C77C-C274-4EC0-8B9C-285763C288A6}"/>
              </a:ext>
            </a:extLst>
          </p:cNvPr>
          <p:cNvSpPr/>
          <p:nvPr/>
        </p:nvSpPr>
        <p:spPr>
          <a:xfrm>
            <a:off x="3024011" y="4095462"/>
            <a:ext cx="2422866" cy="701800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2597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06ACD-FFC3-473B-B2EB-0238279C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语法分析器的任务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AF283F-7C2E-43D5-B5A6-220F45E0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29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267387-48F3-4021-B96E-199A397C5939}"/>
              </a:ext>
            </a:extLst>
          </p:cNvPr>
          <p:cNvSpPr/>
          <p:nvPr/>
        </p:nvSpPr>
        <p:spPr>
          <a:xfrm>
            <a:off x="5061753" y="1942156"/>
            <a:ext cx="1822438" cy="746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F6C3069-9130-4571-9CE4-038A2B7B319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434080" y="2315536"/>
            <a:ext cx="1627673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4A79E79-5CA9-489D-B7D0-01ED57EAA21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884191" y="2315536"/>
            <a:ext cx="1504031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D86B44C-0492-4F79-8A1C-7F75A0A8027A}"/>
              </a:ext>
            </a:extLst>
          </p:cNvPr>
          <p:cNvSpPr txBox="1"/>
          <p:nvPr/>
        </p:nvSpPr>
        <p:spPr>
          <a:xfrm>
            <a:off x="3557722" y="1709542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4A560C-AAD8-465F-90C9-D683380DC43C}"/>
              </a:ext>
            </a:extLst>
          </p:cNvPr>
          <p:cNvSpPr txBox="1"/>
          <p:nvPr/>
        </p:nvSpPr>
        <p:spPr>
          <a:xfrm>
            <a:off x="6884191" y="1712508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7138A3F-6687-4E1D-BDAD-0A8015227C6B}"/>
              </a:ext>
            </a:extLst>
          </p:cNvPr>
          <p:cNvGrpSpPr/>
          <p:nvPr/>
        </p:nvGrpSpPr>
        <p:grpSpPr>
          <a:xfrm>
            <a:off x="4591730" y="2688916"/>
            <a:ext cx="2762484" cy="1494495"/>
            <a:chOff x="4578520" y="1718942"/>
            <a:chExt cx="2762484" cy="14944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45D352-0807-490F-9117-717A112D83AE}"/>
                </a:ext>
              </a:extLst>
            </p:cNvPr>
            <p:cNvSpPr txBox="1"/>
            <p:nvPr/>
          </p:nvSpPr>
          <p:spPr>
            <a:xfrm>
              <a:off x="4578520" y="2690217"/>
              <a:ext cx="2762484" cy="523220"/>
            </a:xfrm>
            <a:prstGeom prst="rect">
              <a:avLst/>
            </a:prstGeom>
            <a:noFill/>
            <a:ln>
              <a:noFill/>
              <a:prstDash val="solid"/>
              <a:headEnd type="arrow" w="med" len="med"/>
              <a:tailEnd type="none" w="med" len="me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语言的语法规则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F93C90-5D10-44E6-A9EA-C1A78BF696B5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>
              <a:off x="5959762" y="1718942"/>
              <a:ext cx="0" cy="971275"/>
            </a:xfrm>
            <a:prstGeom prst="line">
              <a:avLst/>
            </a:prstGeom>
            <a:ln w="38100">
              <a:prstDash val="solid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3FD60B6C-57E2-4561-B950-FC184DAF43FD}"/>
              </a:ext>
            </a:extLst>
          </p:cNvPr>
          <p:cNvSpPr/>
          <p:nvPr/>
        </p:nvSpPr>
        <p:spPr>
          <a:xfrm>
            <a:off x="5822683" y="1408615"/>
            <a:ext cx="10615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Y?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N?</a:t>
            </a:r>
          </a:p>
        </p:txBody>
      </p:sp>
    </p:spTree>
    <p:extLst>
      <p:ext uri="{BB962C8B-B14F-4D97-AF65-F5344CB8AC3E}">
        <p14:creationId xmlns:p14="http://schemas.microsoft.com/office/powerpoint/2010/main" val="1530531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dirty="0"/>
              <a:t>4.1</a:t>
            </a:r>
            <a:r>
              <a:rPr lang="zh-CN" altLang="en-US" dirty="0"/>
              <a:t>：递归下降分析</a:t>
            </a:r>
            <a:endParaRPr lang="en-US" altLang="zh-CN" dirty="0"/>
          </a:p>
          <a:p>
            <a:pPr lvl="1"/>
            <a:r>
              <a:rPr lang="en-US" altLang="zh-CN" dirty="0"/>
              <a:t>4.2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4.3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分析冲突处理</a:t>
            </a:r>
            <a:endParaRPr lang="en-US" altLang="zh-CN" dirty="0"/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第五讲：自底向上分析</a:t>
            </a:r>
            <a:endParaRPr lang="en-US" altLang="zh-CN" dirty="0"/>
          </a:p>
          <a:p>
            <a:pPr lvl="1"/>
            <a:r>
              <a:rPr lang="en-US" altLang="zh-CN" dirty="0"/>
              <a:t>5.1</a:t>
            </a:r>
            <a:r>
              <a:rPr lang="zh-CN" altLang="en-US" dirty="0"/>
              <a:t>：</a:t>
            </a:r>
            <a:r>
              <a:rPr lang="en-US" altLang="zh-CN" dirty="0"/>
              <a:t>LR(0)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5.2</a:t>
            </a:r>
            <a:r>
              <a:rPr lang="zh-CN" altLang="en-US" dirty="0"/>
              <a:t>：</a:t>
            </a:r>
            <a:r>
              <a:rPr lang="en-US" altLang="zh-CN" dirty="0"/>
              <a:t>SLR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5.3</a:t>
            </a:r>
            <a:r>
              <a:rPr lang="zh-CN" altLang="en-US" dirty="0"/>
              <a:t>：</a:t>
            </a:r>
            <a:r>
              <a:rPr lang="en-US" altLang="zh-CN" dirty="0"/>
              <a:t>LR(1)</a:t>
            </a:r>
            <a:r>
              <a:rPr lang="zh-CN" altLang="en-US" dirty="0"/>
              <a:t>分析算法</a:t>
            </a:r>
          </a:p>
          <a:p>
            <a:pPr lvl="1"/>
            <a:r>
              <a:rPr lang="en-US" altLang="zh-CN" dirty="0"/>
              <a:t>5.4</a:t>
            </a:r>
            <a:r>
              <a:rPr lang="zh-CN" altLang="en-US" dirty="0"/>
              <a:t>：</a:t>
            </a:r>
            <a:r>
              <a:rPr lang="en-US" altLang="zh-CN" dirty="0"/>
              <a:t>LR(1)</a:t>
            </a:r>
            <a:r>
              <a:rPr lang="zh-CN" altLang="en-US" dirty="0"/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27957541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D2A883-C95D-464C-A72C-35A324091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推导与分析树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8F9B6C2-92A4-4C18-9657-1B5AED54E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30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646CE15-2C25-4375-8F84-B14D5ABD9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1"/>
            <a:ext cx="1498600" cy="558800"/>
          </a:xfrm>
        </p:spPr>
        <p:txBody>
          <a:bodyPr/>
          <a:lstStyle/>
          <a:p>
            <a:r>
              <a:rPr lang="zh-CN" altLang="en-US" dirty="0"/>
              <a:t>推导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D3F6B0F-AEE3-4A29-B388-E91E2B83B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6988" y="136523"/>
            <a:ext cx="2462997" cy="284098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77B1D35-75E2-40F1-AC07-A1EA5F79B541}"/>
              </a:ext>
            </a:extLst>
          </p:cNvPr>
          <p:cNvSpPr/>
          <p:nvPr/>
        </p:nvSpPr>
        <p:spPr>
          <a:xfrm>
            <a:off x="601051" y="2091553"/>
            <a:ext cx="280397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S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N V N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endParaRPr lang="en-US" altLang="zh-CN" sz="2800" b="1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V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e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e g</a:t>
            </a:r>
          </a:p>
        </p:txBody>
      </p:sp>
      <p:sp>
        <p:nvSpPr>
          <p:cNvPr id="8" name="内容占位符 3">
            <a:extLst>
              <a:ext uri="{FF2B5EF4-FFF2-40B4-BE49-F238E27FC236}">
                <a16:creationId xmlns:a16="http://schemas.microsoft.com/office/drawing/2014/main" id="{B6820207-B20E-44F6-9A53-89BE0B314AD6}"/>
              </a:ext>
            </a:extLst>
          </p:cNvPr>
          <p:cNvSpPr txBox="1">
            <a:spLocks/>
          </p:cNvSpPr>
          <p:nvPr/>
        </p:nvSpPr>
        <p:spPr>
          <a:xfrm>
            <a:off x="4742218" y="1625601"/>
            <a:ext cx="1861782" cy="5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分析树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30E6FB8-3B9C-4123-886A-17F9FA0CBF0F}"/>
              </a:ext>
            </a:extLst>
          </p:cNvPr>
          <p:cNvSpPr/>
          <p:nvPr/>
        </p:nvSpPr>
        <p:spPr>
          <a:xfrm>
            <a:off x="5536960" y="2274841"/>
            <a:ext cx="613087" cy="558200"/>
          </a:xfrm>
          <a:prstGeom prst="ellipse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endParaRPr lang="zh-CN" altLang="en-US" sz="3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549E939C-BCCF-4B4C-BF6B-88EDCE8C7C9D}"/>
              </a:ext>
            </a:extLst>
          </p:cNvPr>
          <p:cNvGrpSpPr/>
          <p:nvPr/>
        </p:nvGrpSpPr>
        <p:grpSpPr>
          <a:xfrm>
            <a:off x="4218529" y="2833041"/>
            <a:ext cx="3249949" cy="1252068"/>
            <a:chOff x="4218529" y="2833041"/>
            <a:chExt cx="3249949" cy="1252068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E0D477C1-D2A4-4A94-90BC-FA2EDFF5C1C3}"/>
                </a:ext>
              </a:extLst>
            </p:cNvPr>
            <p:cNvSpPr/>
            <p:nvPr/>
          </p:nvSpPr>
          <p:spPr>
            <a:xfrm>
              <a:off x="4218529" y="3526909"/>
              <a:ext cx="613087" cy="558200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09F5465C-078D-45EF-86B1-0FC4C7432150}"/>
                </a:ext>
              </a:extLst>
            </p:cNvPr>
            <p:cNvSpPr/>
            <p:nvPr/>
          </p:nvSpPr>
          <p:spPr>
            <a:xfrm>
              <a:off x="6855391" y="3526909"/>
              <a:ext cx="613087" cy="558200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75E6033C-8261-44FB-9BDB-91888B1461B1}"/>
                </a:ext>
              </a:extLst>
            </p:cNvPr>
            <p:cNvCxnSpPr>
              <a:cxnSpLocks/>
              <a:stCxn id="9" idx="4"/>
              <a:endCxn id="10" idx="7"/>
            </p:cNvCxnSpPr>
            <p:nvPr/>
          </p:nvCxnSpPr>
          <p:spPr>
            <a:xfrm flipH="1">
              <a:off x="4741831" y="2833041"/>
              <a:ext cx="1101673" cy="77561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38495FF2-03CC-4769-9EFC-3601248A3735}"/>
                </a:ext>
              </a:extLst>
            </p:cNvPr>
            <p:cNvCxnSpPr>
              <a:cxnSpLocks/>
              <a:stCxn id="9" idx="4"/>
              <a:endCxn id="11" idx="1"/>
            </p:cNvCxnSpPr>
            <p:nvPr/>
          </p:nvCxnSpPr>
          <p:spPr>
            <a:xfrm>
              <a:off x="5843504" y="2833041"/>
              <a:ext cx="1101672" cy="77561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FCA46FF4-E798-40E5-B9FA-6E7871E5508C}"/>
                </a:ext>
              </a:extLst>
            </p:cNvPr>
            <p:cNvSpPr/>
            <p:nvPr/>
          </p:nvSpPr>
          <p:spPr>
            <a:xfrm>
              <a:off x="5536960" y="3526909"/>
              <a:ext cx="613087" cy="558200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endPara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044AD61D-B9BA-4535-A5F1-4BEECC46A21A}"/>
                </a:ext>
              </a:extLst>
            </p:cNvPr>
            <p:cNvCxnSpPr>
              <a:cxnSpLocks/>
              <a:stCxn id="9" idx="4"/>
              <a:endCxn id="24" idx="0"/>
            </p:cNvCxnSpPr>
            <p:nvPr/>
          </p:nvCxnSpPr>
          <p:spPr>
            <a:xfrm>
              <a:off x="5843504" y="2833041"/>
              <a:ext cx="0" cy="693868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D1397CBA-A3F9-4B02-AEA5-22F4D7474951}"/>
              </a:ext>
            </a:extLst>
          </p:cNvPr>
          <p:cNvGrpSpPr/>
          <p:nvPr/>
        </p:nvGrpSpPr>
        <p:grpSpPr>
          <a:xfrm>
            <a:off x="4218529" y="4085109"/>
            <a:ext cx="3249949" cy="1276329"/>
            <a:chOff x="4218529" y="4085109"/>
            <a:chExt cx="3249949" cy="1276329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CAE3061E-3BF6-4D3C-9DAF-635DE5C3401F}"/>
                </a:ext>
              </a:extLst>
            </p:cNvPr>
            <p:cNvSpPr/>
            <p:nvPr/>
          </p:nvSpPr>
          <p:spPr>
            <a:xfrm>
              <a:off x="4218529" y="4803238"/>
              <a:ext cx="613087" cy="558200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endPara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2DB04A19-DA93-4589-8479-768665BECAFC}"/>
                </a:ext>
              </a:extLst>
            </p:cNvPr>
            <p:cNvSpPr/>
            <p:nvPr/>
          </p:nvSpPr>
          <p:spPr>
            <a:xfrm>
              <a:off x="5536960" y="4803238"/>
              <a:ext cx="613087" cy="558200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A7FA764B-72BE-429E-B12E-76806063E987}"/>
                </a:ext>
              </a:extLst>
            </p:cNvPr>
            <p:cNvCxnSpPr>
              <a:cxnSpLocks/>
              <a:stCxn id="10" idx="4"/>
              <a:endCxn id="12" idx="0"/>
            </p:cNvCxnSpPr>
            <p:nvPr/>
          </p:nvCxnSpPr>
          <p:spPr>
            <a:xfrm>
              <a:off x="4525073" y="4085109"/>
              <a:ext cx="0" cy="71812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D19A12C-0B07-4E3D-8455-280A069C02D3}"/>
                </a:ext>
              </a:extLst>
            </p:cNvPr>
            <p:cNvCxnSpPr>
              <a:cxnSpLocks/>
              <a:stCxn id="24" idx="4"/>
              <a:endCxn id="13" idx="0"/>
            </p:cNvCxnSpPr>
            <p:nvPr/>
          </p:nvCxnSpPr>
          <p:spPr>
            <a:xfrm>
              <a:off x="5843504" y="4085109"/>
              <a:ext cx="0" cy="71812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351058CC-D2E3-4569-957C-29E524261CC7}"/>
                </a:ext>
              </a:extLst>
            </p:cNvPr>
            <p:cNvSpPr/>
            <p:nvPr/>
          </p:nvSpPr>
          <p:spPr>
            <a:xfrm>
              <a:off x="6855391" y="4803238"/>
              <a:ext cx="613087" cy="558200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</a:t>
              </a:r>
              <a:endPara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99A15A7-5E4A-4DBE-91F8-1A67A88467BD}"/>
                </a:ext>
              </a:extLst>
            </p:cNvPr>
            <p:cNvCxnSpPr>
              <a:cxnSpLocks/>
              <a:stCxn id="11" idx="4"/>
              <a:endCxn id="38" idx="0"/>
            </p:cNvCxnSpPr>
            <p:nvPr/>
          </p:nvCxnSpPr>
          <p:spPr>
            <a:xfrm>
              <a:off x="7161935" y="4085109"/>
              <a:ext cx="0" cy="71812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491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701CF-B803-4F9D-B156-7A36D8B24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分析树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B137383-BB44-44A6-BD29-10E48D823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31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40A60B-271A-49E5-8121-59E202A43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推导可以表达成树状结构：</a:t>
            </a:r>
            <a:r>
              <a:rPr lang="zh-CN" altLang="en-US" b="1" dirty="0">
                <a:solidFill>
                  <a:srgbClr val="FF0000"/>
                </a:solidFill>
              </a:rPr>
              <a:t>分析树</a:t>
            </a:r>
          </a:p>
          <a:p>
            <a:pPr lvl="1"/>
            <a:r>
              <a:rPr lang="zh-CN" altLang="en-US" dirty="0"/>
              <a:t>和推导所用的顺序无关（最左、最右、其他）</a:t>
            </a:r>
          </a:p>
          <a:p>
            <a:r>
              <a:rPr lang="zh-CN" altLang="en-US" dirty="0"/>
              <a:t>特点</a:t>
            </a:r>
            <a:endParaRPr lang="en-US" altLang="zh-CN" dirty="0"/>
          </a:p>
          <a:p>
            <a:pPr lvl="1"/>
            <a:r>
              <a:rPr lang="zh-CN" altLang="en-US" dirty="0"/>
              <a:t>树中的每个</a:t>
            </a:r>
            <a:r>
              <a:rPr lang="zh-CN" altLang="en-US" b="1" dirty="0">
                <a:solidFill>
                  <a:srgbClr val="0000FF"/>
                </a:solidFill>
              </a:rPr>
              <a:t>内部节点</a:t>
            </a:r>
            <a:r>
              <a:rPr lang="zh-CN" altLang="en-US" dirty="0"/>
              <a:t>代表</a:t>
            </a:r>
            <a:r>
              <a:rPr lang="zh-CN" altLang="en-US" b="1" dirty="0">
                <a:solidFill>
                  <a:srgbClr val="0000FF"/>
                </a:solidFill>
              </a:rPr>
              <a:t>非终结符</a:t>
            </a:r>
          </a:p>
          <a:p>
            <a:pPr lvl="1"/>
            <a:r>
              <a:rPr lang="zh-CN" altLang="en-US" dirty="0"/>
              <a:t>每个</a:t>
            </a:r>
            <a:r>
              <a:rPr lang="zh-CN" altLang="en-US" b="1" dirty="0">
                <a:solidFill>
                  <a:srgbClr val="0000FF"/>
                </a:solidFill>
              </a:rPr>
              <a:t>叶子节点</a:t>
            </a:r>
            <a:r>
              <a:rPr lang="zh-CN" altLang="en-US" dirty="0"/>
              <a:t>代表</a:t>
            </a:r>
            <a:r>
              <a:rPr lang="zh-CN" altLang="en-US" b="1" dirty="0">
                <a:solidFill>
                  <a:srgbClr val="0000FF"/>
                </a:solidFill>
              </a:rPr>
              <a:t>终结符</a:t>
            </a:r>
          </a:p>
          <a:p>
            <a:pPr lvl="1"/>
            <a:r>
              <a:rPr lang="zh-CN" altLang="en-US" dirty="0"/>
              <a:t>每一步推导代表如何从</a:t>
            </a:r>
            <a:r>
              <a:rPr lang="zh-CN" altLang="en-US" b="1" dirty="0">
                <a:solidFill>
                  <a:srgbClr val="0000FF"/>
                </a:solidFill>
              </a:rPr>
              <a:t>父节点</a:t>
            </a:r>
            <a:r>
              <a:rPr lang="zh-CN" altLang="en-US" dirty="0"/>
              <a:t>生成它的直接</a:t>
            </a:r>
            <a:r>
              <a:rPr lang="zh-CN" altLang="en-US" b="1" dirty="0">
                <a:solidFill>
                  <a:srgbClr val="0000FF"/>
                </a:solidFill>
              </a:rPr>
              <a:t>孩子节点</a:t>
            </a:r>
          </a:p>
        </p:txBody>
      </p:sp>
    </p:spTree>
    <p:extLst>
      <p:ext uri="{BB962C8B-B14F-4D97-AF65-F5344CB8AC3E}">
        <p14:creationId xmlns:p14="http://schemas.microsoft.com/office/powerpoint/2010/main" val="22905010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5E553F-C3FC-4045-A23A-39F4EEEC8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0187152" cy="813980"/>
          </a:xfrm>
        </p:spPr>
        <p:txBody>
          <a:bodyPr/>
          <a:lstStyle/>
          <a:p>
            <a:r>
              <a:rPr lang="zh-CN" altLang="en-US" dirty="0"/>
              <a:t>分析树：示例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7FA7B5D-F28B-427C-8221-15190C201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32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5BC6764-CEA6-4F7E-84C6-093727F0E80D}"/>
              </a:ext>
            </a:extLst>
          </p:cNvPr>
          <p:cNvSpPr/>
          <p:nvPr/>
        </p:nvSpPr>
        <p:spPr>
          <a:xfrm>
            <a:off x="9744392" y="1067010"/>
            <a:ext cx="2367280" cy="156966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E+E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E*E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C62259-6041-4B2E-8327-5B1E181C0158}"/>
              </a:ext>
            </a:extLst>
          </p:cNvPr>
          <p:cNvSpPr txBox="1"/>
          <p:nvPr/>
        </p:nvSpPr>
        <p:spPr>
          <a:xfrm>
            <a:off x="10196512" y="3485272"/>
            <a:ext cx="1463040" cy="5847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3+4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859320-33B3-4286-B8E5-42831A0D04E8}"/>
              </a:ext>
            </a:extLst>
          </p:cNvPr>
          <p:cNvSpPr txBox="1"/>
          <p:nvPr/>
        </p:nvSpPr>
        <p:spPr>
          <a:xfrm>
            <a:off x="10320201" y="4320783"/>
            <a:ext cx="121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sp>
        <p:nvSpPr>
          <p:cNvPr id="9" name="内容占位符 3">
            <a:extLst>
              <a:ext uri="{FF2B5EF4-FFF2-40B4-BE49-F238E27FC236}">
                <a16:creationId xmlns:a16="http://schemas.microsoft.com/office/drawing/2014/main" id="{1CD03121-4CC1-4CB4-9C72-1C1384347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7401"/>
            <a:ext cx="1498600" cy="558800"/>
          </a:xfrm>
        </p:spPr>
        <p:txBody>
          <a:bodyPr/>
          <a:lstStyle/>
          <a:p>
            <a:r>
              <a:rPr lang="zh-CN" altLang="en-US" dirty="0"/>
              <a:t>推导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2410AA1F-0999-4106-8B39-97F88EAB60EC}"/>
              </a:ext>
            </a:extLst>
          </p:cNvPr>
          <p:cNvSpPr txBox="1">
            <a:spLocks/>
          </p:cNvSpPr>
          <p:nvPr/>
        </p:nvSpPr>
        <p:spPr>
          <a:xfrm>
            <a:off x="4742218" y="1067401"/>
            <a:ext cx="1861782" cy="5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分析树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F9D041A-4036-4D9C-99C3-687C469C9580}"/>
              </a:ext>
            </a:extLst>
          </p:cNvPr>
          <p:cNvSpPr/>
          <p:nvPr/>
        </p:nvSpPr>
        <p:spPr>
          <a:xfrm>
            <a:off x="195788" y="1625601"/>
            <a:ext cx="2759089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E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E+E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3+E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3+E*E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3+4*E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3+4*5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F32E953-3B4B-4621-8AC5-3C78496D6E02}"/>
              </a:ext>
            </a:extLst>
          </p:cNvPr>
          <p:cNvSpPr/>
          <p:nvPr/>
        </p:nvSpPr>
        <p:spPr>
          <a:xfrm>
            <a:off x="207955" y="4320783"/>
            <a:ext cx="2759089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E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E*E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E+E*E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3+E*E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3+4*E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3+4*5</a:t>
            </a: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2B96CAA0-BF03-495A-9577-2FB1BE4260E2}"/>
              </a:ext>
            </a:extLst>
          </p:cNvPr>
          <p:cNvGrpSpPr/>
          <p:nvPr/>
        </p:nvGrpSpPr>
        <p:grpSpPr>
          <a:xfrm>
            <a:off x="4453513" y="1716641"/>
            <a:ext cx="3501701" cy="2469261"/>
            <a:chOff x="4453513" y="1716641"/>
            <a:chExt cx="3501701" cy="2469261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A03CA568-F6E0-4AE6-9FC0-55005F98C94D}"/>
                </a:ext>
              </a:extLst>
            </p:cNvPr>
            <p:cNvSpPr/>
            <p:nvPr/>
          </p:nvSpPr>
          <p:spPr>
            <a:xfrm>
              <a:off x="5536960" y="1716641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03E1D4AB-B707-479A-8CE0-AB67E4349167}"/>
                </a:ext>
              </a:extLst>
            </p:cNvPr>
            <p:cNvSpPr/>
            <p:nvPr/>
          </p:nvSpPr>
          <p:spPr>
            <a:xfrm>
              <a:off x="4453514" y="232325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C609C47E-14E1-4858-B2BD-DE7FC970EFA5}"/>
                </a:ext>
              </a:extLst>
            </p:cNvPr>
            <p:cNvSpPr/>
            <p:nvPr/>
          </p:nvSpPr>
          <p:spPr>
            <a:xfrm>
              <a:off x="6620407" y="232325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7C328DF1-A6F6-4811-A5AF-844A603D4862}"/>
                </a:ext>
              </a:extLst>
            </p:cNvPr>
            <p:cNvCxnSpPr>
              <a:cxnSpLocks/>
              <a:stCxn id="12" idx="4"/>
              <a:endCxn id="14" idx="7"/>
            </p:cNvCxnSpPr>
            <p:nvPr/>
          </p:nvCxnSpPr>
          <p:spPr>
            <a:xfrm flipH="1">
              <a:off x="4854658" y="2124883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86C3085A-34C2-4AE3-BB94-B061E5B2A6A0}"/>
                </a:ext>
              </a:extLst>
            </p:cNvPr>
            <p:cNvCxnSpPr>
              <a:cxnSpLocks/>
              <a:stCxn id="12" idx="4"/>
              <a:endCxn id="15" idx="1"/>
            </p:cNvCxnSpPr>
            <p:nvPr/>
          </p:nvCxnSpPr>
          <p:spPr>
            <a:xfrm>
              <a:off x="5771945" y="2124883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A5E0115D-61AA-4264-B056-D7EC7865C028}"/>
                </a:ext>
              </a:extLst>
            </p:cNvPr>
            <p:cNvSpPr/>
            <p:nvPr/>
          </p:nvSpPr>
          <p:spPr>
            <a:xfrm>
              <a:off x="5539329" y="2326148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51B39DB2-A1A9-41FC-A96C-93060677570D}"/>
                </a:ext>
              </a:extLst>
            </p:cNvPr>
            <p:cNvCxnSpPr>
              <a:cxnSpLocks/>
              <a:stCxn id="12" idx="4"/>
              <a:endCxn id="18" idx="0"/>
            </p:cNvCxnSpPr>
            <p:nvPr/>
          </p:nvCxnSpPr>
          <p:spPr>
            <a:xfrm>
              <a:off x="5771945" y="2124883"/>
              <a:ext cx="2369" cy="20126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7434602-B659-486A-A7F3-5ADFAA408BD3}"/>
                </a:ext>
              </a:extLst>
            </p:cNvPr>
            <p:cNvSpPr/>
            <p:nvPr/>
          </p:nvSpPr>
          <p:spPr>
            <a:xfrm>
              <a:off x="4453513" y="305190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7D81217E-2BB9-40C8-9BA6-0BAE741DA6EB}"/>
                </a:ext>
              </a:extLst>
            </p:cNvPr>
            <p:cNvSpPr/>
            <p:nvPr/>
          </p:nvSpPr>
          <p:spPr>
            <a:xfrm>
              <a:off x="5760619" y="305190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8C0F46D7-F96F-4EEB-A958-9603E285224C}"/>
                </a:ext>
              </a:extLst>
            </p:cNvPr>
            <p:cNvCxnSpPr>
              <a:cxnSpLocks/>
              <a:stCxn id="14" idx="4"/>
              <a:endCxn id="21" idx="0"/>
            </p:cNvCxnSpPr>
            <p:nvPr/>
          </p:nvCxnSpPr>
          <p:spPr>
            <a:xfrm flipH="1">
              <a:off x="4688498" y="2731498"/>
              <a:ext cx="1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D5E26876-99F2-45BF-8921-FE69F943E761}"/>
                </a:ext>
              </a:extLst>
            </p:cNvPr>
            <p:cNvCxnSpPr>
              <a:cxnSpLocks/>
              <a:stCxn id="15" idx="4"/>
              <a:endCxn id="22" idx="0"/>
            </p:cNvCxnSpPr>
            <p:nvPr/>
          </p:nvCxnSpPr>
          <p:spPr>
            <a:xfrm flipH="1">
              <a:off x="5995604" y="2731498"/>
              <a:ext cx="859788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7D352284-99DA-4733-8FC5-4BAEC091E33E}"/>
                </a:ext>
              </a:extLst>
            </p:cNvPr>
            <p:cNvSpPr/>
            <p:nvPr/>
          </p:nvSpPr>
          <p:spPr>
            <a:xfrm>
              <a:off x="6620407" y="305190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*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97D157EB-44C4-4A44-9214-1573E75FA75B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855392" y="2731498"/>
              <a:ext cx="0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AD0053EE-5522-4573-B84C-06A00D5BC805}"/>
                </a:ext>
              </a:extLst>
            </p:cNvPr>
            <p:cNvSpPr/>
            <p:nvPr/>
          </p:nvSpPr>
          <p:spPr>
            <a:xfrm>
              <a:off x="7480195" y="305190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40AE23B6-1419-465E-97FA-CC3128573273}"/>
                </a:ext>
              </a:extLst>
            </p:cNvPr>
            <p:cNvCxnSpPr>
              <a:cxnSpLocks/>
              <a:stCxn id="15" idx="4"/>
              <a:endCxn id="48" idx="0"/>
            </p:cNvCxnSpPr>
            <p:nvPr/>
          </p:nvCxnSpPr>
          <p:spPr>
            <a:xfrm>
              <a:off x="6855392" y="2731498"/>
              <a:ext cx="859788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BDC0879E-0359-4023-ABAD-E32E020447C5}"/>
                </a:ext>
              </a:extLst>
            </p:cNvPr>
            <p:cNvSpPr/>
            <p:nvPr/>
          </p:nvSpPr>
          <p:spPr>
            <a:xfrm>
              <a:off x="5761785" y="3777660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1D65351F-8212-474C-842F-A2C93A9DA784}"/>
                </a:ext>
              </a:extLst>
            </p:cNvPr>
            <p:cNvCxnSpPr>
              <a:cxnSpLocks/>
              <a:stCxn id="22" idx="4"/>
              <a:endCxn id="51" idx="0"/>
            </p:cNvCxnSpPr>
            <p:nvPr/>
          </p:nvCxnSpPr>
          <p:spPr>
            <a:xfrm>
              <a:off x="5995604" y="3460146"/>
              <a:ext cx="1166" cy="31751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080120DA-1CEB-46A6-99EB-46BDAAFFB921}"/>
                </a:ext>
              </a:extLst>
            </p:cNvPr>
            <p:cNvSpPr/>
            <p:nvPr/>
          </p:nvSpPr>
          <p:spPr>
            <a:xfrm>
              <a:off x="7485245" y="3777660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E3D4B6ED-7AB7-417C-ABD6-6814F1BB90B4}"/>
                </a:ext>
              </a:extLst>
            </p:cNvPr>
            <p:cNvCxnSpPr>
              <a:cxnSpLocks/>
              <a:stCxn id="48" idx="4"/>
              <a:endCxn id="54" idx="0"/>
            </p:cNvCxnSpPr>
            <p:nvPr/>
          </p:nvCxnSpPr>
          <p:spPr>
            <a:xfrm>
              <a:off x="7715180" y="3460146"/>
              <a:ext cx="5050" cy="31751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00665527-32A8-4DB0-A035-C26616A9A534}"/>
              </a:ext>
            </a:extLst>
          </p:cNvPr>
          <p:cNvGrpSpPr/>
          <p:nvPr/>
        </p:nvGrpSpPr>
        <p:grpSpPr>
          <a:xfrm>
            <a:off x="3466527" y="4320783"/>
            <a:ext cx="3515485" cy="2493888"/>
            <a:chOff x="3466527" y="4320783"/>
            <a:chExt cx="3515485" cy="2493888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6F7DDC9E-E422-4C58-9691-319CCF3C539C}"/>
                </a:ext>
              </a:extLst>
            </p:cNvPr>
            <p:cNvSpPr/>
            <p:nvPr/>
          </p:nvSpPr>
          <p:spPr>
            <a:xfrm>
              <a:off x="5428596" y="4320783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A65E9D87-9D69-4A62-89AE-5ACFA69E3ABC}"/>
                </a:ext>
              </a:extLst>
            </p:cNvPr>
            <p:cNvSpPr/>
            <p:nvPr/>
          </p:nvSpPr>
          <p:spPr>
            <a:xfrm>
              <a:off x="4345150" y="4927398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7B8BC886-C54D-459F-8CC0-8ABD4C94453D}"/>
                </a:ext>
              </a:extLst>
            </p:cNvPr>
            <p:cNvSpPr/>
            <p:nvPr/>
          </p:nvSpPr>
          <p:spPr>
            <a:xfrm>
              <a:off x="6512043" y="4927398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244F9CBD-71D7-449A-88A7-30E55CB92AF4}"/>
                </a:ext>
              </a:extLst>
            </p:cNvPr>
            <p:cNvCxnSpPr>
              <a:cxnSpLocks/>
              <a:stCxn id="59" idx="4"/>
              <a:endCxn id="60" idx="7"/>
            </p:cNvCxnSpPr>
            <p:nvPr/>
          </p:nvCxnSpPr>
          <p:spPr>
            <a:xfrm flipH="1">
              <a:off x="4746294" y="4729025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1FC13B6D-D534-4D51-ABB6-724F24DEFBFC}"/>
                </a:ext>
              </a:extLst>
            </p:cNvPr>
            <p:cNvCxnSpPr>
              <a:cxnSpLocks/>
              <a:stCxn id="59" idx="4"/>
              <a:endCxn id="61" idx="1"/>
            </p:cNvCxnSpPr>
            <p:nvPr/>
          </p:nvCxnSpPr>
          <p:spPr>
            <a:xfrm>
              <a:off x="5663581" y="4729025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A906BBE2-4BA5-4216-B3E2-8D74A322184C}"/>
                </a:ext>
              </a:extLst>
            </p:cNvPr>
            <p:cNvSpPr/>
            <p:nvPr/>
          </p:nvSpPr>
          <p:spPr>
            <a:xfrm>
              <a:off x="5430965" y="4930290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*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DBCC24FB-6116-41A4-82AD-3A4E53044EBC}"/>
                </a:ext>
              </a:extLst>
            </p:cNvPr>
            <p:cNvCxnSpPr>
              <a:cxnSpLocks/>
              <a:stCxn id="59" idx="4"/>
              <a:endCxn id="64" idx="0"/>
            </p:cNvCxnSpPr>
            <p:nvPr/>
          </p:nvCxnSpPr>
          <p:spPr>
            <a:xfrm>
              <a:off x="5663581" y="4729025"/>
              <a:ext cx="2369" cy="20126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9B2C45E1-B1BB-4215-93FC-1D0DAFB529E1}"/>
                </a:ext>
              </a:extLst>
            </p:cNvPr>
            <p:cNvSpPr/>
            <p:nvPr/>
          </p:nvSpPr>
          <p:spPr>
            <a:xfrm>
              <a:off x="6511034" y="5680673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98C0BDF4-EF9D-42F3-98AE-170CC999150C}"/>
                </a:ext>
              </a:extLst>
            </p:cNvPr>
            <p:cNvSpPr/>
            <p:nvPr/>
          </p:nvSpPr>
          <p:spPr>
            <a:xfrm>
              <a:off x="3466527" y="5680673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80010D9B-6CF7-431A-913A-DF8EFA8F64F6}"/>
                </a:ext>
              </a:extLst>
            </p:cNvPr>
            <p:cNvCxnSpPr>
              <a:cxnSpLocks/>
              <a:stCxn id="61" idx="4"/>
              <a:endCxn id="66" idx="0"/>
            </p:cNvCxnSpPr>
            <p:nvPr/>
          </p:nvCxnSpPr>
          <p:spPr>
            <a:xfrm flipH="1">
              <a:off x="6746019" y="5335640"/>
              <a:ext cx="1009" cy="345033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DEE06E24-151B-41E1-8CA4-F9D78FB2BDA8}"/>
                </a:ext>
              </a:extLst>
            </p:cNvPr>
            <p:cNvCxnSpPr>
              <a:cxnSpLocks/>
              <a:endCxn id="67" idx="0"/>
            </p:cNvCxnSpPr>
            <p:nvPr/>
          </p:nvCxnSpPr>
          <p:spPr>
            <a:xfrm flipH="1">
              <a:off x="3701512" y="5360267"/>
              <a:ext cx="859788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982A6CD7-5AA4-4298-986C-00088CF585CD}"/>
                </a:ext>
              </a:extLst>
            </p:cNvPr>
            <p:cNvSpPr/>
            <p:nvPr/>
          </p:nvSpPr>
          <p:spPr>
            <a:xfrm>
              <a:off x="4326315" y="5680673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9E7FD6B9-DC7A-4867-A664-600020B49248}"/>
                </a:ext>
              </a:extLst>
            </p:cNvPr>
            <p:cNvCxnSpPr>
              <a:cxnSpLocks/>
              <a:endCxn id="70" idx="0"/>
            </p:cNvCxnSpPr>
            <p:nvPr/>
          </p:nvCxnSpPr>
          <p:spPr>
            <a:xfrm>
              <a:off x="4561300" y="5360267"/>
              <a:ext cx="0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562F6944-6BBD-4721-BB2B-19E96ED654A2}"/>
                </a:ext>
              </a:extLst>
            </p:cNvPr>
            <p:cNvSpPr/>
            <p:nvPr/>
          </p:nvSpPr>
          <p:spPr>
            <a:xfrm>
              <a:off x="5186103" y="5680673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3D27DA18-48E6-430F-A828-0CE08FA60823}"/>
                </a:ext>
              </a:extLst>
            </p:cNvPr>
            <p:cNvCxnSpPr>
              <a:cxnSpLocks/>
              <a:endCxn id="72" idx="0"/>
            </p:cNvCxnSpPr>
            <p:nvPr/>
          </p:nvCxnSpPr>
          <p:spPr>
            <a:xfrm>
              <a:off x="4561300" y="5360267"/>
              <a:ext cx="859788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A93D5472-4610-4D1B-B989-2E493C13AF3B}"/>
                </a:ext>
              </a:extLst>
            </p:cNvPr>
            <p:cNvSpPr/>
            <p:nvPr/>
          </p:nvSpPr>
          <p:spPr>
            <a:xfrm>
              <a:off x="3467693" y="6406429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F8F0E497-DA2E-4D19-A1A6-690F678A8D35}"/>
                </a:ext>
              </a:extLst>
            </p:cNvPr>
            <p:cNvCxnSpPr>
              <a:cxnSpLocks/>
              <a:stCxn id="67" idx="4"/>
              <a:endCxn id="74" idx="0"/>
            </p:cNvCxnSpPr>
            <p:nvPr/>
          </p:nvCxnSpPr>
          <p:spPr>
            <a:xfrm>
              <a:off x="3701512" y="6088915"/>
              <a:ext cx="1166" cy="31751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9C6601D4-1D11-4905-98FD-6F282AD5A044}"/>
                </a:ext>
              </a:extLst>
            </p:cNvPr>
            <p:cNvSpPr/>
            <p:nvPr/>
          </p:nvSpPr>
          <p:spPr>
            <a:xfrm>
              <a:off x="5191153" y="6406429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6AA72C7A-4032-4DED-BA8C-42D6C4B86CD2}"/>
                </a:ext>
              </a:extLst>
            </p:cNvPr>
            <p:cNvCxnSpPr>
              <a:cxnSpLocks/>
              <a:stCxn id="72" idx="4"/>
              <a:endCxn id="76" idx="0"/>
            </p:cNvCxnSpPr>
            <p:nvPr/>
          </p:nvCxnSpPr>
          <p:spPr>
            <a:xfrm>
              <a:off x="5421088" y="6088915"/>
              <a:ext cx="5050" cy="31751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矩形 80">
            <a:extLst>
              <a:ext uri="{FF2B5EF4-FFF2-40B4-BE49-F238E27FC236}">
                <a16:creationId xmlns:a16="http://schemas.microsoft.com/office/drawing/2014/main" id="{32B8CC28-E70F-4E07-953F-B5415B810716}"/>
              </a:ext>
            </a:extLst>
          </p:cNvPr>
          <p:cNvSpPr/>
          <p:nvPr/>
        </p:nvSpPr>
        <p:spPr>
          <a:xfrm>
            <a:off x="7767812" y="5297144"/>
            <a:ext cx="3824194" cy="9541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分析树的含义取决于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树的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后序遍历</a:t>
            </a:r>
          </a:p>
        </p:txBody>
      </p:sp>
    </p:spTree>
    <p:extLst>
      <p:ext uri="{BB962C8B-B14F-4D97-AF65-F5344CB8AC3E}">
        <p14:creationId xmlns:p14="http://schemas.microsoft.com/office/powerpoint/2010/main" val="411066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/>
      <p:bldP spid="8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5569F9-9697-48B8-BB85-4CAC027DC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二义性文法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8CCE899-11FA-485A-9ED8-E46BEE357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33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AE5DB7-68F0-40CD-86A5-C7F00E5BB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给定文法</a:t>
            </a:r>
            <a:r>
              <a:rPr lang="en-US" altLang="zh-CN" b="1" dirty="0">
                <a:solidFill>
                  <a:srgbClr val="0000FF"/>
                </a:solidFill>
              </a:rPr>
              <a:t>G</a:t>
            </a:r>
            <a:r>
              <a:rPr lang="zh-CN" altLang="en-US" dirty="0"/>
              <a:t>，如果存在句子</a:t>
            </a:r>
            <a:r>
              <a:rPr lang="en-US" altLang="zh-CN" b="1" dirty="0">
                <a:solidFill>
                  <a:srgbClr val="0000FF"/>
                </a:solidFill>
              </a:rPr>
              <a:t>s</a:t>
            </a:r>
            <a:r>
              <a:rPr lang="zh-CN" altLang="en-US" dirty="0"/>
              <a:t>，它有两棵不同的分析树（推导），那么称</a:t>
            </a:r>
            <a:r>
              <a:rPr lang="en-US" altLang="zh-CN" dirty="0"/>
              <a:t>G</a:t>
            </a:r>
            <a:r>
              <a:rPr lang="zh-CN" altLang="en-US" dirty="0"/>
              <a:t>是</a:t>
            </a:r>
            <a:r>
              <a:rPr lang="zh-CN" altLang="en-US" b="1" dirty="0">
                <a:solidFill>
                  <a:srgbClr val="0000FF"/>
                </a:solidFill>
              </a:rPr>
              <a:t>二义性文法</a:t>
            </a:r>
          </a:p>
          <a:p>
            <a:r>
              <a:rPr lang="zh-CN" altLang="en-US" dirty="0"/>
              <a:t>从编译器角度，二义性文法存在问题：</a:t>
            </a:r>
          </a:p>
          <a:p>
            <a:pPr lvl="1"/>
            <a:r>
              <a:rPr lang="zh-CN" altLang="en-US" dirty="0"/>
              <a:t>同一个程序会有不同的含义</a:t>
            </a:r>
          </a:p>
          <a:p>
            <a:pPr lvl="1"/>
            <a:r>
              <a:rPr lang="zh-CN" altLang="en-US" dirty="0"/>
              <a:t>因此程序运行的结果不是唯一的</a:t>
            </a:r>
          </a:p>
          <a:p>
            <a:r>
              <a:rPr lang="zh-CN" altLang="en-US" dirty="0"/>
              <a:t>解决方案：</a:t>
            </a:r>
            <a:r>
              <a:rPr lang="zh-CN" altLang="en-US" b="1" dirty="0">
                <a:solidFill>
                  <a:srgbClr val="FF0000"/>
                </a:solidFill>
              </a:rPr>
              <a:t>文法的重写</a:t>
            </a:r>
          </a:p>
        </p:txBody>
      </p:sp>
    </p:spTree>
    <p:extLst>
      <p:ext uri="{BB962C8B-B14F-4D97-AF65-F5344CB8AC3E}">
        <p14:creationId xmlns:p14="http://schemas.microsoft.com/office/powerpoint/2010/main" val="32364922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5691A7-2013-4D0C-9F1E-7F1CDA7E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表达式文法的重写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F7ABC47-FE89-4FCF-8390-8E05FBA9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34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C53ACE-908F-48DB-A87F-44C56CE59684}"/>
              </a:ext>
            </a:extLst>
          </p:cNvPr>
          <p:cNvSpPr/>
          <p:nvPr/>
        </p:nvSpPr>
        <p:spPr>
          <a:xfrm>
            <a:off x="1291272" y="1158450"/>
            <a:ext cx="236728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E+E</a:t>
            </a:r>
            <a:endParaRPr lang="zh-CN" altLang="en-US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E*E</a:t>
            </a:r>
            <a:endParaRPr lang="zh-CN" altLang="en-US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5255972-6BD5-4536-B078-3086741277A8}"/>
              </a:ext>
            </a:extLst>
          </p:cNvPr>
          <p:cNvSpPr/>
          <p:nvPr/>
        </p:nvSpPr>
        <p:spPr>
          <a:xfrm>
            <a:off x="5939662" y="419786"/>
            <a:ext cx="2367280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E+T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 -&gt; T*F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 -&gt; num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700A8A43-D21E-411F-83E5-49D90203A492}"/>
              </a:ext>
            </a:extLst>
          </p:cNvPr>
          <p:cNvSpPr/>
          <p:nvPr/>
        </p:nvSpPr>
        <p:spPr>
          <a:xfrm>
            <a:off x="3989894" y="1591942"/>
            <a:ext cx="1463040" cy="721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C6C3EC-C3BE-414B-AAEB-3655333929F0}"/>
              </a:ext>
            </a:extLst>
          </p:cNvPr>
          <p:cNvSpPr txBox="1"/>
          <p:nvPr/>
        </p:nvSpPr>
        <p:spPr>
          <a:xfrm>
            <a:off x="3989894" y="2339914"/>
            <a:ext cx="146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文法重写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B7D4CB8-B5BE-4456-A32A-BF691A43D9FB}"/>
              </a:ext>
            </a:extLst>
          </p:cNvPr>
          <p:cNvSpPr txBox="1"/>
          <p:nvPr/>
        </p:nvSpPr>
        <p:spPr>
          <a:xfrm>
            <a:off x="9986328" y="1014828"/>
            <a:ext cx="1463040" cy="5847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3+4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70CAF97-FE81-48EC-B93A-DCB8FCAA2C3C}"/>
              </a:ext>
            </a:extLst>
          </p:cNvPr>
          <p:cNvSpPr txBox="1"/>
          <p:nvPr/>
        </p:nvSpPr>
        <p:spPr>
          <a:xfrm>
            <a:off x="10110017" y="1850339"/>
            <a:ext cx="121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2EEA777-5122-4B9A-91AE-99E33D7E0CBE}"/>
              </a:ext>
            </a:extLst>
          </p:cNvPr>
          <p:cNvSpPr/>
          <p:nvPr/>
        </p:nvSpPr>
        <p:spPr>
          <a:xfrm>
            <a:off x="551388" y="3169921"/>
            <a:ext cx="2709396" cy="353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E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E+T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T+T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F+T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3+T*F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3+F*F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3+4*F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3+4*5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D92C39C9-0445-411F-9125-6EC0BA2236A0}"/>
              </a:ext>
            </a:extLst>
          </p:cNvPr>
          <p:cNvGrpSpPr/>
          <p:nvPr/>
        </p:nvGrpSpPr>
        <p:grpSpPr>
          <a:xfrm>
            <a:off x="5429476" y="3169921"/>
            <a:ext cx="3501742" cy="3257213"/>
            <a:chOff x="5372410" y="2783947"/>
            <a:chExt cx="3501742" cy="3257213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B59B061E-4EE2-4984-9322-0A18470792B9}"/>
                </a:ext>
              </a:extLst>
            </p:cNvPr>
            <p:cNvSpPr/>
            <p:nvPr/>
          </p:nvSpPr>
          <p:spPr>
            <a:xfrm>
              <a:off x="6455898" y="2783947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B32934A-7741-4988-A295-6A738EF6193A}"/>
                </a:ext>
              </a:extLst>
            </p:cNvPr>
            <p:cNvSpPr/>
            <p:nvPr/>
          </p:nvSpPr>
          <p:spPr>
            <a:xfrm>
              <a:off x="5372452" y="3390562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79E2EB52-4C97-4CD2-B421-C5983967D9E9}"/>
                </a:ext>
              </a:extLst>
            </p:cNvPr>
            <p:cNvSpPr/>
            <p:nvPr/>
          </p:nvSpPr>
          <p:spPr>
            <a:xfrm>
              <a:off x="7539345" y="3390562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9852C3AD-B099-4E1E-A2ED-18CBFA184401}"/>
                </a:ext>
              </a:extLst>
            </p:cNvPr>
            <p:cNvCxnSpPr>
              <a:cxnSpLocks/>
              <a:stCxn id="13" idx="4"/>
              <a:endCxn id="14" idx="7"/>
            </p:cNvCxnSpPr>
            <p:nvPr/>
          </p:nvCxnSpPr>
          <p:spPr>
            <a:xfrm flipH="1">
              <a:off x="5773596" y="3192189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967AF18B-4EEC-46CA-B657-C7676F7B2FAE}"/>
                </a:ext>
              </a:extLst>
            </p:cNvPr>
            <p:cNvCxnSpPr>
              <a:cxnSpLocks/>
              <a:stCxn id="13" idx="4"/>
              <a:endCxn id="15" idx="1"/>
            </p:cNvCxnSpPr>
            <p:nvPr/>
          </p:nvCxnSpPr>
          <p:spPr>
            <a:xfrm>
              <a:off x="6690883" y="3192189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A29DC0A1-435D-4891-BEC0-1BE4239653BE}"/>
                </a:ext>
              </a:extLst>
            </p:cNvPr>
            <p:cNvSpPr/>
            <p:nvPr/>
          </p:nvSpPr>
          <p:spPr>
            <a:xfrm>
              <a:off x="6458267" y="339345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F4504823-F0F1-469E-B436-B66D66E1DF26}"/>
                </a:ext>
              </a:extLst>
            </p:cNvPr>
            <p:cNvCxnSpPr>
              <a:cxnSpLocks/>
              <a:stCxn id="13" idx="4"/>
              <a:endCxn id="18" idx="0"/>
            </p:cNvCxnSpPr>
            <p:nvPr/>
          </p:nvCxnSpPr>
          <p:spPr>
            <a:xfrm>
              <a:off x="6690883" y="3192189"/>
              <a:ext cx="2369" cy="20126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4BD906BA-EC56-450A-9057-E3CDF0B85FDC}"/>
                </a:ext>
              </a:extLst>
            </p:cNvPr>
            <p:cNvSpPr/>
            <p:nvPr/>
          </p:nvSpPr>
          <p:spPr>
            <a:xfrm>
              <a:off x="5372451" y="4119210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3DD5C6E2-1EF2-4B45-AF92-175B7971E48F}"/>
                </a:ext>
              </a:extLst>
            </p:cNvPr>
            <p:cNvSpPr/>
            <p:nvPr/>
          </p:nvSpPr>
          <p:spPr>
            <a:xfrm>
              <a:off x="6679557" y="4119210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5ACE7E45-1FC1-4BF1-9769-24F0637259EA}"/>
                </a:ext>
              </a:extLst>
            </p:cNvPr>
            <p:cNvCxnSpPr>
              <a:cxnSpLocks/>
              <a:stCxn id="14" idx="4"/>
              <a:endCxn id="20" idx="0"/>
            </p:cNvCxnSpPr>
            <p:nvPr/>
          </p:nvCxnSpPr>
          <p:spPr>
            <a:xfrm flipH="1">
              <a:off x="5607436" y="3798804"/>
              <a:ext cx="1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873D3CD9-3B60-494F-AC56-DB94824E02D9}"/>
                </a:ext>
              </a:extLst>
            </p:cNvPr>
            <p:cNvCxnSpPr>
              <a:cxnSpLocks/>
              <a:stCxn id="15" idx="4"/>
              <a:endCxn id="21" idx="0"/>
            </p:cNvCxnSpPr>
            <p:nvPr/>
          </p:nvCxnSpPr>
          <p:spPr>
            <a:xfrm flipH="1">
              <a:off x="6914542" y="3798804"/>
              <a:ext cx="859788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936AC4E2-32EB-4D59-B0B4-D5CA35DEA7A1}"/>
                </a:ext>
              </a:extLst>
            </p:cNvPr>
            <p:cNvSpPr/>
            <p:nvPr/>
          </p:nvSpPr>
          <p:spPr>
            <a:xfrm>
              <a:off x="7539345" y="4119210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*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C5E37175-0BDB-4E77-8693-4C9D2AC3D0FE}"/>
                </a:ext>
              </a:extLst>
            </p:cNvPr>
            <p:cNvCxnSpPr>
              <a:cxnSpLocks/>
              <a:stCxn id="15" idx="4"/>
              <a:endCxn id="24" idx="0"/>
            </p:cNvCxnSpPr>
            <p:nvPr/>
          </p:nvCxnSpPr>
          <p:spPr>
            <a:xfrm>
              <a:off x="7774330" y="3798804"/>
              <a:ext cx="0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E2D8FF3A-39F2-42A0-B407-C39DBB26AA7D}"/>
                </a:ext>
              </a:extLst>
            </p:cNvPr>
            <p:cNvSpPr/>
            <p:nvPr/>
          </p:nvSpPr>
          <p:spPr>
            <a:xfrm>
              <a:off x="8399133" y="4119210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A939ECC-04B6-4AC6-AC80-306A643A755A}"/>
                </a:ext>
              </a:extLst>
            </p:cNvPr>
            <p:cNvCxnSpPr>
              <a:cxnSpLocks/>
              <a:stCxn id="15" idx="4"/>
              <a:endCxn id="26" idx="0"/>
            </p:cNvCxnSpPr>
            <p:nvPr/>
          </p:nvCxnSpPr>
          <p:spPr>
            <a:xfrm>
              <a:off x="7774330" y="3798804"/>
              <a:ext cx="859788" cy="32040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DC5F7553-1C96-46AA-8FC5-37DC73D0C267}"/>
                </a:ext>
              </a:extLst>
            </p:cNvPr>
            <p:cNvSpPr/>
            <p:nvPr/>
          </p:nvSpPr>
          <p:spPr>
            <a:xfrm>
              <a:off x="6680723" y="484496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9EDE8826-E28A-49F8-8391-8E92DD6ADF57}"/>
                </a:ext>
              </a:extLst>
            </p:cNvPr>
            <p:cNvCxnSpPr>
              <a:cxnSpLocks/>
              <a:stCxn id="21" idx="4"/>
              <a:endCxn id="28" idx="0"/>
            </p:cNvCxnSpPr>
            <p:nvPr/>
          </p:nvCxnSpPr>
          <p:spPr>
            <a:xfrm>
              <a:off x="6914542" y="4527452"/>
              <a:ext cx="1166" cy="31751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000EF600-2565-4AED-92B7-F7CCA4C0154F}"/>
                </a:ext>
              </a:extLst>
            </p:cNvPr>
            <p:cNvSpPr/>
            <p:nvPr/>
          </p:nvSpPr>
          <p:spPr>
            <a:xfrm>
              <a:off x="8404183" y="484496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0AD21E54-F2F1-4609-B6A7-121D976E57D6}"/>
                </a:ext>
              </a:extLst>
            </p:cNvPr>
            <p:cNvCxnSpPr>
              <a:cxnSpLocks/>
              <a:stCxn id="26" idx="4"/>
              <a:endCxn id="30" idx="0"/>
            </p:cNvCxnSpPr>
            <p:nvPr/>
          </p:nvCxnSpPr>
          <p:spPr>
            <a:xfrm>
              <a:off x="8634118" y="4527452"/>
              <a:ext cx="5050" cy="31751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E93851A2-2B73-46D4-8ECA-B5796510EB97}"/>
                </a:ext>
              </a:extLst>
            </p:cNvPr>
            <p:cNvSpPr/>
            <p:nvPr/>
          </p:nvSpPr>
          <p:spPr>
            <a:xfrm>
              <a:off x="5372451" y="487606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56EAC54C-7144-4532-B631-46F6323E6BBA}"/>
                </a:ext>
              </a:extLst>
            </p:cNvPr>
            <p:cNvCxnSpPr>
              <a:cxnSpLocks/>
              <a:stCxn id="20" idx="4"/>
              <a:endCxn id="32" idx="0"/>
            </p:cNvCxnSpPr>
            <p:nvPr/>
          </p:nvCxnSpPr>
          <p:spPr>
            <a:xfrm>
              <a:off x="5607436" y="4527452"/>
              <a:ext cx="0" cy="348612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D4F79F9-62DA-4579-830A-A48990F3F4A0}"/>
                </a:ext>
              </a:extLst>
            </p:cNvPr>
            <p:cNvSpPr/>
            <p:nvPr/>
          </p:nvSpPr>
          <p:spPr>
            <a:xfrm>
              <a:off x="5372410" y="5632918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A933CD28-1925-44DA-9DC5-E07BBC9F851F}"/>
                </a:ext>
              </a:extLst>
            </p:cNvPr>
            <p:cNvCxnSpPr>
              <a:cxnSpLocks/>
              <a:stCxn id="32" idx="4"/>
              <a:endCxn id="35" idx="0"/>
            </p:cNvCxnSpPr>
            <p:nvPr/>
          </p:nvCxnSpPr>
          <p:spPr>
            <a:xfrm flipH="1">
              <a:off x="5607395" y="5284306"/>
              <a:ext cx="41" cy="348612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F5155B1A-DBC5-4119-99CA-E430D5D5BD80}"/>
                </a:ext>
              </a:extLst>
            </p:cNvPr>
            <p:cNvSpPr/>
            <p:nvPr/>
          </p:nvSpPr>
          <p:spPr>
            <a:xfrm>
              <a:off x="6679557" y="5592148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DAF17751-8691-45F6-A7D7-98AD0CA11957}"/>
                </a:ext>
              </a:extLst>
            </p:cNvPr>
            <p:cNvCxnSpPr>
              <a:cxnSpLocks/>
              <a:stCxn id="28" idx="4"/>
              <a:endCxn id="38" idx="0"/>
            </p:cNvCxnSpPr>
            <p:nvPr/>
          </p:nvCxnSpPr>
          <p:spPr>
            <a:xfrm flipH="1">
              <a:off x="6914542" y="5253208"/>
              <a:ext cx="1166" cy="33894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0015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5691A7-2013-4D0C-9F1E-7F1CDA7E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表达式文法的重写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F7ABC47-FE89-4FCF-8390-8E05FBA9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35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C53ACE-908F-48DB-A87F-44C56CE59684}"/>
              </a:ext>
            </a:extLst>
          </p:cNvPr>
          <p:cNvSpPr/>
          <p:nvPr/>
        </p:nvSpPr>
        <p:spPr>
          <a:xfrm>
            <a:off x="1291272" y="1158450"/>
            <a:ext cx="236728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E+E</a:t>
            </a:r>
            <a:endParaRPr lang="zh-CN" altLang="en-US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E*E</a:t>
            </a:r>
            <a:endParaRPr lang="zh-CN" altLang="en-US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5255972-6BD5-4536-B078-3086741277A8}"/>
              </a:ext>
            </a:extLst>
          </p:cNvPr>
          <p:cNvSpPr/>
          <p:nvPr/>
        </p:nvSpPr>
        <p:spPr>
          <a:xfrm>
            <a:off x="5939662" y="419786"/>
            <a:ext cx="2367280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E+T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 -&gt; T*F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 -&gt; num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700A8A43-D21E-411F-83E5-49D90203A492}"/>
              </a:ext>
            </a:extLst>
          </p:cNvPr>
          <p:cNvSpPr/>
          <p:nvPr/>
        </p:nvSpPr>
        <p:spPr>
          <a:xfrm>
            <a:off x="3989894" y="1591942"/>
            <a:ext cx="1463040" cy="721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C6C3EC-C3BE-414B-AAEB-3655333929F0}"/>
              </a:ext>
            </a:extLst>
          </p:cNvPr>
          <p:cNvSpPr txBox="1"/>
          <p:nvPr/>
        </p:nvSpPr>
        <p:spPr>
          <a:xfrm>
            <a:off x="3989894" y="2339914"/>
            <a:ext cx="146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文法重写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B7D4CB8-B5BE-4456-A32A-BF691A43D9FB}"/>
              </a:ext>
            </a:extLst>
          </p:cNvPr>
          <p:cNvSpPr txBox="1"/>
          <p:nvPr/>
        </p:nvSpPr>
        <p:spPr>
          <a:xfrm>
            <a:off x="9986328" y="1014828"/>
            <a:ext cx="1778952" cy="5847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3+4+5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70CAF97-FE81-48EC-B93A-DCB8FCAA2C3C}"/>
              </a:ext>
            </a:extLst>
          </p:cNvPr>
          <p:cNvSpPr txBox="1"/>
          <p:nvPr/>
        </p:nvSpPr>
        <p:spPr>
          <a:xfrm>
            <a:off x="10110016" y="1850339"/>
            <a:ext cx="177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2EEA777-5122-4B9A-91AE-99E33D7E0CBE}"/>
              </a:ext>
            </a:extLst>
          </p:cNvPr>
          <p:cNvSpPr/>
          <p:nvPr/>
        </p:nvSpPr>
        <p:spPr>
          <a:xfrm>
            <a:off x="548681" y="2914378"/>
            <a:ext cx="2836033" cy="3970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E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E+T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E+T+T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T+T+T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F+T+T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3+T+T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3+F+T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3+4+T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3+4+F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3+4+5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95EBE71A-4A82-49BC-91CE-8D97EC6715B2}"/>
              </a:ext>
            </a:extLst>
          </p:cNvPr>
          <p:cNvGrpSpPr/>
          <p:nvPr/>
        </p:nvGrpSpPr>
        <p:grpSpPr>
          <a:xfrm>
            <a:off x="5262933" y="2989694"/>
            <a:ext cx="3720737" cy="3551556"/>
            <a:chOff x="4345643" y="3169921"/>
            <a:chExt cx="3720737" cy="3551556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B59B061E-4EE2-4984-9322-0A18470792B9}"/>
                </a:ext>
              </a:extLst>
            </p:cNvPr>
            <p:cNvSpPr/>
            <p:nvPr/>
          </p:nvSpPr>
          <p:spPr>
            <a:xfrm>
              <a:off x="6512964" y="3169921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B32934A-7741-4988-A295-6A738EF6193A}"/>
                </a:ext>
              </a:extLst>
            </p:cNvPr>
            <p:cNvSpPr/>
            <p:nvPr/>
          </p:nvSpPr>
          <p:spPr>
            <a:xfrm>
              <a:off x="5429518" y="377653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79E2EB52-4C97-4CD2-B421-C5983967D9E9}"/>
                </a:ext>
              </a:extLst>
            </p:cNvPr>
            <p:cNvSpPr/>
            <p:nvPr/>
          </p:nvSpPr>
          <p:spPr>
            <a:xfrm>
              <a:off x="7596411" y="377653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9852C3AD-B099-4E1E-A2ED-18CBFA184401}"/>
                </a:ext>
              </a:extLst>
            </p:cNvPr>
            <p:cNvCxnSpPr>
              <a:cxnSpLocks/>
              <a:stCxn id="13" idx="4"/>
              <a:endCxn id="14" idx="7"/>
            </p:cNvCxnSpPr>
            <p:nvPr/>
          </p:nvCxnSpPr>
          <p:spPr>
            <a:xfrm flipH="1">
              <a:off x="5830662" y="3578163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967AF18B-4EEC-46CA-B657-C7676F7B2FAE}"/>
                </a:ext>
              </a:extLst>
            </p:cNvPr>
            <p:cNvCxnSpPr>
              <a:cxnSpLocks/>
              <a:stCxn id="13" idx="4"/>
              <a:endCxn id="15" idx="1"/>
            </p:cNvCxnSpPr>
            <p:nvPr/>
          </p:nvCxnSpPr>
          <p:spPr>
            <a:xfrm>
              <a:off x="6747949" y="3578163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A29DC0A1-435D-4891-BEC0-1BE4239653BE}"/>
                </a:ext>
              </a:extLst>
            </p:cNvPr>
            <p:cNvSpPr/>
            <p:nvPr/>
          </p:nvSpPr>
          <p:spPr>
            <a:xfrm>
              <a:off x="6515333" y="3779428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F4504823-F0F1-469E-B436-B66D66E1DF26}"/>
                </a:ext>
              </a:extLst>
            </p:cNvPr>
            <p:cNvCxnSpPr>
              <a:cxnSpLocks/>
              <a:stCxn id="13" idx="4"/>
              <a:endCxn id="18" idx="0"/>
            </p:cNvCxnSpPr>
            <p:nvPr/>
          </p:nvCxnSpPr>
          <p:spPr>
            <a:xfrm>
              <a:off x="6747949" y="3578163"/>
              <a:ext cx="2369" cy="20126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4BD906BA-EC56-450A-9057-E3CDF0B85FDC}"/>
                </a:ext>
              </a:extLst>
            </p:cNvPr>
            <p:cNvSpPr/>
            <p:nvPr/>
          </p:nvSpPr>
          <p:spPr>
            <a:xfrm>
              <a:off x="4346071" y="503254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5ACE7E45-1FC1-4BF1-9769-24F0637259EA}"/>
                </a:ext>
              </a:extLst>
            </p:cNvPr>
            <p:cNvCxnSpPr>
              <a:cxnSpLocks/>
              <a:stCxn id="37" idx="4"/>
              <a:endCxn id="20" idx="0"/>
            </p:cNvCxnSpPr>
            <p:nvPr/>
          </p:nvCxnSpPr>
          <p:spPr>
            <a:xfrm>
              <a:off x="4581056" y="4816231"/>
              <a:ext cx="0" cy="21631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E93851A2-2B73-46D4-8ECA-B5796510EB97}"/>
                </a:ext>
              </a:extLst>
            </p:cNvPr>
            <p:cNvSpPr/>
            <p:nvPr/>
          </p:nvSpPr>
          <p:spPr>
            <a:xfrm>
              <a:off x="4345644" y="5674742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56EAC54C-7144-4532-B631-46F6323E6BBA}"/>
                </a:ext>
              </a:extLst>
            </p:cNvPr>
            <p:cNvCxnSpPr>
              <a:cxnSpLocks/>
              <a:stCxn id="20" idx="4"/>
              <a:endCxn id="32" idx="0"/>
            </p:cNvCxnSpPr>
            <p:nvPr/>
          </p:nvCxnSpPr>
          <p:spPr>
            <a:xfrm flipH="1">
              <a:off x="4580629" y="5440788"/>
              <a:ext cx="427" cy="23395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D4F79F9-62DA-4579-830A-A48990F3F4A0}"/>
                </a:ext>
              </a:extLst>
            </p:cNvPr>
            <p:cNvSpPr/>
            <p:nvPr/>
          </p:nvSpPr>
          <p:spPr>
            <a:xfrm>
              <a:off x="4345643" y="6313235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A933CD28-1925-44DA-9DC5-E07BBC9F851F}"/>
                </a:ext>
              </a:extLst>
            </p:cNvPr>
            <p:cNvCxnSpPr>
              <a:cxnSpLocks/>
              <a:stCxn id="32" idx="4"/>
              <a:endCxn id="35" idx="0"/>
            </p:cNvCxnSpPr>
            <p:nvPr/>
          </p:nvCxnSpPr>
          <p:spPr>
            <a:xfrm flipH="1">
              <a:off x="4580628" y="6082984"/>
              <a:ext cx="1" cy="230251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2534A844-7221-46A4-A944-59C82F1FADEA}"/>
                </a:ext>
              </a:extLst>
            </p:cNvPr>
            <p:cNvSpPr/>
            <p:nvPr/>
          </p:nvSpPr>
          <p:spPr>
            <a:xfrm>
              <a:off x="4346071" y="4407989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93E148DE-52E7-4A42-B6A4-05D941A464AC}"/>
                </a:ext>
              </a:extLst>
            </p:cNvPr>
            <p:cNvSpPr/>
            <p:nvPr/>
          </p:nvSpPr>
          <p:spPr>
            <a:xfrm>
              <a:off x="6512964" y="4407989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48FB2A6E-DEF5-486D-B01F-706F31D442A6}"/>
                </a:ext>
              </a:extLst>
            </p:cNvPr>
            <p:cNvCxnSpPr>
              <a:cxnSpLocks/>
              <a:endCxn id="37" idx="7"/>
            </p:cNvCxnSpPr>
            <p:nvPr/>
          </p:nvCxnSpPr>
          <p:spPr>
            <a:xfrm flipH="1">
              <a:off x="4747215" y="4209616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CD1C555-1B06-4F78-857E-A6FE8748CBD7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64502" y="4209616"/>
              <a:ext cx="917287" cy="25815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6FD9ECE6-0879-490E-AE66-F1DB65158478}"/>
                </a:ext>
              </a:extLst>
            </p:cNvPr>
            <p:cNvSpPr/>
            <p:nvPr/>
          </p:nvSpPr>
          <p:spPr>
            <a:xfrm>
              <a:off x="5431886" y="4410881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D7423A5F-9694-420E-B718-B8BCA43414A4}"/>
                </a:ext>
              </a:extLst>
            </p:cNvPr>
            <p:cNvCxnSpPr>
              <a:cxnSpLocks/>
              <a:endCxn id="44" idx="0"/>
            </p:cNvCxnSpPr>
            <p:nvPr/>
          </p:nvCxnSpPr>
          <p:spPr>
            <a:xfrm>
              <a:off x="5664502" y="4209616"/>
              <a:ext cx="2369" cy="20126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0C0EE727-2954-4CC9-BCF0-44A348C268C8}"/>
                </a:ext>
              </a:extLst>
            </p:cNvPr>
            <p:cNvSpPr/>
            <p:nvPr/>
          </p:nvSpPr>
          <p:spPr>
            <a:xfrm>
              <a:off x="6526075" y="501460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DC506CF0-AD90-4B24-B620-8A37DF716812}"/>
                </a:ext>
              </a:extLst>
            </p:cNvPr>
            <p:cNvCxnSpPr>
              <a:cxnSpLocks/>
              <a:endCxn id="47" idx="0"/>
            </p:cNvCxnSpPr>
            <p:nvPr/>
          </p:nvCxnSpPr>
          <p:spPr>
            <a:xfrm flipH="1">
              <a:off x="6761060" y="4780650"/>
              <a:ext cx="427" cy="23395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742EB631-C5F6-4430-AD0E-9BC06D86A809}"/>
                </a:ext>
              </a:extLst>
            </p:cNvPr>
            <p:cNvSpPr/>
            <p:nvPr/>
          </p:nvSpPr>
          <p:spPr>
            <a:xfrm>
              <a:off x="6526074" y="5653097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C80998F-73E4-4605-BC5D-0EEA343B294C}"/>
                </a:ext>
              </a:extLst>
            </p:cNvPr>
            <p:cNvCxnSpPr>
              <a:cxnSpLocks/>
              <a:stCxn id="47" idx="4"/>
              <a:endCxn id="49" idx="0"/>
            </p:cNvCxnSpPr>
            <p:nvPr/>
          </p:nvCxnSpPr>
          <p:spPr>
            <a:xfrm flipH="1">
              <a:off x="6761059" y="5422846"/>
              <a:ext cx="1" cy="230251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6C339204-8413-4AD0-8C42-7845A8BC06DE}"/>
                </a:ext>
              </a:extLst>
            </p:cNvPr>
            <p:cNvSpPr/>
            <p:nvPr/>
          </p:nvSpPr>
          <p:spPr>
            <a:xfrm>
              <a:off x="7595246" y="4434491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87E6B212-77EC-4FFF-84AA-359D0DFFE8FA}"/>
                </a:ext>
              </a:extLst>
            </p:cNvPr>
            <p:cNvCxnSpPr>
              <a:cxnSpLocks/>
              <a:endCxn id="51" idx="0"/>
            </p:cNvCxnSpPr>
            <p:nvPr/>
          </p:nvCxnSpPr>
          <p:spPr>
            <a:xfrm flipH="1">
              <a:off x="7830231" y="4200537"/>
              <a:ext cx="427" cy="23395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626053BD-7F29-4FEC-AD6D-93415208BE31}"/>
                </a:ext>
              </a:extLst>
            </p:cNvPr>
            <p:cNvSpPr/>
            <p:nvPr/>
          </p:nvSpPr>
          <p:spPr>
            <a:xfrm>
              <a:off x="7595245" y="507298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37C3FF1B-A9F8-4E97-BA70-1AC84FF115FE}"/>
                </a:ext>
              </a:extLst>
            </p:cNvPr>
            <p:cNvCxnSpPr>
              <a:cxnSpLocks/>
              <a:stCxn id="51" idx="4"/>
              <a:endCxn id="53" idx="0"/>
            </p:cNvCxnSpPr>
            <p:nvPr/>
          </p:nvCxnSpPr>
          <p:spPr>
            <a:xfrm flipH="1">
              <a:off x="7830230" y="4842733"/>
              <a:ext cx="1" cy="230251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775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36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b="1" dirty="0"/>
              <a:t>第四讲：自顶向下分析</a:t>
            </a:r>
            <a:endParaRPr lang="en-US" altLang="zh-CN" b="1" dirty="0"/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：递归下降分析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分析冲突处理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第五讲：自底向上分析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LR(0)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SLR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5736826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D27D6-EEB9-47A6-91A8-896BD572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前端内部的阶段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426D0B-DCED-4665-A2C5-1AD74778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37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C59098-21FB-41D4-A70A-8EA619121D9B}"/>
              </a:ext>
            </a:extLst>
          </p:cNvPr>
          <p:cNvSpPr/>
          <p:nvPr/>
        </p:nvSpPr>
        <p:spPr>
          <a:xfrm>
            <a:off x="3934190" y="1346118"/>
            <a:ext cx="3963609" cy="8490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E7C883-C648-4B9A-B79B-B66C3A86FA1D}"/>
              </a:ext>
            </a:extLst>
          </p:cNvPr>
          <p:cNvSpPr/>
          <p:nvPr/>
        </p:nvSpPr>
        <p:spPr>
          <a:xfrm>
            <a:off x="4373373" y="1557396"/>
            <a:ext cx="1016688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92BFFE-978E-49F9-9402-5A82CD71DCE4}"/>
              </a:ext>
            </a:extLst>
          </p:cNvPr>
          <p:cNvSpPr/>
          <p:nvPr/>
        </p:nvSpPr>
        <p:spPr>
          <a:xfrm>
            <a:off x="6502400" y="1557396"/>
            <a:ext cx="919380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7A52B72-42DD-4FB2-9731-9BAFC7211019}"/>
              </a:ext>
            </a:extLst>
          </p:cNvPr>
          <p:cNvCxnSpPr>
            <a:cxnSpLocks/>
          </p:cNvCxnSpPr>
          <p:nvPr/>
        </p:nvCxnSpPr>
        <p:spPr>
          <a:xfrm>
            <a:off x="2641600" y="1774923"/>
            <a:ext cx="17239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6D47-07BB-4B43-A569-43E93A0B619C}"/>
              </a:ext>
            </a:extLst>
          </p:cNvPr>
          <p:cNvSpPr txBox="1"/>
          <p:nvPr/>
        </p:nvSpPr>
        <p:spPr>
          <a:xfrm>
            <a:off x="2762789" y="1124327"/>
            <a:ext cx="92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5F1D71B-1FCC-4997-8A1F-F4137EE23145}"/>
              </a:ext>
            </a:extLst>
          </p:cNvPr>
          <p:cNvCxnSpPr>
            <a:cxnSpLocks/>
          </p:cNvCxnSpPr>
          <p:nvPr/>
        </p:nvCxnSpPr>
        <p:spPr>
          <a:xfrm>
            <a:off x="7422608" y="1770658"/>
            <a:ext cx="15929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3957DF2-28F6-4ABF-865B-846A3347EF5A}"/>
              </a:ext>
            </a:extLst>
          </p:cNvPr>
          <p:cNvSpPr txBox="1"/>
          <p:nvPr/>
        </p:nvSpPr>
        <p:spPr>
          <a:xfrm>
            <a:off x="8009965" y="1124327"/>
            <a:ext cx="71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目标代码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3D9C86B-760C-4B29-8C47-97F9F67F800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90061" y="1770659"/>
            <a:ext cx="1112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F3F28CA-34A3-4214-A75C-9C3FC21C7CFB}"/>
              </a:ext>
            </a:extLst>
          </p:cNvPr>
          <p:cNvSpPr txBox="1"/>
          <p:nvPr/>
        </p:nvSpPr>
        <p:spPr>
          <a:xfrm>
            <a:off x="5398132" y="1334055"/>
            <a:ext cx="1161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中间表示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321C4BB-4E06-4999-985F-14F91C50D67F}"/>
              </a:ext>
            </a:extLst>
          </p:cNvPr>
          <p:cNvGrpSpPr/>
          <p:nvPr/>
        </p:nvGrpSpPr>
        <p:grpSpPr>
          <a:xfrm>
            <a:off x="1483360" y="1983921"/>
            <a:ext cx="8351520" cy="4589590"/>
            <a:chOff x="1483360" y="1983921"/>
            <a:chExt cx="8351520" cy="458959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2389E37-5BF8-44D0-9A6A-94B1F3FD48F1}"/>
                </a:ext>
              </a:extLst>
            </p:cNvPr>
            <p:cNvSpPr/>
            <p:nvPr/>
          </p:nvSpPr>
          <p:spPr>
            <a:xfrm>
              <a:off x="2998481" y="2508668"/>
              <a:ext cx="5485119" cy="40648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A41F8F9-6F1C-4525-9DBA-FA84DCB257E8}"/>
                </a:ext>
              </a:extLst>
            </p:cNvPr>
            <p:cNvCxnSpPr>
              <a:cxnSpLocks/>
            </p:cNvCxnSpPr>
            <p:nvPr/>
          </p:nvCxnSpPr>
          <p:spPr>
            <a:xfrm>
              <a:off x="1483360" y="3268443"/>
              <a:ext cx="17239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4A328C5-9AEA-4B3F-A2C8-1A6688AED56B}"/>
                </a:ext>
              </a:extLst>
            </p:cNvPr>
            <p:cNvSpPr txBox="1"/>
            <p:nvPr/>
          </p:nvSpPr>
          <p:spPr>
            <a:xfrm>
              <a:off x="1604549" y="2617847"/>
              <a:ext cx="928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源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AB58BB9-26C6-4308-AF6F-1ECBECE57AC3}"/>
                </a:ext>
              </a:extLst>
            </p:cNvPr>
            <p:cNvSpPr/>
            <p:nvPr/>
          </p:nvSpPr>
          <p:spPr>
            <a:xfrm>
              <a:off x="3226928" y="3050915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词法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4CD6B2E-91EA-4E32-ADA6-CC156815048A}"/>
                </a:ext>
              </a:extLst>
            </p:cNvPr>
            <p:cNvCxnSpPr>
              <a:cxnSpLocks/>
              <a:stCxn id="20" idx="3"/>
              <a:endCxn id="24" idx="1"/>
            </p:cNvCxnSpPr>
            <p:nvPr/>
          </p:nvCxnSpPr>
          <p:spPr>
            <a:xfrm flipV="1">
              <a:off x="5283199" y="3262294"/>
              <a:ext cx="844713" cy="18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6F44A8-2D30-4E6C-A873-5599471815A3}"/>
                </a:ext>
              </a:extLst>
            </p:cNvPr>
            <p:cNvSpPr txBox="1"/>
            <p:nvPr/>
          </p:nvSpPr>
          <p:spPr>
            <a:xfrm>
              <a:off x="6127912" y="3077628"/>
              <a:ext cx="780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9ED768D-50CD-461E-8119-F3D08BE2D767}"/>
                </a:ext>
              </a:extLst>
            </p:cNvPr>
            <p:cNvSpPr/>
            <p:nvPr/>
          </p:nvSpPr>
          <p:spPr>
            <a:xfrm>
              <a:off x="3226928" y="4211184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1C6A18D-9D54-43EB-8A54-4537ADC784B8}"/>
                </a:ext>
              </a:extLst>
            </p:cNvPr>
            <p:cNvSpPr/>
            <p:nvPr/>
          </p:nvSpPr>
          <p:spPr>
            <a:xfrm>
              <a:off x="3207309" y="5371453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语义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B59960C0-9CCF-42C0-BA4F-1BC3FF0CC5A1}"/>
                </a:ext>
              </a:extLst>
            </p:cNvPr>
            <p:cNvCxnSpPr>
              <a:stCxn id="24" idx="3"/>
              <a:endCxn id="26" idx="0"/>
            </p:cNvCxnSpPr>
            <p:nvPr/>
          </p:nvCxnSpPr>
          <p:spPr>
            <a:xfrm flipH="1">
              <a:off x="4255064" y="3262294"/>
              <a:ext cx="2653739" cy="948890"/>
            </a:xfrm>
            <a:prstGeom prst="bentConnector4">
              <a:avLst>
                <a:gd name="adj1" fmla="val -8614"/>
                <a:gd name="adj2" fmla="val 597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1C4B869-C80A-431E-8CEE-E4544BC8AE25}"/>
                </a:ext>
              </a:extLst>
            </p:cNvPr>
            <p:cNvSpPr txBox="1"/>
            <p:nvPr/>
          </p:nvSpPr>
          <p:spPr>
            <a:xfrm>
              <a:off x="6127912" y="4238471"/>
              <a:ext cx="1420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抽象语法树</a:t>
              </a: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68938678-6707-48CE-A760-FEE0ADA5613D}"/>
                </a:ext>
              </a:extLst>
            </p:cNvPr>
            <p:cNvCxnSpPr>
              <a:cxnSpLocks/>
              <a:stCxn id="26" idx="3"/>
              <a:endCxn id="30" idx="1"/>
            </p:cNvCxnSpPr>
            <p:nvPr/>
          </p:nvCxnSpPr>
          <p:spPr>
            <a:xfrm flipV="1">
              <a:off x="5283199" y="4423137"/>
              <a:ext cx="844713" cy="13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7DCE6F79-074A-433C-B169-FBD5595DDAC0}"/>
                </a:ext>
              </a:extLst>
            </p:cNvPr>
            <p:cNvCxnSpPr>
              <a:cxnSpLocks/>
              <a:stCxn id="30" idx="3"/>
              <a:endCxn id="27" idx="0"/>
            </p:cNvCxnSpPr>
            <p:nvPr/>
          </p:nvCxnSpPr>
          <p:spPr>
            <a:xfrm flipH="1">
              <a:off x="4235445" y="4423137"/>
              <a:ext cx="3313435" cy="948316"/>
            </a:xfrm>
            <a:prstGeom prst="bentConnector4">
              <a:avLst>
                <a:gd name="adj1" fmla="val -6899"/>
                <a:gd name="adj2" fmla="val 5973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5B69CC50-B5B0-4DE7-B8DA-8DE5A6B05731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5263580" y="5584716"/>
              <a:ext cx="45713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101A130-9370-48E3-88AC-2D2FDCFCFBCF}"/>
                </a:ext>
              </a:extLst>
            </p:cNvPr>
            <p:cNvSpPr txBox="1"/>
            <p:nvPr/>
          </p:nvSpPr>
          <p:spPr>
            <a:xfrm>
              <a:off x="8803042" y="4944035"/>
              <a:ext cx="7123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中间表示</a:t>
              </a: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F804E0D-0D31-40D1-B33E-6B33C61D93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928" y="1983921"/>
              <a:ext cx="1146446" cy="1066994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B6740BA-B73D-4BFF-9ED8-D8B0BBECEE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3580" y="1983921"/>
              <a:ext cx="126481" cy="1093707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F1E7C77C-C274-4EC0-8B9C-285763C288A6}"/>
              </a:ext>
            </a:extLst>
          </p:cNvPr>
          <p:cNvSpPr/>
          <p:nvPr/>
        </p:nvSpPr>
        <p:spPr>
          <a:xfrm>
            <a:off x="3024011" y="4095462"/>
            <a:ext cx="2422866" cy="701800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64113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06ACD-FFC3-473B-B2EB-0238279C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语法分析器的任务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AF283F-7C2E-43D5-B5A6-220F45E0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38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267387-48F3-4021-B96E-199A397C5939}"/>
              </a:ext>
            </a:extLst>
          </p:cNvPr>
          <p:cNvSpPr/>
          <p:nvPr/>
        </p:nvSpPr>
        <p:spPr>
          <a:xfrm>
            <a:off x="5061753" y="1942156"/>
            <a:ext cx="1822438" cy="746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F6C3069-9130-4571-9CE4-038A2B7B319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434080" y="2315536"/>
            <a:ext cx="1627673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4A79E79-5CA9-489D-B7D0-01ED57EAA21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884191" y="2315536"/>
            <a:ext cx="1504031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D86B44C-0492-4F79-8A1C-7F75A0A8027A}"/>
              </a:ext>
            </a:extLst>
          </p:cNvPr>
          <p:cNvSpPr txBox="1"/>
          <p:nvPr/>
        </p:nvSpPr>
        <p:spPr>
          <a:xfrm>
            <a:off x="3557722" y="1709542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4A560C-AAD8-465F-90C9-D683380DC43C}"/>
              </a:ext>
            </a:extLst>
          </p:cNvPr>
          <p:cNvSpPr txBox="1"/>
          <p:nvPr/>
        </p:nvSpPr>
        <p:spPr>
          <a:xfrm>
            <a:off x="6884191" y="1712508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7138A3F-6687-4E1D-BDAD-0A8015227C6B}"/>
              </a:ext>
            </a:extLst>
          </p:cNvPr>
          <p:cNvGrpSpPr/>
          <p:nvPr/>
        </p:nvGrpSpPr>
        <p:grpSpPr>
          <a:xfrm>
            <a:off x="4591730" y="2688916"/>
            <a:ext cx="2762484" cy="1494495"/>
            <a:chOff x="4578520" y="1718942"/>
            <a:chExt cx="2762484" cy="14944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45D352-0807-490F-9117-717A112D83AE}"/>
                </a:ext>
              </a:extLst>
            </p:cNvPr>
            <p:cNvSpPr txBox="1"/>
            <p:nvPr/>
          </p:nvSpPr>
          <p:spPr>
            <a:xfrm>
              <a:off x="4578520" y="2690217"/>
              <a:ext cx="2762484" cy="523220"/>
            </a:xfrm>
            <a:prstGeom prst="rect">
              <a:avLst/>
            </a:prstGeom>
            <a:noFill/>
            <a:ln>
              <a:noFill/>
              <a:prstDash val="solid"/>
              <a:headEnd type="arrow" w="med" len="med"/>
              <a:tailEnd type="none" w="med" len="me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语言的语法规则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F93C90-5D10-44E6-A9EA-C1A78BF696B5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>
              <a:off x="5959762" y="1718942"/>
              <a:ext cx="0" cy="971275"/>
            </a:xfrm>
            <a:prstGeom prst="line">
              <a:avLst/>
            </a:prstGeom>
            <a:ln w="38100">
              <a:prstDash val="solid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3FD60B6C-57E2-4561-B950-FC184DAF43FD}"/>
              </a:ext>
            </a:extLst>
          </p:cNvPr>
          <p:cNvSpPr/>
          <p:nvPr/>
        </p:nvSpPr>
        <p:spPr>
          <a:xfrm>
            <a:off x="5822683" y="1408615"/>
            <a:ext cx="10615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Y?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N?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BC99B14-841C-4B74-9767-44E61B373C90}"/>
              </a:ext>
            </a:extLst>
          </p:cNvPr>
          <p:cNvGrpSpPr/>
          <p:nvPr/>
        </p:nvGrpSpPr>
        <p:grpSpPr>
          <a:xfrm>
            <a:off x="838200" y="2688915"/>
            <a:ext cx="4223554" cy="2890631"/>
            <a:chOff x="838200" y="2688916"/>
            <a:chExt cx="4223554" cy="1441340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47F79BB-EAF2-40E3-8F81-2FE56E6735EC}"/>
                </a:ext>
              </a:extLst>
            </p:cNvPr>
            <p:cNvSpPr txBox="1"/>
            <p:nvPr/>
          </p:nvSpPr>
          <p:spPr>
            <a:xfrm>
              <a:off x="838200" y="3654515"/>
              <a:ext cx="3459480" cy="47574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用什么样的数据结构和算法来实现？</a:t>
              </a: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47C160A6-C1EA-4833-AECF-0322CBC8F6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32480" y="2688916"/>
              <a:ext cx="1729274" cy="965598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89668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0402C5-3FE5-46EC-835E-1044DDA7D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自顶向下分析的</a:t>
            </a:r>
            <a:r>
              <a:rPr lang="zh-CN" altLang="en-US" b="1" dirty="0">
                <a:solidFill>
                  <a:srgbClr val="FF0000"/>
                </a:solidFill>
              </a:rPr>
              <a:t>算法思想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B053CE3-5343-4C93-86A3-394FF37A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39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A5FEFC-462A-4605-A324-EA4261804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语法分析：给定文法</a:t>
            </a:r>
            <a:r>
              <a:rPr lang="en-US" altLang="zh-CN" b="1" dirty="0">
                <a:solidFill>
                  <a:srgbClr val="0000FF"/>
                </a:solidFill>
              </a:rPr>
              <a:t>G</a:t>
            </a:r>
            <a:r>
              <a:rPr lang="zh-CN" altLang="en-US" dirty="0"/>
              <a:t>和句子</a:t>
            </a:r>
            <a:r>
              <a:rPr lang="en-US" altLang="zh-CN" b="1" dirty="0">
                <a:solidFill>
                  <a:srgbClr val="0000FF"/>
                </a:solidFill>
              </a:rPr>
              <a:t>s</a:t>
            </a:r>
            <a:r>
              <a:rPr lang="zh-CN" altLang="en-US" dirty="0"/>
              <a:t>，回答</a:t>
            </a:r>
            <a:r>
              <a:rPr lang="en-US" altLang="zh-CN" b="1" dirty="0">
                <a:solidFill>
                  <a:srgbClr val="0000FF"/>
                </a:solidFill>
              </a:rPr>
              <a:t>s</a:t>
            </a:r>
            <a:r>
              <a:rPr lang="zh-CN" altLang="en-US" dirty="0"/>
              <a:t>是否能够从</a:t>
            </a:r>
            <a:r>
              <a:rPr lang="en-US" altLang="zh-CN" b="1" dirty="0">
                <a:solidFill>
                  <a:srgbClr val="0000FF"/>
                </a:solidFill>
              </a:rPr>
              <a:t>G</a:t>
            </a:r>
            <a:r>
              <a:rPr lang="zh-CN" altLang="en-US" dirty="0"/>
              <a:t>推导出来？</a:t>
            </a:r>
          </a:p>
          <a:p>
            <a:r>
              <a:rPr lang="zh-CN" altLang="en-US" dirty="0"/>
              <a:t>基本算法思想：从</a:t>
            </a:r>
            <a:r>
              <a:rPr lang="en-US" altLang="zh-CN" b="1" dirty="0">
                <a:solidFill>
                  <a:srgbClr val="0000FF"/>
                </a:solidFill>
              </a:rPr>
              <a:t>G</a:t>
            </a:r>
            <a:r>
              <a:rPr lang="zh-CN" altLang="en-US" dirty="0"/>
              <a:t>的开始符号出发，随意推导出某个句子</a:t>
            </a:r>
            <a:r>
              <a:rPr lang="en-US" altLang="zh-CN" b="1" dirty="0">
                <a:solidFill>
                  <a:srgbClr val="0000FF"/>
                </a:solidFill>
              </a:rPr>
              <a:t>t</a:t>
            </a:r>
            <a:r>
              <a:rPr lang="zh-CN" altLang="en-US" dirty="0"/>
              <a:t>，比较</a:t>
            </a:r>
            <a:r>
              <a:rPr lang="en-US" altLang="zh-CN" b="1" dirty="0">
                <a:solidFill>
                  <a:srgbClr val="0000FF"/>
                </a:solidFill>
              </a:rPr>
              <a:t>t</a:t>
            </a:r>
            <a:r>
              <a:rPr lang="zh-CN" altLang="en-US" dirty="0"/>
              <a:t>和</a:t>
            </a:r>
            <a:r>
              <a:rPr lang="en-US" altLang="zh-CN" b="1" dirty="0">
                <a:solidFill>
                  <a:srgbClr val="0000FF"/>
                </a:solidFill>
              </a:rPr>
              <a:t>s</a:t>
            </a:r>
          </a:p>
          <a:p>
            <a:pPr lvl="1"/>
            <a:r>
              <a:rPr lang="zh-CN" altLang="en-US" dirty="0"/>
              <a:t>若</a:t>
            </a:r>
            <a:r>
              <a:rPr lang="en-US" altLang="zh-CN" b="1" dirty="0">
                <a:solidFill>
                  <a:srgbClr val="FF0000"/>
                </a:solidFill>
              </a:rPr>
              <a:t>t==s</a:t>
            </a:r>
            <a:r>
              <a:rPr lang="zh-CN" altLang="en-US" dirty="0"/>
              <a:t>，则回答“是”</a:t>
            </a:r>
          </a:p>
          <a:p>
            <a:pPr lvl="1"/>
            <a:r>
              <a:rPr lang="zh-CN" altLang="en-US" dirty="0"/>
              <a:t>若</a:t>
            </a:r>
            <a:r>
              <a:rPr lang="en-US" altLang="zh-CN" b="1" dirty="0">
                <a:solidFill>
                  <a:srgbClr val="FF0000"/>
                </a:solidFill>
              </a:rPr>
              <a:t>t!=s</a:t>
            </a:r>
            <a:r>
              <a:rPr lang="zh-CN" altLang="en-US" dirty="0"/>
              <a:t>，则</a:t>
            </a:r>
            <a:r>
              <a:rPr lang="en-US" altLang="zh-CN" dirty="0"/>
              <a:t>?</a:t>
            </a:r>
          </a:p>
          <a:p>
            <a:r>
              <a:rPr lang="zh-CN" altLang="en-US" dirty="0"/>
              <a:t>因为这是从开始符号出发推出句子，因此称为</a:t>
            </a:r>
            <a:r>
              <a:rPr lang="zh-CN" altLang="en-US" b="1" dirty="0">
                <a:solidFill>
                  <a:srgbClr val="FF0000"/>
                </a:solidFill>
              </a:rPr>
              <a:t>自顶向下分析</a:t>
            </a:r>
          </a:p>
          <a:p>
            <a:pPr lvl="1"/>
            <a:r>
              <a:rPr lang="zh-CN" altLang="en-US" dirty="0"/>
              <a:t>对应于</a:t>
            </a:r>
            <a:r>
              <a:rPr lang="zh-CN" altLang="en-US" b="1" dirty="0">
                <a:solidFill>
                  <a:srgbClr val="FF0000"/>
                </a:solidFill>
              </a:rPr>
              <a:t>分析树</a:t>
            </a:r>
            <a:r>
              <a:rPr lang="zh-CN" altLang="en-US" dirty="0"/>
              <a:t>自顶向下的构造顺序</a:t>
            </a:r>
          </a:p>
        </p:txBody>
      </p:sp>
    </p:spTree>
    <p:extLst>
      <p:ext uri="{BB962C8B-B14F-4D97-AF65-F5344CB8AC3E}">
        <p14:creationId xmlns:p14="http://schemas.microsoft.com/office/powerpoint/2010/main" val="360045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b="1" dirty="0"/>
              <a:t>第一讲：语法分析简介</a:t>
            </a:r>
            <a:endParaRPr lang="en-US" altLang="zh-CN" b="1" dirty="0"/>
          </a:p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第二讲：上下文无关文法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第三讲：分析树与二义性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第四讲：自顶向下分析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：递归下降分析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分析冲突处理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第五讲：自底向上分析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LR(0)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SLR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7576914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7AE4E9-060F-4831-B588-6AF83F18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3439F68-5B7B-4893-88FA-655E4CE3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8F9BB3-033E-45AA-80D7-6E7BB2B0A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430" y="136523"/>
            <a:ext cx="2462997" cy="284098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9F40CD9-D250-4CCB-836D-67B17C2393DC}"/>
              </a:ext>
            </a:extLst>
          </p:cNvPr>
          <p:cNvSpPr txBox="1"/>
          <p:nvPr/>
        </p:nvSpPr>
        <p:spPr>
          <a:xfrm>
            <a:off x="5011195" y="272804"/>
            <a:ext cx="1463040" cy="5847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 d w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4DD9CA-9D4C-46FB-BE59-A175895594A6}"/>
              </a:ext>
            </a:extLst>
          </p:cNvPr>
          <p:cNvSpPr txBox="1"/>
          <p:nvPr/>
        </p:nvSpPr>
        <p:spPr>
          <a:xfrm>
            <a:off x="6601641" y="272804"/>
            <a:ext cx="121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CB7779F-D8C1-4093-BC03-F47ECA2084CE}"/>
              </a:ext>
            </a:extLst>
          </p:cNvPr>
          <p:cNvSpPr/>
          <p:nvPr/>
        </p:nvSpPr>
        <p:spPr>
          <a:xfrm>
            <a:off x="-2" y="1557014"/>
            <a:ext cx="280397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S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N V N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endParaRPr lang="en-US" altLang="zh-CN" sz="2800" b="1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V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e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s e g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B9F1BF6-5EAB-4713-93B7-15F76E36158E}"/>
              </a:ext>
            </a:extLst>
          </p:cNvPr>
          <p:cNvSpPr/>
          <p:nvPr/>
        </p:nvSpPr>
        <p:spPr>
          <a:xfrm>
            <a:off x="-1" y="3934136"/>
            <a:ext cx="280397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S</a:t>
            </a:r>
            <a:r>
              <a:rPr lang="zh-CN" altLang="en-US" sz="2800" b="1" dirty="0">
                <a:latin typeface="微软雅黑" panose="020B0503020204020204" pitchFamily="34" charset="-122"/>
              </a:rPr>
              <a:t>  -&gt; </a:t>
            </a:r>
            <a:r>
              <a:rPr lang="en-US" altLang="zh-CN" sz="2800" b="1" dirty="0">
                <a:latin typeface="微软雅黑" panose="020B0503020204020204" pitchFamily="34" charset="-122"/>
              </a:rPr>
              <a:t>N V N</a:t>
            </a:r>
            <a:r>
              <a:rPr lang="zh-CN" altLang="en-US" sz="2800" b="1" dirty="0">
                <a:latin typeface="微软雅黑" panose="020B0503020204020204" pitchFamily="34" charset="-122"/>
              </a:rPr>
              <a:t> </a:t>
            </a:r>
            <a:endParaRPr lang="en-US" altLang="zh-CN" sz="2800" b="1" dirty="0">
              <a:latin typeface="微软雅黑" panose="020B0503020204020204" pitchFamily="34" charset="-122"/>
            </a:endParaRP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g V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g d N</a:t>
            </a:r>
          </a:p>
          <a:p>
            <a:pPr lvl="1"/>
            <a:r>
              <a:rPr lang="en-US" altLang="zh-CN" sz="2800" b="1" dirty="0">
                <a:latin typeface="微软雅黑" panose="020B0503020204020204" pitchFamily="34" charset="-122"/>
              </a:rPr>
              <a:t>    -&gt; g d w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D257A15-9BD8-4887-9DB0-6BB1ADB9A89D}"/>
              </a:ext>
            </a:extLst>
          </p:cNvPr>
          <p:cNvSpPr/>
          <p:nvPr/>
        </p:nvSpPr>
        <p:spPr>
          <a:xfrm>
            <a:off x="2803971" y="1741680"/>
            <a:ext cx="62330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800" b="1" dirty="0">
                <a:solidFill>
                  <a:srgbClr val="FF0000"/>
                </a:solidFill>
              </a:rPr>
              <a:t>X</a:t>
            </a:r>
            <a:endParaRPr lang="zh-CN" altLang="en-US" sz="88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0BC8BF1-C9A4-4B17-BEE3-5D931F26C4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971" y="4338325"/>
            <a:ext cx="1007503" cy="1007503"/>
          </a:xfrm>
          <a:prstGeom prst="rect">
            <a:avLst/>
          </a:prstGeom>
        </p:spPr>
      </p:pic>
      <p:grpSp>
        <p:nvGrpSpPr>
          <p:cNvPr id="71" name="组合 70">
            <a:extLst>
              <a:ext uri="{FF2B5EF4-FFF2-40B4-BE49-F238E27FC236}">
                <a16:creationId xmlns:a16="http://schemas.microsoft.com/office/drawing/2014/main" id="{E707D64F-12FB-402C-8C53-499D5D09A388}"/>
              </a:ext>
            </a:extLst>
          </p:cNvPr>
          <p:cNvGrpSpPr/>
          <p:nvPr/>
        </p:nvGrpSpPr>
        <p:grpSpPr>
          <a:xfrm>
            <a:off x="4662621" y="1860199"/>
            <a:ext cx="4573991" cy="1515589"/>
            <a:chOff x="4662621" y="1860199"/>
            <a:chExt cx="4573991" cy="1515589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4FC84297-1917-45A8-979D-7431A3596400}"/>
                </a:ext>
              </a:extLst>
            </p:cNvPr>
            <p:cNvSpPr/>
            <p:nvPr/>
          </p:nvSpPr>
          <p:spPr>
            <a:xfrm>
              <a:off x="6707647" y="1860199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26F5353C-3BE9-4269-A4A5-46240B62F1A8}"/>
                </a:ext>
              </a:extLst>
            </p:cNvPr>
            <p:cNvSpPr/>
            <p:nvPr/>
          </p:nvSpPr>
          <p:spPr>
            <a:xfrm>
              <a:off x="4662621" y="296465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2CFDA8CB-587F-4E79-B4DB-127396B1459A}"/>
                </a:ext>
              </a:extLst>
            </p:cNvPr>
            <p:cNvSpPr/>
            <p:nvPr/>
          </p:nvSpPr>
          <p:spPr>
            <a:xfrm>
              <a:off x="8766643" y="296465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149C6AFA-5A2F-49AE-9B7E-EABD122803D5}"/>
                </a:ext>
              </a:extLst>
            </p:cNvPr>
            <p:cNvCxnSpPr>
              <a:cxnSpLocks/>
              <a:stCxn id="13" idx="4"/>
              <a:endCxn id="14" idx="7"/>
            </p:cNvCxnSpPr>
            <p:nvPr/>
          </p:nvCxnSpPr>
          <p:spPr>
            <a:xfrm flipH="1">
              <a:off x="5063765" y="2268441"/>
              <a:ext cx="1878867" cy="75599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8B616804-C32B-4B19-AA88-33ADED77D1E3}"/>
                </a:ext>
              </a:extLst>
            </p:cNvPr>
            <p:cNvCxnSpPr>
              <a:cxnSpLocks/>
              <a:stCxn id="13" idx="4"/>
              <a:endCxn id="15" idx="1"/>
            </p:cNvCxnSpPr>
            <p:nvPr/>
          </p:nvCxnSpPr>
          <p:spPr>
            <a:xfrm>
              <a:off x="6942632" y="2268441"/>
              <a:ext cx="1892836" cy="75599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D69EF327-BF5D-4F80-AA55-A8BBC97175CB}"/>
                </a:ext>
              </a:extLst>
            </p:cNvPr>
            <p:cNvSpPr/>
            <p:nvPr/>
          </p:nvSpPr>
          <p:spPr>
            <a:xfrm>
              <a:off x="6710016" y="296754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8BE11134-FC19-4CBB-8EF5-9F28F7E185C9}"/>
                </a:ext>
              </a:extLst>
            </p:cNvPr>
            <p:cNvCxnSpPr>
              <a:cxnSpLocks/>
              <a:stCxn id="13" idx="4"/>
              <a:endCxn id="18" idx="0"/>
            </p:cNvCxnSpPr>
            <p:nvPr/>
          </p:nvCxnSpPr>
          <p:spPr>
            <a:xfrm>
              <a:off x="6942632" y="2268441"/>
              <a:ext cx="2369" cy="69910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F07F23F4-E5D5-4916-BEBB-089C2B6F640B}"/>
              </a:ext>
            </a:extLst>
          </p:cNvPr>
          <p:cNvGrpSpPr/>
          <p:nvPr/>
        </p:nvGrpSpPr>
        <p:grpSpPr>
          <a:xfrm>
            <a:off x="4050897" y="3372896"/>
            <a:ext cx="846709" cy="2177053"/>
            <a:chOff x="4050897" y="3372896"/>
            <a:chExt cx="846709" cy="2177053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DD51FF95-1ECB-4A15-B98E-9B32DAD9845D}"/>
                </a:ext>
              </a:extLst>
            </p:cNvPr>
            <p:cNvSpPr/>
            <p:nvPr/>
          </p:nvSpPr>
          <p:spPr>
            <a:xfrm>
              <a:off x="4050897" y="5141707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47B69C10-E43D-46DB-963B-B29EE12145B7}"/>
                </a:ext>
              </a:extLst>
            </p:cNvPr>
            <p:cNvCxnSpPr>
              <a:cxnSpLocks/>
              <a:stCxn id="14" idx="4"/>
              <a:endCxn id="20" idx="0"/>
            </p:cNvCxnSpPr>
            <p:nvPr/>
          </p:nvCxnSpPr>
          <p:spPr>
            <a:xfrm flipH="1">
              <a:off x="4285882" y="3372896"/>
              <a:ext cx="611724" cy="1768811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170AD9CC-99AB-4493-86DE-EC04A805E46C}"/>
              </a:ext>
            </a:extLst>
          </p:cNvPr>
          <p:cNvGrpSpPr/>
          <p:nvPr/>
        </p:nvGrpSpPr>
        <p:grpSpPr>
          <a:xfrm>
            <a:off x="4668493" y="3372896"/>
            <a:ext cx="469969" cy="2177053"/>
            <a:chOff x="4668493" y="3372896"/>
            <a:chExt cx="469969" cy="2177053"/>
          </a:xfrm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C95E1677-D98F-4AE3-BF61-6EDDB69B99AB}"/>
                </a:ext>
              </a:extLst>
            </p:cNvPr>
            <p:cNvSpPr/>
            <p:nvPr/>
          </p:nvSpPr>
          <p:spPr>
            <a:xfrm>
              <a:off x="4668493" y="5141707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FA1E5B92-AFFF-4519-836C-EF523CA5822C}"/>
                </a:ext>
              </a:extLst>
            </p:cNvPr>
            <p:cNvCxnSpPr>
              <a:cxnSpLocks/>
              <a:stCxn id="14" idx="4"/>
              <a:endCxn id="40" idx="0"/>
            </p:cNvCxnSpPr>
            <p:nvPr/>
          </p:nvCxnSpPr>
          <p:spPr>
            <a:xfrm>
              <a:off x="4897606" y="3372896"/>
              <a:ext cx="5872" cy="1768811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125308E8-1EF6-4B20-B1F1-7076AEFB8356}"/>
              </a:ext>
            </a:extLst>
          </p:cNvPr>
          <p:cNvGrpSpPr/>
          <p:nvPr/>
        </p:nvGrpSpPr>
        <p:grpSpPr>
          <a:xfrm>
            <a:off x="4897606" y="3372896"/>
            <a:ext cx="845109" cy="2177053"/>
            <a:chOff x="4897606" y="3372896"/>
            <a:chExt cx="845109" cy="2177053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DFD8C426-BF3C-4BF1-8182-45E558BE35E0}"/>
                </a:ext>
              </a:extLst>
            </p:cNvPr>
            <p:cNvSpPr/>
            <p:nvPr/>
          </p:nvSpPr>
          <p:spPr>
            <a:xfrm>
              <a:off x="5272746" y="5141707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9850B73-8ED7-406C-8CAC-2BC0D2FC4F14}"/>
                </a:ext>
              </a:extLst>
            </p:cNvPr>
            <p:cNvCxnSpPr>
              <a:cxnSpLocks/>
              <a:stCxn id="14" idx="4"/>
              <a:endCxn id="45" idx="0"/>
            </p:cNvCxnSpPr>
            <p:nvPr/>
          </p:nvCxnSpPr>
          <p:spPr>
            <a:xfrm>
              <a:off x="4897606" y="3372896"/>
              <a:ext cx="610125" cy="1768811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AB2D36F3-2CD1-4643-990E-1D97EC488E97}"/>
              </a:ext>
            </a:extLst>
          </p:cNvPr>
          <p:cNvGrpSpPr/>
          <p:nvPr/>
        </p:nvGrpSpPr>
        <p:grpSpPr>
          <a:xfrm>
            <a:off x="6297948" y="3375788"/>
            <a:ext cx="647053" cy="2174161"/>
            <a:chOff x="6297948" y="3375788"/>
            <a:chExt cx="647053" cy="2174161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32D3D677-C236-4782-AD99-7F01D9F36181}"/>
                </a:ext>
              </a:extLst>
            </p:cNvPr>
            <p:cNvSpPr/>
            <p:nvPr/>
          </p:nvSpPr>
          <p:spPr>
            <a:xfrm>
              <a:off x="6297948" y="5141707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3B53A76C-8E14-48FC-88D6-1108889A7E43}"/>
                </a:ext>
              </a:extLst>
            </p:cNvPr>
            <p:cNvCxnSpPr>
              <a:cxnSpLocks/>
              <a:stCxn id="18" idx="4"/>
              <a:endCxn id="48" idx="0"/>
            </p:cNvCxnSpPr>
            <p:nvPr/>
          </p:nvCxnSpPr>
          <p:spPr>
            <a:xfrm flipH="1">
              <a:off x="6532933" y="3375788"/>
              <a:ext cx="412068" cy="176591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EFCFB89F-90F0-404A-A43E-92AD4A0379E8}"/>
              </a:ext>
            </a:extLst>
          </p:cNvPr>
          <p:cNvGrpSpPr/>
          <p:nvPr/>
        </p:nvGrpSpPr>
        <p:grpSpPr>
          <a:xfrm>
            <a:off x="6945001" y="3375788"/>
            <a:ext cx="702584" cy="2164889"/>
            <a:chOff x="6945001" y="3375788"/>
            <a:chExt cx="702584" cy="2164889"/>
          </a:xfrm>
        </p:grpSpPr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05F6A88-79FB-4B6A-92C8-BF0B1C2EC996}"/>
                </a:ext>
              </a:extLst>
            </p:cNvPr>
            <p:cNvSpPr/>
            <p:nvPr/>
          </p:nvSpPr>
          <p:spPr>
            <a:xfrm>
              <a:off x="7177616" y="5132435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8294D596-F653-4633-A703-1E0745AF6E7A}"/>
                </a:ext>
              </a:extLst>
            </p:cNvPr>
            <p:cNvCxnSpPr>
              <a:cxnSpLocks/>
              <a:stCxn id="18" idx="4"/>
              <a:endCxn id="56" idx="0"/>
            </p:cNvCxnSpPr>
            <p:nvPr/>
          </p:nvCxnSpPr>
          <p:spPr>
            <a:xfrm>
              <a:off x="6945001" y="3375788"/>
              <a:ext cx="467600" cy="1756647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59F4927A-B30A-44D7-9A16-2AA0EF3E0E82}"/>
              </a:ext>
            </a:extLst>
          </p:cNvPr>
          <p:cNvGrpSpPr/>
          <p:nvPr/>
        </p:nvGrpSpPr>
        <p:grpSpPr>
          <a:xfrm>
            <a:off x="7973074" y="3372896"/>
            <a:ext cx="1028554" cy="2167781"/>
            <a:chOff x="7973074" y="3372896"/>
            <a:chExt cx="1028554" cy="2167781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5C20B13A-A482-44AC-BEC5-4141A5EA20B2}"/>
                </a:ext>
              </a:extLst>
            </p:cNvPr>
            <p:cNvSpPr/>
            <p:nvPr/>
          </p:nvSpPr>
          <p:spPr>
            <a:xfrm>
              <a:off x="7973074" y="5132435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4F31DC97-8294-48B4-B992-5ACA85E8B070}"/>
                </a:ext>
              </a:extLst>
            </p:cNvPr>
            <p:cNvCxnSpPr>
              <a:cxnSpLocks/>
              <a:stCxn id="15" idx="4"/>
              <a:endCxn id="59" idx="0"/>
            </p:cNvCxnSpPr>
            <p:nvPr/>
          </p:nvCxnSpPr>
          <p:spPr>
            <a:xfrm flipH="1">
              <a:off x="8208059" y="3372896"/>
              <a:ext cx="793569" cy="175953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2575C3F2-4EB5-480C-B4D3-F3911D6BCAFA}"/>
              </a:ext>
            </a:extLst>
          </p:cNvPr>
          <p:cNvGrpSpPr/>
          <p:nvPr/>
        </p:nvGrpSpPr>
        <p:grpSpPr>
          <a:xfrm>
            <a:off x="8590670" y="3372896"/>
            <a:ext cx="469969" cy="2167781"/>
            <a:chOff x="8590670" y="3372896"/>
            <a:chExt cx="469969" cy="2167781"/>
          </a:xfrm>
        </p:grpSpPr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CFBB67BA-0DFA-4892-A5B1-48F01C8F3922}"/>
                </a:ext>
              </a:extLst>
            </p:cNvPr>
            <p:cNvSpPr/>
            <p:nvPr/>
          </p:nvSpPr>
          <p:spPr>
            <a:xfrm>
              <a:off x="8590670" y="5132435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58A0BEAE-F551-472A-B099-0689CD1D4AD7}"/>
                </a:ext>
              </a:extLst>
            </p:cNvPr>
            <p:cNvCxnSpPr>
              <a:cxnSpLocks/>
              <a:stCxn id="15" idx="4"/>
              <a:endCxn id="61" idx="0"/>
            </p:cNvCxnSpPr>
            <p:nvPr/>
          </p:nvCxnSpPr>
          <p:spPr>
            <a:xfrm flipH="1">
              <a:off x="8825655" y="3372896"/>
              <a:ext cx="175973" cy="175953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782DA0DA-2294-4277-85E7-743C533D0A70}"/>
              </a:ext>
            </a:extLst>
          </p:cNvPr>
          <p:cNvGrpSpPr/>
          <p:nvPr/>
        </p:nvGrpSpPr>
        <p:grpSpPr>
          <a:xfrm>
            <a:off x="9001628" y="3372896"/>
            <a:ext cx="663264" cy="2167781"/>
            <a:chOff x="9001628" y="3372896"/>
            <a:chExt cx="663264" cy="2167781"/>
          </a:xfrm>
        </p:grpSpPr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3F3EDFDD-5F47-4B38-B201-3AD6B8501B9F}"/>
                </a:ext>
              </a:extLst>
            </p:cNvPr>
            <p:cNvSpPr/>
            <p:nvPr/>
          </p:nvSpPr>
          <p:spPr>
            <a:xfrm>
              <a:off x="9194923" y="5132435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3EC115D7-813F-485C-A8EF-2C6BB6908F14}"/>
                </a:ext>
              </a:extLst>
            </p:cNvPr>
            <p:cNvCxnSpPr>
              <a:cxnSpLocks/>
              <a:stCxn id="15" idx="4"/>
              <a:endCxn id="63" idx="0"/>
            </p:cNvCxnSpPr>
            <p:nvPr/>
          </p:nvCxnSpPr>
          <p:spPr>
            <a:xfrm>
              <a:off x="9001628" y="3372896"/>
              <a:ext cx="428280" cy="175953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B8FCB0F0-5EA0-4703-9F1A-C387ECF528ED}"/>
              </a:ext>
            </a:extLst>
          </p:cNvPr>
          <p:cNvGrpSpPr/>
          <p:nvPr/>
        </p:nvGrpSpPr>
        <p:grpSpPr>
          <a:xfrm>
            <a:off x="9001628" y="3372896"/>
            <a:ext cx="1263537" cy="2167781"/>
            <a:chOff x="9001628" y="3372896"/>
            <a:chExt cx="1263537" cy="2167781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367E5F36-8633-472C-951B-C500B1A2B5DE}"/>
                </a:ext>
              </a:extLst>
            </p:cNvPr>
            <p:cNvSpPr/>
            <p:nvPr/>
          </p:nvSpPr>
          <p:spPr>
            <a:xfrm>
              <a:off x="9795196" y="5132435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15E4CD0-FDAB-4F0D-990D-8ED8CB0C3C9E}"/>
                </a:ext>
              </a:extLst>
            </p:cNvPr>
            <p:cNvCxnSpPr>
              <a:cxnSpLocks/>
              <a:stCxn id="15" idx="4"/>
              <a:endCxn id="68" idx="0"/>
            </p:cNvCxnSpPr>
            <p:nvPr/>
          </p:nvCxnSpPr>
          <p:spPr>
            <a:xfrm>
              <a:off x="9001628" y="3372896"/>
              <a:ext cx="1028553" cy="175953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矩形 72">
            <a:extLst>
              <a:ext uri="{FF2B5EF4-FFF2-40B4-BE49-F238E27FC236}">
                <a16:creationId xmlns:a16="http://schemas.microsoft.com/office/drawing/2014/main" id="{9EBC27DA-5320-4234-BA45-65400EE3BF6B}"/>
              </a:ext>
            </a:extLst>
          </p:cNvPr>
          <p:cNvSpPr/>
          <p:nvPr/>
        </p:nvSpPr>
        <p:spPr>
          <a:xfrm>
            <a:off x="4075160" y="5053441"/>
            <a:ext cx="4699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X</a:t>
            </a:r>
            <a:endParaRPr lang="zh-CN" altLang="en-US" sz="3200" dirty="0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F6606F52-EF68-4E8D-8D66-4AFBF821A7AC}"/>
              </a:ext>
            </a:extLst>
          </p:cNvPr>
          <p:cNvSpPr/>
          <p:nvPr/>
        </p:nvSpPr>
        <p:spPr>
          <a:xfrm>
            <a:off x="4705253" y="5053441"/>
            <a:ext cx="4699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X</a:t>
            </a:r>
            <a:endParaRPr lang="zh-CN" altLang="en-US" sz="3200" dirty="0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13B12096-098E-4EC3-9639-4DEF19906D51}"/>
              </a:ext>
            </a:extLst>
          </p:cNvPr>
          <p:cNvSpPr/>
          <p:nvPr/>
        </p:nvSpPr>
        <p:spPr>
          <a:xfrm>
            <a:off x="6342358" y="5053441"/>
            <a:ext cx="4699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X</a:t>
            </a:r>
            <a:endParaRPr lang="zh-CN" altLang="en-US" sz="32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AD75F15D-3430-452E-A6E0-64D49839EB78}"/>
              </a:ext>
            </a:extLst>
          </p:cNvPr>
          <p:cNvSpPr/>
          <p:nvPr/>
        </p:nvSpPr>
        <p:spPr>
          <a:xfrm>
            <a:off x="7994882" y="5053441"/>
            <a:ext cx="4699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X</a:t>
            </a:r>
            <a:endParaRPr lang="zh-CN" altLang="en-US" sz="3200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26D5DAD0-B6E1-44E8-A540-D7754E580159}"/>
              </a:ext>
            </a:extLst>
          </p:cNvPr>
          <p:cNvSpPr/>
          <p:nvPr/>
        </p:nvSpPr>
        <p:spPr>
          <a:xfrm>
            <a:off x="8636340" y="5044168"/>
            <a:ext cx="4699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X</a:t>
            </a:r>
            <a:endParaRPr lang="zh-CN" altLang="en-US" sz="3200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D38B281E-009B-4758-B391-7E168BF34E5A}"/>
              </a:ext>
            </a:extLst>
          </p:cNvPr>
          <p:cNvSpPr/>
          <p:nvPr/>
        </p:nvSpPr>
        <p:spPr>
          <a:xfrm>
            <a:off x="9225029" y="5044168"/>
            <a:ext cx="4699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X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4415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3" grpId="0"/>
      <p:bldP spid="76" grpId="0"/>
      <p:bldP spid="79" grpId="0"/>
      <p:bldP spid="85" grpId="0"/>
      <p:bldP spid="87" grpId="0"/>
      <p:bldP spid="8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DB2C7-4BBE-4736-BF17-3309251A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BE5D3B7-D6F8-47E6-B5AC-60970FA26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41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3027625-ACD8-4A3B-A936-C2D5C5B71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533" y="893574"/>
            <a:ext cx="8731754" cy="580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5359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B21EB6-B069-4F61-9EFA-1E347D814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38D863D-4F35-44E1-BF0C-F62CB6A42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42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D38225-6A7A-4882-AC5A-61CDB944E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430" y="136523"/>
            <a:ext cx="2462997" cy="284098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58ABF59-3AE3-45BF-A906-07D62AA89DE3}"/>
              </a:ext>
            </a:extLst>
          </p:cNvPr>
          <p:cNvSpPr txBox="1"/>
          <p:nvPr/>
        </p:nvSpPr>
        <p:spPr>
          <a:xfrm>
            <a:off x="7940895" y="594136"/>
            <a:ext cx="1463040" cy="5847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 d w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8D9103C-7CF5-441E-8FB9-AB7E5E9D531F}"/>
              </a:ext>
            </a:extLst>
          </p:cNvPr>
          <p:cNvSpPr txBox="1"/>
          <p:nvPr/>
        </p:nvSpPr>
        <p:spPr>
          <a:xfrm>
            <a:off x="8064584" y="1411444"/>
            <a:ext cx="121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9040191-C66D-47BB-A34F-6C245A9B3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715" y="2999184"/>
            <a:ext cx="5462440" cy="3632277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58A3BDD7-B879-4FA0-9318-E25C29FCC8F2}"/>
              </a:ext>
            </a:extLst>
          </p:cNvPr>
          <p:cNvGrpSpPr/>
          <p:nvPr/>
        </p:nvGrpSpPr>
        <p:grpSpPr>
          <a:xfrm>
            <a:off x="653048" y="1336994"/>
            <a:ext cx="1016000" cy="928686"/>
            <a:chOff x="6217920" y="4551680"/>
            <a:chExt cx="1016000" cy="194056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3EF14416-80B5-442A-BB36-0014CE9FE561}"/>
                </a:ext>
              </a:extLst>
            </p:cNvPr>
            <p:cNvCxnSpPr/>
            <p:nvPr/>
          </p:nvCxnSpPr>
          <p:spPr>
            <a:xfrm>
              <a:off x="6217920" y="4551680"/>
              <a:ext cx="0" cy="194056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565FB46F-7381-41FC-9F62-0C4E69C79444}"/>
                </a:ext>
              </a:extLst>
            </p:cNvPr>
            <p:cNvCxnSpPr/>
            <p:nvPr/>
          </p:nvCxnSpPr>
          <p:spPr>
            <a:xfrm>
              <a:off x="7233920" y="4551680"/>
              <a:ext cx="0" cy="194056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B1F2F0D7-8896-4403-B4E9-E3D482555E11}"/>
                </a:ext>
              </a:extLst>
            </p:cNvPr>
            <p:cNvCxnSpPr>
              <a:cxnSpLocks/>
            </p:cNvCxnSpPr>
            <p:nvPr/>
          </p:nvCxnSpPr>
          <p:spPr>
            <a:xfrm>
              <a:off x="6217920" y="6451600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B56591C5-9EE1-4D16-AA86-33D577A1C632}"/>
              </a:ext>
            </a:extLst>
          </p:cNvPr>
          <p:cNvSpPr/>
          <p:nvPr/>
        </p:nvSpPr>
        <p:spPr>
          <a:xfrm>
            <a:off x="653047" y="1915077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</a:rPr>
              <a:t>S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0534875-1412-48B3-8614-2D7C4DB5E9F4}"/>
              </a:ext>
            </a:extLst>
          </p:cNvPr>
          <p:cNvGrpSpPr/>
          <p:nvPr/>
        </p:nvGrpSpPr>
        <p:grpSpPr>
          <a:xfrm>
            <a:off x="10769078" y="344742"/>
            <a:ext cx="975134" cy="374636"/>
            <a:chOff x="10769078" y="344742"/>
            <a:chExt cx="975134" cy="374636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7BE77F2-77DF-46D2-B939-3A6533A8679F}"/>
                </a:ext>
              </a:extLst>
            </p:cNvPr>
            <p:cNvSpPr txBox="1"/>
            <p:nvPr/>
          </p:nvSpPr>
          <p:spPr>
            <a:xfrm>
              <a:off x="10769078" y="350046"/>
              <a:ext cx="31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3FBF423-8EA5-4AF7-AAB3-1B4C39E22E9C}"/>
                </a:ext>
              </a:extLst>
            </p:cNvPr>
            <p:cNvSpPr txBox="1"/>
            <p:nvPr/>
          </p:nvSpPr>
          <p:spPr>
            <a:xfrm>
              <a:off x="11429252" y="344742"/>
              <a:ext cx="31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CDB82BE0-844E-4BDB-BFFC-BCECDAEE9F5C}"/>
              </a:ext>
            </a:extLst>
          </p:cNvPr>
          <p:cNvSpPr/>
          <p:nvPr/>
        </p:nvSpPr>
        <p:spPr>
          <a:xfrm>
            <a:off x="2273452" y="1583923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</a:rPr>
              <a:t>V</a:t>
            </a:r>
            <a:endParaRPr lang="en-US" altLang="zh-CN" sz="2800" baseline="-25000" dirty="0">
              <a:solidFill>
                <a:srgbClr val="FF0000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A8B63D5-B16F-4FEB-88BF-A75289E6DB0E}"/>
              </a:ext>
            </a:extLst>
          </p:cNvPr>
          <p:cNvSpPr/>
          <p:nvPr/>
        </p:nvSpPr>
        <p:spPr>
          <a:xfrm>
            <a:off x="2273452" y="1258357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</a:rPr>
              <a:t>N</a:t>
            </a:r>
            <a:r>
              <a:rPr lang="en-US" altLang="zh-CN" sz="2800" baseline="-25000" dirty="0">
                <a:solidFill>
                  <a:srgbClr val="FF0000"/>
                </a:solidFill>
              </a:rPr>
              <a:t>1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08D54E9-3E21-478F-A678-15F9208CDE71}"/>
              </a:ext>
            </a:extLst>
          </p:cNvPr>
          <p:cNvGrpSpPr/>
          <p:nvPr/>
        </p:nvGrpSpPr>
        <p:grpSpPr>
          <a:xfrm>
            <a:off x="1848770" y="1341990"/>
            <a:ext cx="1440683" cy="928686"/>
            <a:chOff x="1533810" y="1341990"/>
            <a:chExt cx="1440683" cy="928686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352EC783-B231-40FD-93ED-E628BB31697C}"/>
                </a:ext>
              </a:extLst>
            </p:cNvPr>
            <p:cNvGrpSpPr/>
            <p:nvPr/>
          </p:nvGrpSpPr>
          <p:grpSpPr>
            <a:xfrm>
              <a:off x="1958493" y="1341990"/>
              <a:ext cx="1016000" cy="928686"/>
              <a:chOff x="6217920" y="4551680"/>
              <a:chExt cx="1016000" cy="1940560"/>
            </a:xfrm>
          </p:grpSpPr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87E1257F-086D-4A39-A121-7322E9443C96}"/>
                  </a:ext>
                </a:extLst>
              </p:cNvPr>
              <p:cNvCxnSpPr/>
              <p:nvPr/>
            </p:nvCxnSpPr>
            <p:spPr>
              <a:xfrm>
                <a:off x="6217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E18A725E-9890-447B-ACB7-A3AEFB819114}"/>
                  </a:ext>
                </a:extLst>
              </p:cNvPr>
              <p:cNvCxnSpPr/>
              <p:nvPr/>
            </p:nvCxnSpPr>
            <p:spPr>
              <a:xfrm>
                <a:off x="7233920" y="4551680"/>
                <a:ext cx="0" cy="194056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66A823D8-6828-4F9A-85F3-206724905F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920" y="6451600"/>
                <a:ext cx="1016000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箭头: 右 27">
              <a:extLst>
                <a:ext uri="{FF2B5EF4-FFF2-40B4-BE49-F238E27FC236}">
                  <a16:creationId xmlns:a16="http://schemas.microsoft.com/office/drawing/2014/main" id="{EF061845-6F4C-4A2F-AF18-8910055D3564}"/>
                </a:ext>
              </a:extLst>
            </p:cNvPr>
            <p:cNvSpPr/>
            <p:nvPr/>
          </p:nvSpPr>
          <p:spPr>
            <a:xfrm>
              <a:off x="1533810" y="1687196"/>
              <a:ext cx="241430" cy="19176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758EB82A-50D4-41AF-98E8-AC174FC186D0}"/>
              </a:ext>
            </a:extLst>
          </p:cNvPr>
          <p:cNvSpPr/>
          <p:nvPr/>
        </p:nvSpPr>
        <p:spPr>
          <a:xfrm>
            <a:off x="2273452" y="1920073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</a:rPr>
              <a:t>N</a:t>
            </a:r>
            <a:r>
              <a:rPr lang="en-US" altLang="zh-CN" sz="2800" baseline="-25000" dirty="0">
                <a:solidFill>
                  <a:srgbClr val="FF0000"/>
                </a:solidFill>
              </a:rPr>
              <a:t>2</a:t>
            </a: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47F543B9-02B6-4AFD-BFF5-CAA4826BFFF5}"/>
              </a:ext>
            </a:extLst>
          </p:cNvPr>
          <p:cNvGrpSpPr/>
          <p:nvPr/>
        </p:nvGrpSpPr>
        <p:grpSpPr>
          <a:xfrm>
            <a:off x="3523032" y="1336994"/>
            <a:ext cx="1440683" cy="928686"/>
            <a:chOff x="3208072" y="1336994"/>
            <a:chExt cx="1440683" cy="928686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1E24522D-A642-497C-B5D7-A10C6E9ABCAC}"/>
                </a:ext>
              </a:extLst>
            </p:cNvPr>
            <p:cNvSpPr/>
            <p:nvPr/>
          </p:nvSpPr>
          <p:spPr>
            <a:xfrm>
              <a:off x="3632754" y="157892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V</a:t>
              </a:r>
              <a:endParaRPr lang="en-US" altLang="zh-CN" sz="2800" baseline="-25000" dirty="0">
                <a:solidFill>
                  <a:srgbClr val="FF0000"/>
                </a:solidFill>
              </a:endParaRP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D297316B-EE22-447C-8866-32D78D35215C}"/>
                </a:ext>
              </a:extLst>
            </p:cNvPr>
            <p:cNvGrpSpPr/>
            <p:nvPr/>
          </p:nvGrpSpPr>
          <p:grpSpPr>
            <a:xfrm>
              <a:off x="3208072" y="1336994"/>
              <a:ext cx="1440683" cy="928686"/>
              <a:chOff x="1533810" y="1341990"/>
              <a:chExt cx="1440683" cy="928686"/>
            </a:xfrm>
          </p:grpSpPr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55FA7A40-A2AF-4FDD-BD18-1ACC8AE9AE24}"/>
                  </a:ext>
                </a:extLst>
              </p:cNvPr>
              <p:cNvGrpSpPr/>
              <p:nvPr/>
            </p:nvGrpSpPr>
            <p:grpSpPr>
              <a:xfrm>
                <a:off x="1958493" y="134199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510BB7BD-237E-4865-9482-6943C9627A5C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A362E291-DEEE-48A6-B8B5-D9FED230264F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54195C61-5ECF-481D-9393-11D0CB6697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9" name="箭头: 右 38">
                <a:extLst>
                  <a:ext uri="{FF2B5EF4-FFF2-40B4-BE49-F238E27FC236}">
                    <a16:creationId xmlns:a16="http://schemas.microsoft.com/office/drawing/2014/main" id="{B9C6082E-1635-4A26-9DBB-46D5D1931063}"/>
                  </a:ext>
                </a:extLst>
              </p:cNvPr>
              <p:cNvSpPr/>
              <p:nvPr/>
            </p:nvSpPr>
            <p:spPr>
              <a:xfrm>
                <a:off x="1533810" y="1687196"/>
                <a:ext cx="241430" cy="19176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3C2478FB-72F9-4CD1-8583-93E03B28D013}"/>
                </a:ext>
              </a:extLst>
            </p:cNvPr>
            <p:cNvSpPr/>
            <p:nvPr/>
          </p:nvSpPr>
          <p:spPr>
            <a:xfrm>
              <a:off x="3632754" y="191507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N</a:t>
              </a:r>
              <a:r>
                <a:rPr lang="en-US" altLang="zh-CN" sz="2800" baseline="-25000" dirty="0">
                  <a:solidFill>
                    <a:srgbClr val="FF0000"/>
                  </a:solidFill>
                </a:rPr>
                <a:t>2</a:t>
              </a: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617920CB-44B1-473A-B061-7434278D9999}"/>
              </a:ext>
            </a:extLst>
          </p:cNvPr>
          <p:cNvSpPr/>
          <p:nvPr/>
        </p:nvSpPr>
        <p:spPr>
          <a:xfrm>
            <a:off x="3948539" y="1245275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</a:rPr>
              <a:t>s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AA02924F-0153-4848-A173-A674F66B80CF}"/>
              </a:ext>
            </a:extLst>
          </p:cNvPr>
          <p:cNvGrpSpPr/>
          <p:nvPr/>
        </p:nvGrpSpPr>
        <p:grpSpPr>
          <a:xfrm>
            <a:off x="4881992" y="1134795"/>
            <a:ext cx="1725746" cy="1130885"/>
            <a:chOff x="4567032" y="1134795"/>
            <a:chExt cx="1725746" cy="1130885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D3DF5AFE-8270-4DF5-8336-47C54CA6474D}"/>
                </a:ext>
              </a:extLst>
            </p:cNvPr>
            <p:cNvGrpSpPr/>
            <p:nvPr/>
          </p:nvGrpSpPr>
          <p:grpSpPr>
            <a:xfrm>
              <a:off x="4852095" y="1253361"/>
              <a:ext cx="1440683" cy="1012319"/>
              <a:chOff x="4852095" y="1253361"/>
              <a:chExt cx="1440683" cy="1012319"/>
            </a:xfrm>
          </p:grpSpPr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3ED68862-674C-4872-B2FE-AF472FBAC36D}"/>
                  </a:ext>
                </a:extLst>
              </p:cNvPr>
              <p:cNvSpPr/>
              <p:nvPr/>
            </p:nvSpPr>
            <p:spPr>
              <a:xfrm>
                <a:off x="5276777" y="157892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V</a:t>
                </a:r>
                <a:endParaRPr lang="en-US" altLang="zh-CN" sz="2800" baseline="-25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F04EE1BF-2A4A-48CA-98E4-554B24FB6837}"/>
                  </a:ext>
                </a:extLst>
              </p:cNvPr>
              <p:cNvSpPr/>
              <p:nvPr/>
            </p:nvSpPr>
            <p:spPr>
              <a:xfrm>
                <a:off x="5276777" y="1253361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N</a:t>
                </a:r>
                <a:r>
                  <a:rPr lang="en-US" altLang="zh-CN" sz="2800" baseline="-25000" dirty="0">
                    <a:solidFill>
                      <a:srgbClr val="FF0000"/>
                    </a:solidFill>
                  </a:rPr>
                  <a:t>1</a:t>
                </a:r>
              </a:p>
            </p:txBody>
          </p:sp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90EBE096-6A26-440B-918A-66173628E6CE}"/>
                  </a:ext>
                </a:extLst>
              </p:cNvPr>
              <p:cNvGrpSpPr/>
              <p:nvPr/>
            </p:nvGrpSpPr>
            <p:grpSpPr>
              <a:xfrm>
                <a:off x="4852095" y="1336994"/>
                <a:ext cx="1440683" cy="928686"/>
                <a:chOff x="1533810" y="1341990"/>
                <a:chExt cx="1440683" cy="928686"/>
              </a:xfrm>
            </p:grpSpPr>
            <p:grpSp>
              <p:nvGrpSpPr>
                <p:cNvPr id="59" name="组合 58">
                  <a:extLst>
                    <a:ext uri="{FF2B5EF4-FFF2-40B4-BE49-F238E27FC236}">
                      <a16:creationId xmlns:a16="http://schemas.microsoft.com/office/drawing/2014/main" id="{7C57BBF1-2FE6-45E8-BF73-557F80270423}"/>
                    </a:ext>
                  </a:extLst>
                </p:cNvPr>
                <p:cNvGrpSpPr/>
                <p:nvPr/>
              </p:nvGrpSpPr>
              <p:grpSpPr>
                <a:xfrm>
                  <a:off x="1958493" y="134199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61" name="直接连接符 60">
                    <a:extLst>
                      <a:ext uri="{FF2B5EF4-FFF2-40B4-BE49-F238E27FC236}">
                        <a16:creationId xmlns:a16="http://schemas.microsoft.com/office/drawing/2014/main" id="{EE4ABAFE-F2F7-4866-82A6-4B2CBB1E2421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直接连接符 61">
                    <a:extLst>
                      <a:ext uri="{FF2B5EF4-FFF2-40B4-BE49-F238E27FC236}">
                        <a16:creationId xmlns:a16="http://schemas.microsoft.com/office/drawing/2014/main" id="{0A8C42A0-420C-4C35-B9CF-2A2FCCFE0224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直接连接符 62">
                    <a:extLst>
                      <a:ext uri="{FF2B5EF4-FFF2-40B4-BE49-F238E27FC236}">
                        <a16:creationId xmlns:a16="http://schemas.microsoft.com/office/drawing/2014/main" id="{FBC06FF3-806C-4D9B-BE91-284A56E61DB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0" name="箭头: 右 59">
                  <a:extLst>
                    <a:ext uri="{FF2B5EF4-FFF2-40B4-BE49-F238E27FC236}">
                      <a16:creationId xmlns:a16="http://schemas.microsoft.com/office/drawing/2014/main" id="{0B0404B2-CC33-41D1-9390-CCFA11342D28}"/>
                    </a:ext>
                  </a:extLst>
                </p:cNvPr>
                <p:cNvSpPr/>
                <p:nvPr/>
              </p:nvSpPr>
              <p:spPr>
                <a:xfrm>
                  <a:off x="1533810" y="1687196"/>
                  <a:ext cx="241430" cy="1917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464B7B4C-EC6F-4584-BFAD-8D42B0087997}"/>
                  </a:ext>
                </a:extLst>
              </p:cNvPr>
              <p:cNvSpPr/>
              <p:nvPr/>
            </p:nvSpPr>
            <p:spPr>
              <a:xfrm>
                <a:off x="5276777" y="191507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N</a:t>
                </a:r>
                <a:r>
                  <a:rPr lang="en-US" altLang="zh-CN" sz="2800" baseline="-25000" dirty="0">
                    <a:solidFill>
                      <a:srgbClr val="FF0000"/>
                    </a:solidFill>
                  </a:rPr>
                  <a:t>2</a:t>
                </a:r>
              </a:p>
            </p:txBody>
          </p:sp>
        </p:grp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CC1DD7D6-CD79-403B-B07B-D0E18471778C}"/>
                </a:ext>
              </a:extLst>
            </p:cNvPr>
            <p:cNvSpPr txBox="1"/>
            <p:nvPr/>
          </p:nvSpPr>
          <p:spPr>
            <a:xfrm>
              <a:off x="4567032" y="1134795"/>
              <a:ext cx="8118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Back</a:t>
              </a:r>
            </a:p>
            <a:p>
              <a:pPr algn="ctr"/>
              <a:r>
                <a:rPr lang="en-US" altLang="zh-CN" dirty="0"/>
                <a:t>track</a:t>
              </a:r>
              <a:endParaRPr lang="zh-CN" altLang="en-US" dirty="0"/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D635C8BE-253F-4D07-BED6-2A18752F1BA6}"/>
              </a:ext>
            </a:extLst>
          </p:cNvPr>
          <p:cNvGrpSpPr/>
          <p:nvPr/>
        </p:nvGrpSpPr>
        <p:grpSpPr>
          <a:xfrm>
            <a:off x="8061775" y="81813"/>
            <a:ext cx="177985" cy="473749"/>
            <a:chOff x="8061775" y="81813"/>
            <a:chExt cx="177985" cy="473749"/>
          </a:xfrm>
        </p:grpSpPr>
        <p:cxnSp>
          <p:nvCxnSpPr>
            <p:cNvPr id="69" name="直接箭头连接符 68">
              <a:extLst>
                <a:ext uri="{FF2B5EF4-FFF2-40B4-BE49-F238E27FC236}">
                  <a16:creationId xmlns:a16="http://schemas.microsoft.com/office/drawing/2014/main" id="{D679137F-C376-4E97-84D3-A694321BCF0B}"/>
                </a:ext>
              </a:extLst>
            </p:cNvPr>
            <p:cNvCxnSpPr/>
            <p:nvPr/>
          </p:nvCxnSpPr>
          <p:spPr>
            <a:xfrm>
              <a:off x="8239760" y="133922"/>
              <a:ext cx="0" cy="42164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0BBD7A1C-8D0D-4343-8CB1-8FF17DFDD06D}"/>
                </a:ext>
              </a:extLst>
            </p:cNvPr>
            <p:cNvSpPr txBox="1"/>
            <p:nvPr/>
          </p:nvSpPr>
          <p:spPr>
            <a:xfrm>
              <a:off x="8061775" y="81813"/>
              <a:ext cx="174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B8988453-6DB2-4DA5-B429-D5E14DFDE945}"/>
              </a:ext>
            </a:extLst>
          </p:cNvPr>
          <p:cNvGrpSpPr/>
          <p:nvPr/>
        </p:nvGrpSpPr>
        <p:grpSpPr>
          <a:xfrm>
            <a:off x="8499121" y="81813"/>
            <a:ext cx="177985" cy="473749"/>
            <a:chOff x="8061775" y="81813"/>
            <a:chExt cx="177985" cy="473749"/>
          </a:xfrm>
        </p:grpSpPr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508AF100-2DFA-4482-8044-37F1B3C7C6B9}"/>
                </a:ext>
              </a:extLst>
            </p:cNvPr>
            <p:cNvCxnSpPr/>
            <p:nvPr/>
          </p:nvCxnSpPr>
          <p:spPr>
            <a:xfrm>
              <a:off x="8239760" y="133922"/>
              <a:ext cx="0" cy="42164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6133C17D-0962-4BD9-82C3-D3F4F1C8C442}"/>
                </a:ext>
              </a:extLst>
            </p:cNvPr>
            <p:cNvSpPr txBox="1"/>
            <p:nvPr/>
          </p:nvSpPr>
          <p:spPr>
            <a:xfrm>
              <a:off x="8061775" y="81813"/>
              <a:ext cx="174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0318BC6C-EF7F-489A-B8A1-B05F2E7C8970}"/>
              </a:ext>
            </a:extLst>
          </p:cNvPr>
          <p:cNvGrpSpPr/>
          <p:nvPr/>
        </p:nvGrpSpPr>
        <p:grpSpPr>
          <a:xfrm>
            <a:off x="10831780" y="794694"/>
            <a:ext cx="890969" cy="369332"/>
            <a:chOff x="7354123" y="-216196"/>
            <a:chExt cx="890969" cy="369332"/>
          </a:xfrm>
        </p:grpSpPr>
        <p:cxnSp>
          <p:nvCxnSpPr>
            <p:cNvPr id="79" name="直接箭头连接符 78">
              <a:extLst>
                <a:ext uri="{FF2B5EF4-FFF2-40B4-BE49-F238E27FC236}">
                  <a16:creationId xmlns:a16="http://schemas.microsoft.com/office/drawing/2014/main" id="{626915CA-9171-4AEC-9187-9F9A463EAF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54123" y="133922"/>
              <a:ext cx="885637" cy="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5F5055B8-2C56-4FA4-BA8A-E360D9D0864C}"/>
                </a:ext>
              </a:extLst>
            </p:cNvPr>
            <p:cNvSpPr txBox="1"/>
            <p:nvPr/>
          </p:nvSpPr>
          <p:spPr>
            <a:xfrm>
              <a:off x="7454897" y="-216196"/>
              <a:ext cx="7901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next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07394C3F-1940-4E82-98BC-63877F059743}"/>
              </a:ext>
            </a:extLst>
          </p:cNvPr>
          <p:cNvGrpSpPr/>
          <p:nvPr/>
        </p:nvGrpSpPr>
        <p:grpSpPr>
          <a:xfrm>
            <a:off x="276388" y="2336800"/>
            <a:ext cx="6055664" cy="1747354"/>
            <a:chOff x="276388" y="2336800"/>
            <a:chExt cx="6055664" cy="1747354"/>
          </a:xfrm>
        </p:grpSpPr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84AC0341-D2E2-42A9-8D65-0F0F4A5B61BB}"/>
                </a:ext>
              </a:extLst>
            </p:cNvPr>
            <p:cNvGrpSpPr/>
            <p:nvPr/>
          </p:nvGrpSpPr>
          <p:grpSpPr>
            <a:xfrm>
              <a:off x="790466" y="3155468"/>
              <a:ext cx="1016001" cy="928686"/>
              <a:chOff x="3632754" y="1336994"/>
              <a:chExt cx="1016001" cy="928686"/>
            </a:xfrm>
          </p:grpSpPr>
          <p:sp>
            <p:nvSpPr>
              <p:cNvPr id="83" name="矩形 82">
                <a:extLst>
                  <a:ext uri="{FF2B5EF4-FFF2-40B4-BE49-F238E27FC236}">
                    <a16:creationId xmlns:a16="http://schemas.microsoft.com/office/drawing/2014/main" id="{B21D0042-B74B-48AC-A699-21892BFD1B39}"/>
                  </a:ext>
                </a:extLst>
              </p:cNvPr>
              <p:cNvSpPr/>
              <p:nvPr/>
            </p:nvSpPr>
            <p:spPr>
              <a:xfrm>
                <a:off x="3632754" y="157892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V</a:t>
                </a:r>
                <a:endParaRPr lang="en-US" altLang="zh-CN" sz="2800" baseline="-25000" dirty="0">
                  <a:solidFill>
                    <a:srgbClr val="FF0000"/>
                  </a:solidFill>
                </a:endParaRPr>
              </a:p>
            </p:txBody>
          </p:sp>
          <p:grpSp>
            <p:nvGrpSpPr>
              <p:cNvPr id="86" name="组合 85">
                <a:extLst>
                  <a:ext uri="{FF2B5EF4-FFF2-40B4-BE49-F238E27FC236}">
                    <a16:creationId xmlns:a16="http://schemas.microsoft.com/office/drawing/2014/main" id="{E19D96CF-89C6-4BBC-B12E-7F6DCF236E12}"/>
                  </a:ext>
                </a:extLst>
              </p:cNvPr>
              <p:cNvGrpSpPr/>
              <p:nvPr/>
            </p:nvGrpSpPr>
            <p:grpSpPr>
              <a:xfrm>
                <a:off x="3632755" y="1336994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88" name="直接连接符 87">
                  <a:extLst>
                    <a:ext uri="{FF2B5EF4-FFF2-40B4-BE49-F238E27FC236}">
                      <a16:creationId xmlns:a16="http://schemas.microsoft.com/office/drawing/2014/main" id="{ADFD3E91-B22D-43FD-9809-F32C1FE8E3A3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88">
                  <a:extLst>
                    <a:ext uri="{FF2B5EF4-FFF2-40B4-BE49-F238E27FC236}">
                      <a16:creationId xmlns:a16="http://schemas.microsoft.com/office/drawing/2014/main" id="{6CFBAB20-5FAE-40AC-BBB3-9C324E8498CE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89">
                  <a:extLst>
                    <a:ext uri="{FF2B5EF4-FFF2-40B4-BE49-F238E27FC236}">
                      <a16:creationId xmlns:a16="http://schemas.microsoft.com/office/drawing/2014/main" id="{8C1469DE-35DF-4430-B13E-FEEE7DB9F2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13DA69C7-8704-445A-9EFE-19B8B10C3430}"/>
                  </a:ext>
                </a:extLst>
              </p:cNvPr>
              <p:cNvSpPr/>
              <p:nvPr/>
            </p:nvSpPr>
            <p:spPr>
              <a:xfrm>
                <a:off x="3632754" y="191507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N</a:t>
                </a:r>
                <a:r>
                  <a:rPr lang="en-US" altLang="zh-CN" sz="2800" baseline="-25000" dirty="0">
                    <a:solidFill>
                      <a:srgbClr val="FF0000"/>
                    </a:solidFill>
                  </a:rPr>
                  <a:t>2</a:t>
                </a:r>
              </a:p>
            </p:txBody>
          </p:sp>
        </p:grp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457A5A1E-032E-4C8B-A3BF-569327F742DA}"/>
                </a:ext>
              </a:extLst>
            </p:cNvPr>
            <p:cNvSpPr/>
            <p:nvPr/>
          </p:nvSpPr>
          <p:spPr>
            <a:xfrm>
              <a:off x="276388" y="2336800"/>
              <a:ext cx="6055664" cy="1300480"/>
            </a:xfrm>
            <a:custGeom>
              <a:avLst/>
              <a:gdLst>
                <a:gd name="connsiteX0" fmla="*/ 5778972 w 6055664"/>
                <a:gd name="connsiteY0" fmla="*/ 0 h 1300480"/>
                <a:gd name="connsiteX1" fmla="*/ 5453852 w 6055664"/>
                <a:gd name="connsiteY1" fmla="*/ 457200 h 1300480"/>
                <a:gd name="connsiteX2" fmla="*/ 444972 w 6055664"/>
                <a:gd name="connsiteY2" fmla="*/ 640080 h 1300480"/>
                <a:gd name="connsiteX3" fmla="*/ 434812 w 6055664"/>
                <a:gd name="connsiteY3" fmla="*/ 1300480 h 130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55664" h="1300480">
                  <a:moveTo>
                    <a:pt x="5778972" y="0"/>
                  </a:moveTo>
                  <a:cubicBezTo>
                    <a:pt x="6060912" y="175260"/>
                    <a:pt x="6342852" y="350520"/>
                    <a:pt x="5453852" y="457200"/>
                  </a:cubicBezTo>
                  <a:cubicBezTo>
                    <a:pt x="4564852" y="563880"/>
                    <a:pt x="1281479" y="499533"/>
                    <a:pt x="444972" y="640080"/>
                  </a:cubicBezTo>
                  <a:cubicBezTo>
                    <a:pt x="-391535" y="780627"/>
                    <a:pt x="157105" y="1200573"/>
                    <a:pt x="434812" y="1300480"/>
                  </a:cubicBezTo>
                </a:path>
              </a:pathLst>
            </a:custGeom>
            <a:noFill/>
            <a:ln w="762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6" name="矩形 95">
            <a:extLst>
              <a:ext uri="{FF2B5EF4-FFF2-40B4-BE49-F238E27FC236}">
                <a16:creationId xmlns:a16="http://schemas.microsoft.com/office/drawing/2014/main" id="{418BC38C-D835-4D05-8157-170FDAF3ED56}"/>
              </a:ext>
            </a:extLst>
          </p:cNvPr>
          <p:cNvSpPr/>
          <p:nvPr/>
        </p:nvSpPr>
        <p:spPr>
          <a:xfrm>
            <a:off x="790466" y="3068745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</a:rPr>
              <a:t>t</a:t>
            </a: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482A11FA-9396-4BB4-AD75-8D01607AAB16}"/>
              </a:ext>
            </a:extLst>
          </p:cNvPr>
          <p:cNvGrpSpPr/>
          <p:nvPr/>
        </p:nvGrpSpPr>
        <p:grpSpPr>
          <a:xfrm>
            <a:off x="8065647" y="81813"/>
            <a:ext cx="177985" cy="473749"/>
            <a:chOff x="8061775" y="81813"/>
            <a:chExt cx="177985" cy="473749"/>
          </a:xfrm>
        </p:grpSpPr>
        <p:cxnSp>
          <p:nvCxnSpPr>
            <p:cNvPr id="101" name="直接箭头连接符 100">
              <a:extLst>
                <a:ext uri="{FF2B5EF4-FFF2-40B4-BE49-F238E27FC236}">
                  <a16:creationId xmlns:a16="http://schemas.microsoft.com/office/drawing/2014/main" id="{6D76CED8-35A9-453C-AF8F-526584CB5BAF}"/>
                </a:ext>
              </a:extLst>
            </p:cNvPr>
            <p:cNvCxnSpPr/>
            <p:nvPr/>
          </p:nvCxnSpPr>
          <p:spPr>
            <a:xfrm>
              <a:off x="8239760" y="133922"/>
              <a:ext cx="0" cy="42164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02" name="文本框 101">
              <a:extLst>
                <a:ext uri="{FF2B5EF4-FFF2-40B4-BE49-F238E27FC236}">
                  <a16:creationId xmlns:a16="http://schemas.microsoft.com/office/drawing/2014/main" id="{85B402E0-5972-4541-B4BA-1F696D3B23ED}"/>
                </a:ext>
              </a:extLst>
            </p:cNvPr>
            <p:cNvSpPr txBox="1"/>
            <p:nvPr/>
          </p:nvSpPr>
          <p:spPr>
            <a:xfrm>
              <a:off x="8061775" y="81813"/>
              <a:ext cx="174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FEFFAD7F-977C-4F46-A40B-AAE1ED7F63E5}"/>
              </a:ext>
            </a:extLst>
          </p:cNvPr>
          <p:cNvGrpSpPr/>
          <p:nvPr/>
        </p:nvGrpSpPr>
        <p:grpSpPr>
          <a:xfrm>
            <a:off x="1848770" y="2932392"/>
            <a:ext cx="1725746" cy="1130885"/>
            <a:chOff x="4567032" y="1134795"/>
            <a:chExt cx="1725746" cy="1130885"/>
          </a:xfrm>
        </p:grpSpPr>
        <p:grpSp>
          <p:nvGrpSpPr>
            <p:cNvPr id="104" name="组合 103">
              <a:extLst>
                <a:ext uri="{FF2B5EF4-FFF2-40B4-BE49-F238E27FC236}">
                  <a16:creationId xmlns:a16="http://schemas.microsoft.com/office/drawing/2014/main" id="{E75366B5-DDD7-42B7-A661-149A5D3E2B2B}"/>
                </a:ext>
              </a:extLst>
            </p:cNvPr>
            <p:cNvGrpSpPr/>
            <p:nvPr/>
          </p:nvGrpSpPr>
          <p:grpSpPr>
            <a:xfrm>
              <a:off x="4852095" y="1253361"/>
              <a:ext cx="1440683" cy="1012319"/>
              <a:chOff x="4852095" y="1253361"/>
              <a:chExt cx="1440683" cy="1012319"/>
            </a:xfrm>
          </p:grpSpPr>
          <p:sp>
            <p:nvSpPr>
              <p:cNvPr id="106" name="矩形 105">
                <a:extLst>
                  <a:ext uri="{FF2B5EF4-FFF2-40B4-BE49-F238E27FC236}">
                    <a16:creationId xmlns:a16="http://schemas.microsoft.com/office/drawing/2014/main" id="{27A776AF-6CA0-4B1B-BA00-A6B067BECD77}"/>
                  </a:ext>
                </a:extLst>
              </p:cNvPr>
              <p:cNvSpPr/>
              <p:nvPr/>
            </p:nvSpPr>
            <p:spPr>
              <a:xfrm>
                <a:off x="5276777" y="157892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V</a:t>
                </a:r>
                <a:endParaRPr lang="en-US" altLang="zh-CN" sz="2800" baseline="-25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07" name="矩形 106">
                <a:extLst>
                  <a:ext uri="{FF2B5EF4-FFF2-40B4-BE49-F238E27FC236}">
                    <a16:creationId xmlns:a16="http://schemas.microsoft.com/office/drawing/2014/main" id="{5379512E-8150-4E72-A096-47C5DBF0A9F8}"/>
                  </a:ext>
                </a:extLst>
              </p:cNvPr>
              <p:cNvSpPr/>
              <p:nvPr/>
            </p:nvSpPr>
            <p:spPr>
              <a:xfrm>
                <a:off x="5276777" y="1253361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N</a:t>
                </a:r>
                <a:r>
                  <a:rPr lang="en-US" altLang="zh-CN" sz="2800" baseline="-25000" dirty="0">
                    <a:solidFill>
                      <a:srgbClr val="FF0000"/>
                    </a:solidFill>
                  </a:rPr>
                  <a:t>1</a:t>
                </a:r>
              </a:p>
            </p:txBody>
          </p:sp>
          <p:grpSp>
            <p:nvGrpSpPr>
              <p:cNvPr id="108" name="组合 107">
                <a:extLst>
                  <a:ext uri="{FF2B5EF4-FFF2-40B4-BE49-F238E27FC236}">
                    <a16:creationId xmlns:a16="http://schemas.microsoft.com/office/drawing/2014/main" id="{2FCAD3D4-A53E-40CF-83F4-AB3694BE289D}"/>
                  </a:ext>
                </a:extLst>
              </p:cNvPr>
              <p:cNvGrpSpPr/>
              <p:nvPr/>
            </p:nvGrpSpPr>
            <p:grpSpPr>
              <a:xfrm>
                <a:off x="4852095" y="1336994"/>
                <a:ext cx="1440683" cy="928686"/>
                <a:chOff x="1533810" y="1341990"/>
                <a:chExt cx="1440683" cy="928686"/>
              </a:xfrm>
            </p:grpSpPr>
            <p:grpSp>
              <p:nvGrpSpPr>
                <p:cNvPr id="110" name="组合 109">
                  <a:extLst>
                    <a:ext uri="{FF2B5EF4-FFF2-40B4-BE49-F238E27FC236}">
                      <a16:creationId xmlns:a16="http://schemas.microsoft.com/office/drawing/2014/main" id="{27E05905-9473-48DD-8BFA-D076842A2649}"/>
                    </a:ext>
                  </a:extLst>
                </p:cNvPr>
                <p:cNvGrpSpPr/>
                <p:nvPr/>
              </p:nvGrpSpPr>
              <p:grpSpPr>
                <a:xfrm>
                  <a:off x="1958493" y="134199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112" name="直接连接符 111">
                    <a:extLst>
                      <a:ext uri="{FF2B5EF4-FFF2-40B4-BE49-F238E27FC236}">
                        <a16:creationId xmlns:a16="http://schemas.microsoft.com/office/drawing/2014/main" id="{BA160728-C0E3-4037-9519-59B88B740C94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3" name="直接连接符 112">
                    <a:extLst>
                      <a:ext uri="{FF2B5EF4-FFF2-40B4-BE49-F238E27FC236}">
                        <a16:creationId xmlns:a16="http://schemas.microsoft.com/office/drawing/2014/main" id="{298C543E-5D7E-4A38-90DA-09BFAB9D6CC6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4" name="直接连接符 113">
                    <a:extLst>
                      <a:ext uri="{FF2B5EF4-FFF2-40B4-BE49-F238E27FC236}">
                        <a16:creationId xmlns:a16="http://schemas.microsoft.com/office/drawing/2014/main" id="{44FB87FF-29F6-427A-A58E-D150C6A1248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1" name="箭头: 右 110">
                  <a:extLst>
                    <a:ext uri="{FF2B5EF4-FFF2-40B4-BE49-F238E27FC236}">
                      <a16:creationId xmlns:a16="http://schemas.microsoft.com/office/drawing/2014/main" id="{06EDCA29-9781-45C7-A827-64478A1FCDE5}"/>
                    </a:ext>
                  </a:extLst>
                </p:cNvPr>
                <p:cNvSpPr/>
                <p:nvPr/>
              </p:nvSpPr>
              <p:spPr>
                <a:xfrm>
                  <a:off x="1533810" y="1687196"/>
                  <a:ext cx="241430" cy="1917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9" name="矩形 108">
                <a:extLst>
                  <a:ext uri="{FF2B5EF4-FFF2-40B4-BE49-F238E27FC236}">
                    <a16:creationId xmlns:a16="http://schemas.microsoft.com/office/drawing/2014/main" id="{C6026EAC-7513-4927-B819-E348A8EAD31A}"/>
                  </a:ext>
                </a:extLst>
              </p:cNvPr>
              <p:cNvSpPr/>
              <p:nvPr/>
            </p:nvSpPr>
            <p:spPr>
              <a:xfrm>
                <a:off x="5276777" y="191507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N</a:t>
                </a:r>
                <a:r>
                  <a:rPr lang="en-US" altLang="zh-CN" sz="2800" baseline="-25000" dirty="0">
                    <a:solidFill>
                      <a:srgbClr val="FF0000"/>
                    </a:solidFill>
                  </a:rPr>
                  <a:t>2</a:t>
                </a:r>
              </a:p>
            </p:txBody>
          </p:sp>
        </p:grp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3A1332B0-3B28-4601-924B-1A6B52BE4F2C}"/>
                </a:ext>
              </a:extLst>
            </p:cNvPr>
            <p:cNvSpPr txBox="1"/>
            <p:nvPr/>
          </p:nvSpPr>
          <p:spPr>
            <a:xfrm>
              <a:off x="4567032" y="1134795"/>
              <a:ext cx="8118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Back</a:t>
              </a:r>
            </a:p>
            <a:p>
              <a:pPr algn="ctr"/>
              <a:r>
                <a:rPr lang="en-US" altLang="zh-CN" dirty="0"/>
                <a:t>track</a:t>
              </a:r>
              <a:endParaRPr lang="zh-CN" altLang="en-US" dirty="0"/>
            </a:p>
          </p:txBody>
        </p:sp>
      </p:grpSp>
      <p:grpSp>
        <p:nvGrpSpPr>
          <p:cNvPr id="115" name="组合 114">
            <a:extLst>
              <a:ext uri="{FF2B5EF4-FFF2-40B4-BE49-F238E27FC236}">
                <a16:creationId xmlns:a16="http://schemas.microsoft.com/office/drawing/2014/main" id="{AA60E90A-97B1-4CE7-8A69-45B8DD2FEDB9}"/>
              </a:ext>
            </a:extLst>
          </p:cNvPr>
          <p:cNvGrpSpPr/>
          <p:nvPr/>
        </p:nvGrpSpPr>
        <p:grpSpPr>
          <a:xfrm>
            <a:off x="8505960" y="91443"/>
            <a:ext cx="177985" cy="473749"/>
            <a:chOff x="8061775" y="81813"/>
            <a:chExt cx="177985" cy="473749"/>
          </a:xfrm>
        </p:grpSpPr>
        <p:cxnSp>
          <p:nvCxnSpPr>
            <p:cNvPr id="116" name="直接箭头连接符 115">
              <a:extLst>
                <a:ext uri="{FF2B5EF4-FFF2-40B4-BE49-F238E27FC236}">
                  <a16:creationId xmlns:a16="http://schemas.microsoft.com/office/drawing/2014/main" id="{C07EE698-E765-4ED7-91AD-2465595363E9}"/>
                </a:ext>
              </a:extLst>
            </p:cNvPr>
            <p:cNvCxnSpPr/>
            <p:nvPr/>
          </p:nvCxnSpPr>
          <p:spPr>
            <a:xfrm>
              <a:off x="8239760" y="133922"/>
              <a:ext cx="0" cy="42164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17" name="文本框 116">
              <a:extLst>
                <a:ext uri="{FF2B5EF4-FFF2-40B4-BE49-F238E27FC236}">
                  <a16:creationId xmlns:a16="http://schemas.microsoft.com/office/drawing/2014/main" id="{91E68830-BED6-446E-8FB6-9EAC7EF3B41A}"/>
                </a:ext>
              </a:extLst>
            </p:cNvPr>
            <p:cNvSpPr txBox="1"/>
            <p:nvPr/>
          </p:nvSpPr>
          <p:spPr>
            <a:xfrm>
              <a:off x="8061775" y="81813"/>
              <a:ext cx="174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8" name="组合 117">
            <a:extLst>
              <a:ext uri="{FF2B5EF4-FFF2-40B4-BE49-F238E27FC236}">
                <a16:creationId xmlns:a16="http://schemas.microsoft.com/office/drawing/2014/main" id="{7D1A11E6-D32B-4B35-96CD-025F62813A02}"/>
              </a:ext>
            </a:extLst>
          </p:cNvPr>
          <p:cNvGrpSpPr/>
          <p:nvPr/>
        </p:nvGrpSpPr>
        <p:grpSpPr>
          <a:xfrm>
            <a:off x="3775985" y="3134591"/>
            <a:ext cx="1440683" cy="928686"/>
            <a:chOff x="3208072" y="1336994"/>
            <a:chExt cx="1440683" cy="928686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08CE6E33-6EC2-465F-8045-7B78975B8C9E}"/>
                </a:ext>
              </a:extLst>
            </p:cNvPr>
            <p:cNvSpPr/>
            <p:nvPr/>
          </p:nvSpPr>
          <p:spPr>
            <a:xfrm>
              <a:off x="3632754" y="157892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V</a:t>
              </a:r>
              <a:endParaRPr lang="en-US" altLang="zh-CN" sz="2800" baseline="-25000" dirty="0">
                <a:solidFill>
                  <a:srgbClr val="FF0000"/>
                </a:solidFill>
              </a:endParaRPr>
            </a:p>
          </p:txBody>
        </p: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26EA6C0C-500C-456C-8ED6-7EA04F9119D4}"/>
                </a:ext>
              </a:extLst>
            </p:cNvPr>
            <p:cNvGrpSpPr/>
            <p:nvPr/>
          </p:nvGrpSpPr>
          <p:grpSpPr>
            <a:xfrm>
              <a:off x="3208072" y="1336994"/>
              <a:ext cx="1440683" cy="928686"/>
              <a:chOff x="1533810" y="1341990"/>
              <a:chExt cx="1440683" cy="928686"/>
            </a:xfrm>
          </p:grpSpPr>
          <p:grpSp>
            <p:nvGrpSpPr>
              <p:cNvPr id="122" name="组合 121">
                <a:extLst>
                  <a:ext uri="{FF2B5EF4-FFF2-40B4-BE49-F238E27FC236}">
                    <a16:creationId xmlns:a16="http://schemas.microsoft.com/office/drawing/2014/main" id="{AAF2ED81-FF3D-439F-A939-180EFE4BBF8E}"/>
                  </a:ext>
                </a:extLst>
              </p:cNvPr>
              <p:cNvGrpSpPr/>
              <p:nvPr/>
            </p:nvGrpSpPr>
            <p:grpSpPr>
              <a:xfrm>
                <a:off x="1958493" y="134199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124" name="直接连接符 123">
                  <a:extLst>
                    <a:ext uri="{FF2B5EF4-FFF2-40B4-BE49-F238E27FC236}">
                      <a16:creationId xmlns:a16="http://schemas.microsoft.com/office/drawing/2014/main" id="{B523DD47-692E-47C0-92A7-C57E9836DFAF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连接符 124">
                  <a:extLst>
                    <a:ext uri="{FF2B5EF4-FFF2-40B4-BE49-F238E27FC236}">
                      <a16:creationId xmlns:a16="http://schemas.microsoft.com/office/drawing/2014/main" id="{DC2CABD6-9FB9-4A73-B2C7-10F9CF9C540E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连接符 125">
                  <a:extLst>
                    <a:ext uri="{FF2B5EF4-FFF2-40B4-BE49-F238E27FC236}">
                      <a16:creationId xmlns:a16="http://schemas.microsoft.com/office/drawing/2014/main" id="{BF1B133D-65B9-4BB7-98CB-9CD27D0948D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3" name="箭头: 右 122">
                <a:extLst>
                  <a:ext uri="{FF2B5EF4-FFF2-40B4-BE49-F238E27FC236}">
                    <a16:creationId xmlns:a16="http://schemas.microsoft.com/office/drawing/2014/main" id="{84FEFB31-873D-474A-8E30-931BE06AE260}"/>
                  </a:ext>
                </a:extLst>
              </p:cNvPr>
              <p:cNvSpPr/>
              <p:nvPr/>
            </p:nvSpPr>
            <p:spPr>
              <a:xfrm>
                <a:off x="1533810" y="1687196"/>
                <a:ext cx="241430" cy="19176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1" name="矩形 120">
              <a:extLst>
                <a:ext uri="{FF2B5EF4-FFF2-40B4-BE49-F238E27FC236}">
                  <a16:creationId xmlns:a16="http://schemas.microsoft.com/office/drawing/2014/main" id="{FBF111B3-2CB9-4D4A-A3BC-4252983CC339}"/>
                </a:ext>
              </a:extLst>
            </p:cNvPr>
            <p:cNvSpPr/>
            <p:nvPr/>
          </p:nvSpPr>
          <p:spPr>
            <a:xfrm>
              <a:off x="3632754" y="191507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N</a:t>
              </a:r>
              <a:r>
                <a:rPr lang="en-US" altLang="zh-CN" sz="2800" baseline="-25000" dirty="0">
                  <a:solidFill>
                    <a:srgbClr val="FF0000"/>
                  </a:solidFill>
                </a:rPr>
                <a:t>2</a:t>
              </a:r>
            </a:p>
          </p:txBody>
        </p:sp>
      </p:grpSp>
      <p:sp>
        <p:nvSpPr>
          <p:cNvPr id="127" name="矩形 126">
            <a:extLst>
              <a:ext uri="{FF2B5EF4-FFF2-40B4-BE49-F238E27FC236}">
                <a16:creationId xmlns:a16="http://schemas.microsoft.com/office/drawing/2014/main" id="{4A32BB8B-4AB5-4D6F-BF55-E05381587FCC}"/>
              </a:ext>
            </a:extLst>
          </p:cNvPr>
          <p:cNvSpPr/>
          <p:nvPr/>
        </p:nvSpPr>
        <p:spPr>
          <a:xfrm>
            <a:off x="4200667" y="3044022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</a:rPr>
              <a:t>g</a:t>
            </a:r>
          </a:p>
        </p:txBody>
      </p: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C89C32FB-9E4F-4AF8-B2C5-AE61DF0D0817}"/>
              </a:ext>
            </a:extLst>
          </p:cNvPr>
          <p:cNvGrpSpPr/>
          <p:nvPr/>
        </p:nvGrpSpPr>
        <p:grpSpPr>
          <a:xfrm>
            <a:off x="8064742" y="81813"/>
            <a:ext cx="177985" cy="473749"/>
            <a:chOff x="8061775" y="81813"/>
            <a:chExt cx="177985" cy="473749"/>
          </a:xfrm>
        </p:grpSpPr>
        <p:cxnSp>
          <p:nvCxnSpPr>
            <p:cNvPr id="129" name="直接箭头连接符 128">
              <a:extLst>
                <a:ext uri="{FF2B5EF4-FFF2-40B4-BE49-F238E27FC236}">
                  <a16:creationId xmlns:a16="http://schemas.microsoft.com/office/drawing/2014/main" id="{7C4C190F-6277-4C99-8ED1-F66897EF9926}"/>
                </a:ext>
              </a:extLst>
            </p:cNvPr>
            <p:cNvCxnSpPr/>
            <p:nvPr/>
          </p:nvCxnSpPr>
          <p:spPr>
            <a:xfrm>
              <a:off x="8239760" y="133922"/>
              <a:ext cx="0" cy="42164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EAF4DECE-CAFA-437E-B505-B57CA19C12D3}"/>
                </a:ext>
              </a:extLst>
            </p:cNvPr>
            <p:cNvSpPr txBox="1"/>
            <p:nvPr/>
          </p:nvSpPr>
          <p:spPr>
            <a:xfrm>
              <a:off x="8061775" y="81813"/>
              <a:ext cx="174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BAB1CC02-F473-43BD-8E58-65A944A63EE5}"/>
              </a:ext>
            </a:extLst>
          </p:cNvPr>
          <p:cNvGrpSpPr/>
          <p:nvPr/>
        </p:nvGrpSpPr>
        <p:grpSpPr>
          <a:xfrm>
            <a:off x="349335" y="3790623"/>
            <a:ext cx="5169951" cy="1818475"/>
            <a:chOff x="349335" y="3790623"/>
            <a:chExt cx="5169951" cy="1818475"/>
          </a:xfrm>
        </p:grpSpPr>
        <p:grpSp>
          <p:nvGrpSpPr>
            <p:cNvPr id="131" name="组合 130">
              <a:extLst>
                <a:ext uri="{FF2B5EF4-FFF2-40B4-BE49-F238E27FC236}">
                  <a16:creationId xmlns:a16="http://schemas.microsoft.com/office/drawing/2014/main" id="{560077F9-5A3A-42AD-8F57-2782B3D43BF5}"/>
                </a:ext>
              </a:extLst>
            </p:cNvPr>
            <p:cNvGrpSpPr/>
            <p:nvPr/>
          </p:nvGrpSpPr>
          <p:grpSpPr>
            <a:xfrm>
              <a:off x="790462" y="4680412"/>
              <a:ext cx="1016001" cy="928686"/>
              <a:chOff x="3632754" y="1336994"/>
              <a:chExt cx="1016001" cy="928686"/>
            </a:xfrm>
          </p:grpSpPr>
          <p:sp>
            <p:nvSpPr>
              <p:cNvPr id="132" name="矩形 131">
                <a:extLst>
                  <a:ext uri="{FF2B5EF4-FFF2-40B4-BE49-F238E27FC236}">
                    <a16:creationId xmlns:a16="http://schemas.microsoft.com/office/drawing/2014/main" id="{6322C5CA-DBE9-4CF7-985F-7CA9921912F0}"/>
                  </a:ext>
                </a:extLst>
              </p:cNvPr>
              <p:cNvSpPr/>
              <p:nvPr/>
            </p:nvSpPr>
            <p:spPr>
              <a:xfrm>
                <a:off x="3632754" y="157892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V</a:t>
                </a:r>
                <a:endParaRPr lang="en-US" altLang="zh-CN" sz="2800" baseline="-25000" dirty="0">
                  <a:solidFill>
                    <a:srgbClr val="FF0000"/>
                  </a:solidFill>
                </a:endParaRPr>
              </a:p>
            </p:txBody>
          </p:sp>
          <p:grpSp>
            <p:nvGrpSpPr>
              <p:cNvPr id="135" name="组合 134">
                <a:extLst>
                  <a:ext uri="{FF2B5EF4-FFF2-40B4-BE49-F238E27FC236}">
                    <a16:creationId xmlns:a16="http://schemas.microsoft.com/office/drawing/2014/main" id="{D44199AA-36FF-4603-BB8E-1DD03C09A1C4}"/>
                  </a:ext>
                </a:extLst>
              </p:cNvPr>
              <p:cNvGrpSpPr/>
              <p:nvPr/>
            </p:nvGrpSpPr>
            <p:grpSpPr>
              <a:xfrm>
                <a:off x="3632755" y="1336994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137" name="直接连接符 136">
                  <a:extLst>
                    <a:ext uri="{FF2B5EF4-FFF2-40B4-BE49-F238E27FC236}">
                      <a16:creationId xmlns:a16="http://schemas.microsoft.com/office/drawing/2014/main" id="{D71B5A6E-3EA4-4156-861E-E0513AEBCBFE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直接连接符 137">
                  <a:extLst>
                    <a:ext uri="{FF2B5EF4-FFF2-40B4-BE49-F238E27FC236}">
                      <a16:creationId xmlns:a16="http://schemas.microsoft.com/office/drawing/2014/main" id="{B29EA814-E653-4BAC-B078-E26731ACA7A0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直接连接符 138">
                  <a:extLst>
                    <a:ext uri="{FF2B5EF4-FFF2-40B4-BE49-F238E27FC236}">
                      <a16:creationId xmlns:a16="http://schemas.microsoft.com/office/drawing/2014/main" id="{66A0D938-461F-4CC4-AEC3-35BE0C1352D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4" name="矩形 133">
                <a:extLst>
                  <a:ext uri="{FF2B5EF4-FFF2-40B4-BE49-F238E27FC236}">
                    <a16:creationId xmlns:a16="http://schemas.microsoft.com/office/drawing/2014/main" id="{1088CFB1-23C3-456C-B448-317DDA86FBD4}"/>
                  </a:ext>
                </a:extLst>
              </p:cNvPr>
              <p:cNvSpPr/>
              <p:nvPr/>
            </p:nvSpPr>
            <p:spPr>
              <a:xfrm>
                <a:off x="3632754" y="191507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N</a:t>
                </a:r>
                <a:r>
                  <a:rPr lang="en-US" altLang="zh-CN" sz="2800" baseline="-25000" dirty="0">
                    <a:solidFill>
                      <a:srgbClr val="FF0000"/>
                    </a:solidFill>
                  </a:rPr>
                  <a:t>2</a:t>
                </a:r>
              </a:p>
            </p:txBody>
          </p:sp>
        </p:grp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A21CE259-B2BD-4619-AE0C-26C8901F00FF}"/>
                </a:ext>
              </a:extLst>
            </p:cNvPr>
            <p:cNvSpPr/>
            <p:nvPr/>
          </p:nvSpPr>
          <p:spPr>
            <a:xfrm>
              <a:off x="349335" y="3790623"/>
              <a:ext cx="5169951" cy="1300480"/>
            </a:xfrm>
            <a:custGeom>
              <a:avLst/>
              <a:gdLst>
                <a:gd name="connsiteX0" fmla="*/ 5778972 w 6055664"/>
                <a:gd name="connsiteY0" fmla="*/ 0 h 1300480"/>
                <a:gd name="connsiteX1" fmla="*/ 5453852 w 6055664"/>
                <a:gd name="connsiteY1" fmla="*/ 457200 h 1300480"/>
                <a:gd name="connsiteX2" fmla="*/ 444972 w 6055664"/>
                <a:gd name="connsiteY2" fmla="*/ 640080 h 1300480"/>
                <a:gd name="connsiteX3" fmla="*/ 434812 w 6055664"/>
                <a:gd name="connsiteY3" fmla="*/ 1300480 h 130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55664" h="1300480">
                  <a:moveTo>
                    <a:pt x="5778972" y="0"/>
                  </a:moveTo>
                  <a:cubicBezTo>
                    <a:pt x="6060912" y="175260"/>
                    <a:pt x="6342852" y="350520"/>
                    <a:pt x="5453852" y="457200"/>
                  </a:cubicBezTo>
                  <a:cubicBezTo>
                    <a:pt x="4564852" y="563880"/>
                    <a:pt x="1281479" y="499533"/>
                    <a:pt x="444972" y="640080"/>
                  </a:cubicBezTo>
                  <a:cubicBezTo>
                    <a:pt x="-391535" y="780627"/>
                    <a:pt x="157105" y="1200573"/>
                    <a:pt x="434812" y="1300480"/>
                  </a:cubicBezTo>
                </a:path>
              </a:pathLst>
            </a:custGeom>
            <a:noFill/>
            <a:ln w="762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202084A8-8786-406F-9E6C-699241769101}"/>
              </a:ext>
            </a:extLst>
          </p:cNvPr>
          <p:cNvGrpSpPr/>
          <p:nvPr/>
        </p:nvGrpSpPr>
        <p:grpSpPr>
          <a:xfrm>
            <a:off x="10831780" y="1189311"/>
            <a:ext cx="890969" cy="369332"/>
            <a:chOff x="7354123" y="-216196"/>
            <a:chExt cx="890969" cy="369332"/>
          </a:xfrm>
        </p:grpSpPr>
        <p:cxnSp>
          <p:nvCxnSpPr>
            <p:cNvPr id="143" name="直接箭头连接符 142">
              <a:extLst>
                <a:ext uri="{FF2B5EF4-FFF2-40B4-BE49-F238E27FC236}">
                  <a16:creationId xmlns:a16="http://schemas.microsoft.com/office/drawing/2014/main" id="{FF3800A7-831D-49EE-8CC8-810D2502A0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54123" y="133922"/>
              <a:ext cx="885637" cy="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5A7748C-FD18-43C5-BBEE-D3147FA6D3B5}"/>
                </a:ext>
              </a:extLst>
            </p:cNvPr>
            <p:cNvSpPr txBox="1"/>
            <p:nvPr/>
          </p:nvSpPr>
          <p:spPr>
            <a:xfrm>
              <a:off x="7454897" y="-216196"/>
              <a:ext cx="7901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next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5" name="文本框 144">
            <a:extLst>
              <a:ext uri="{FF2B5EF4-FFF2-40B4-BE49-F238E27FC236}">
                <a16:creationId xmlns:a16="http://schemas.microsoft.com/office/drawing/2014/main" id="{E82DCD69-1358-454A-A9F1-02F43928DDC9}"/>
              </a:ext>
            </a:extLst>
          </p:cNvPr>
          <p:cNvSpPr txBox="1"/>
          <p:nvPr/>
        </p:nvSpPr>
        <p:spPr>
          <a:xfrm>
            <a:off x="2546753" y="4533924"/>
            <a:ext cx="13333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6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41981307-1121-482D-AD8B-25EEAE4EDDB0}"/>
              </a:ext>
            </a:extLst>
          </p:cNvPr>
          <p:cNvSpPr/>
          <p:nvPr/>
        </p:nvSpPr>
        <p:spPr>
          <a:xfrm>
            <a:off x="433128" y="5819535"/>
            <a:ext cx="5742183" cy="9541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若</a:t>
            </a:r>
            <a:r>
              <a:rPr lang="en-US" altLang="zh-CN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stack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为空时</a:t>
            </a:r>
            <a:r>
              <a:rPr lang="en-US" altLang="zh-CN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tokens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正好被吃完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，则语法通过；否则，不通过</a:t>
            </a:r>
            <a:endParaRPr lang="zh-CN" altLang="en-US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868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22222E-6 L 0.03542 0.00023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22222E-6 L -0.03594 2.22222E-6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97" y="0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22222E-6 L 0.03542 0.00023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3.33333E-6 L -0.03594 3.33333E-6 " pathEditMode="relative" rAng="0" ptsTypes="AA">
                                      <p:cBhvr>
                                        <p:cTn id="124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9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045E-16 2.22222E-6 L 0.03542 0.00023 " pathEditMode="relative" rAng="0" ptsTypes="AA">
                                      <p:cBhvr>
                                        <p:cTn id="154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9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6" grpId="0" animBg="1"/>
      <p:bldP spid="27" grpId="0" animBg="1"/>
      <p:bldP spid="22" grpId="0" animBg="1"/>
      <p:bldP spid="45" grpId="0" animBg="1"/>
      <p:bldP spid="96" grpId="0" animBg="1"/>
      <p:bldP spid="127" grpId="0" animBg="1"/>
      <p:bldP spid="145" grpId="0"/>
      <p:bldP spid="14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8F4D17-D272-4D2C-860D-1592A926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算法的讨论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F79F8A4-F9DF-4F20-A64D-4FB5B06C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43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3FE496-0A9A-449D-BAC3-09A6E1D99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算法需要用到</a:t>
            </a:r>
            <a:r>
              <a:rPr lang="zh-CN" altLang="en-US" b="1" dirty="0">
                <a:solidFill>
                  <a:srgbClr val="FF0000"/>
                </a:solidFill>
              </a:rPr>
              <a:t>回溯</a:t>
            </a:r>
          </a:p>
          <a:p>
            <a:pPr lvl="1"/>
            <a:r>
              <a:rPr lang="zh-CN" altLang="en-US" dirty="0"/>
              <a:t>给分析效率带来问题</a:t>
            </a:r>
          </a:p>
          <a:p>
            <a:r>
              <a:rPr lang="zh-CN" altLang="en-US" dirty="0"/>
              <a:t>而就这部分而言（就所有部分），编译器必须高效</a:t>
            </a:r>
          </a:p>
          <a:p>
            <a:pPr lvl="1"/>
            <a:r>
              <a:rPr lang="zh-CN" altLang="en-US" dirty="0"/>
              <a:t>编译上千万行的内核等程序</a:t>
            </a:r>
          </a:p>
          <a:p>
            <a:r>
              <a:rPr lang="zh-CN" altLang="en-US" dirty="0"/>
              <a:t>因此，实际上我们需要</a:t>
            </a:r>
            <a:r>
              <a:rPr lang="zh-CN" altLang="en-US" b="1" dirty="0">
                <a:solidFill>
                  <a:srgbClr val="0000FF"/>
                </a:solidFill>
              </a:rPr>
              <a:t>线性时间</a:t>
            </a:r>
            <a:r>
              <a:rPr lang="zh-CN" altLang="en-US" dirty="0"/>
              <a:t>的算法</a:t>
            </a:r>
          </a:p>
          <a:p>
            <a:pPr lvl="1"/>
            <a:r>
              <a:rPr lang="zh-CN" altLang="en-US" dirty="0"/>
              <a:t>避免回溯</a:t>
            </a:r>
          </a:p>
          <a:p>
            <a:pPr lvl="1"/>
            <a:r>
              <a:rPr lang="zh-CN" altLang="en-US" dirty="0"/>
              <a:t>引出</a:t>
            </a:r>
            <a:r>
              <a:rPr lang="zh-CN" altLang="en-US" b="1" dirty="0">
                <a:solidFill>
                  <a:srgbClr val="0000FF"/>
                </a:solidFill>
              </a:rPr>
              <a:t>递归下降</a:t>
            </a:r>
            <a:r>
              <a:rPr lang="zh-CN" altLang="en-US" dirty="0"/>
              <a:t>分析算法和</a:t>
            </a:r>
            <a:r>
              <a:rPr lang="en-US" altLang="zh-CN" b="1" dirty="0">
                <a:solidFill>
                  <a:srgbClr val="0000FF"/>
                </a:solidFill>
              </a:rPr>
              <a:t>LL(1)</a:t>
            </a:r>
            <a:r>
              <a:rPr lang="zh-CN" altLang="en-US" dirty="0"/>
              <a:t>分析算法</a:t>
            </a:r>
          </a:p>
        </p:txBody>
      </p:sp>
    </p:spTree>
    <p:extLst>
      <p:ext uri="{BB962C8B-B14F-4D97-AF65-F5344CB8AC3E}">
        <p14:creationId xmlns:p14="http://schemas.microsoft.com/office/powerpoint/2010/main" val="22414525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44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b="1" dirty="0"/>
              <a:t>4.1</a:t>
            </a:r>
            <a:r>
              <a:rPr lang="zh-CN" altLang="en-US" b="1" dirty="0"/>
              <a:t>：递归下降分析</a:t>
            </a:r>
            <a:endParaRPr lang="en-US" altLang="zh-CN" b="1" dirty="0"/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分析冲突处理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第五讲：自底向上分析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LR(0)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SLR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29039050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D19A3E-C77C-4DA8-A973-96F8FF3CF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重新思考示例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5BDCE6F-E577-4AB8-BA9E-A9F503097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45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71140F8-0AF2-4D40-9946-6EB98B29C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0000FF"/>
                </a:solidFill>
              </a:rPr>
              <a:t>用前看符号避免回溯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1"/>
            <a:r>
              <a:rPr lang="zh-CN" altLang="en-US" dirty="0"/>
              <a:t>递归下降分析算法和</a:t>
            </a:r>
            <a:r>
              <a:rPr lang="en-US" altLang="zh-CN" dirty="0"/>
              <a:t>LL(1)</a:t>
            </a:r>
            <a:r>
              <a:rPr lang="zh-CN" altLang="en-US" dirty="0"/>
              <a:t>分析算法的思想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BFBFA84-27D1-45BE-AAAA-8E3211A9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430" y="136523"/>
            <a:ext cx="2462997" cy="284098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7A3AFDD-F47E-4CE6-B7C8-BBB8830D5415}"/>
              </a:ext>
            </a:extLst>
          </p:cNvPr>
          <p:cNvSpPr txBox="1"/>
          <p:nvPr/>
        </p:nvSpPr>
        <p:spPr>
          <a:xfrm>
            <a:off x="7940895" y="594136"/>
            <a:ext cx="1463040" cy="5847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 d w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CE12649-A5B3-408C-A6C3-B3447119A426}"/>
              </a:ext>
            </a:extLst>
          </p:cNvPr>
          <p:cNvSpPr txBox="1"/>
          <p:nvPr/>
        </p:nvSpPr>
        <p:spPr>
          <a:xfrm>
            <a:off x="8064584" y="1411444"/>
            <a:ext cx="121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4CB9AE8C-2C70-4A37-8019-11AF96B6BFC0}"/>
              </a:ext>
            </a:extLst>
          </p:cNvPr>
          <p:cNvGrpSpPr/>
          <p:nvPr/>
        </p:nvGrpSpPr>
        <p:grpSpPr>
          <a:xfrm>
            <a:off x="1228541" y="2510439"/>
            <a:ext cx="4573991" cy="1515589"/>
            <a:chOff x="4662621" y="1860199"/>
            <a:chExt cx="4573991" cy="1515589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38233928-B82D-4A22-8224-F038B697CB63}"/>
                </a:ext>
              </a:extLst>
            </p:cNvPr>
            <p:cNvSpPr/>
            <p:nvPr/>
          </p:nvSpPr>
          <p:spPr>
            <a:xfrm>
              <a:off x="6707647" y="1860199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75C4911-034E-4CDC-93F6-F60A41890B63}"/>
                </a:ext>
              </a:extLst>
            </p:cNvPr>
            <p:cNvSpPr/>
            <p:nvPr/>
          </p:nvSpPr>
          <p:spPr>
            <a:xfrm>
              <a:off x="4662621" y="296465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8EC7980-675B-4412-BED1-2F64FE46DC05}"/>
                </a:ext>
              </a:extLst>
            </p:cNvPr>
            <p:cNvSpPr/>
            <p:nvPr/>
          </p:nvSpPr>
          <p:spPr>
            <a:xfrm>
              <a:off x="8766643" y="296465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F6FF58FF-FF1B-4170-A936-11249D22FC1F}"/>
                </a:ext>
              </a:extLst>
            </p:cNvPr>
            <p:cNvCxnSpPr>
              <a:cxnSpLocks/>
              <a:stCxn id="9" idx="4"/>
              <a:endCxn id="10" idx="7"/>
            </p:cNvCxnSpPr>
            <p:nvPr/>
          </p:nvCxnSpPr>
          <p:spPr>
            <a:xfrm flipH="1">
              <a:off x="5063765" y="2268441"/>
              <a:ext cx="1878867" cy="75599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9BB701C0-D0A4-46F6-94D3-320EA2C79B94}"/>
                </a:ext>
              </a:extLst>
            </p:cNvPr>
            <p:cNvCxnSpPr>
              <a:cxnSpLocks/>
              <a:stCxn id="9" idx="4"/>
              <a:endCxn id="11" idx="1"/>
            </p:cNvCxnSpPr>
            <p:nvPr/>
          </p:nvCxnSpPr>
          <p:spPr>
            <a:xfrm>
              <a:off x="6942632" y="2268441"/>
              <a:ext cx="1892836" cy="75599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1646C24A-DBF6-4A06-8918-7602B8543705}"/>
                </a:ext>
              </a:extLst>
            </p:cNvPr>
            <p:cNvSpPr/>
            <p:nvPr/>
          </p:nvSpPr>
          <p:spPr>
            <a:xfrm>
              <a:off x="6710016" y="296754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A7EEED23-F98B-4D9E-B49C-51ECE45DE185}"/>
                </a:ext>
              </a:extLst>
            </p:cNvPr>
            <p:cNvCxnSpPr>
              <a:cxnSpLocks/>
              <a:stCxn id="9" idx="4"/>
              <a:endCxn id="14" idx="0"/>
            </p:cNvCxnSpPr>
            <p:nvPr/>
          </p:nvCxnSpPr>
          <p:spPr>
            <a:xfrm>
              <a:off x="6942632" y="2268441"/>
              <a:ext cx="2369" cy="69910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5820198-5216-49D9-83D5-5D136E8A03A2}"/>
              </a:ext>
            </a:extLst>
          </p:cNvPr>
          <p:cNvGrpSpPr/>
          <p:nvPr/>
        </p:nvGrpSpPr>
        <p:grpSpPr>
          <a:xfrm>
            <a:off x="1228541" y="4023193"/>
            <a:ext cx="469969" cy="1214068"/>
            <a:chOff x="4672781" y="3372896"/>
            <a:chExt cx="469969" cy="1214068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CD7828AF-2BC8-4C58-807C-F50FB047337F}"/>
                </a:ext>
              </a:extLst>
            </p:cNvPr>
            <p:cNvSpPr/>
            <p:nvPr/>
          </p:nvSpPr>
          <p:spPr>
            <a:xfrm>
              <a:off x="4672781" y="4178722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9D854D3-E5A0-44F1-8EB0-2A91861577EF}"/>
                </a:ext>
              </a:extLst>
            </p:cNvPr>
            <p:cNvCxnSpPr>
              <a:cxnSpLocks/>
            </p:cNvCxnSpPr>
            <p:nvPr/>
          </p:nvCxnSpPr>
          <p:spPr>
            <a:xfrm>
              <a:off x="4897606" y="3372896"/>
              <a:ext cx="0" cy="80582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8BBB1BF-FB0C-416C-98BA-99E32DF709B0}"/>
              </a:ext>
            </a:extLst>
          </p:cNvPr>
          <p:cNvGrpSpPr/>
          <p:nvPr/>
        </p:nvGrpSpPr>
        <p:grpSpPr>
          <a:xfrm>
            <a:off x="3263407" y="4026085"/>
            <a:ext cx="469969" cy="1211176"/>
            <a:chOff x="6707647" y="3375788"/>
            <a:chExt cx="469969" cy="1211176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B5E18432-4BBB-4A98-8FB2-8022AF0987E0}"/>
                </a:ext>
              </a:extLst>
            </p:cNvPr>
            <p:cNvSpPr/>
            <p:nvPr/>
          </p:nvSpPr>
          <p:spPr>
            <a:xfrm>
              <a:off x="6707647" y="4178722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D22E2AC4-0D6F-441D-B2A1-F116A8BEF2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42632" y="3375788"/>
              <a:ext cx="2369" cy="80293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144AF14-9029-4868-8CAD-E1B4DFCE970F}"/>
              </a:ext>
            </a:extLst>
          </p:cNvPr>
          <p:cNvGrpSpPr/>
          <p:nvPr/>
        </p:nvGrpSpPr>
        <p:grpSpPr>
          <a:xfrm>
            <a:off x="5332563" y="4023193"/>
            <a:ext cx="469969" cy="1214068"/>
            <a:chOff x="8776803" y="3372896"/>
            <a:chExt cx="469969" cy="1214068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CABEAB08-922E-4DAA-8E6C-CDBD3DB27A27}"/>
                </a:ext>
              </a:extLst>
            </p:cNvPr>
            <p:cNvSpPr/>
            <p:nvPr/>
          </p:nvSpPr>
          <p:spPr>
            <a:xfrm>
              <a:off x="8776803" y="4178722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0E0704E-C10B-4164-A277-89B28405412E}"/>
                </a:ext>
              </a:extLst>
            </p:cNvPr>
            <p:cNvCxnSpPr>
              <a:cxnSpLocks/>
            </p:cNvCxnSpPr>
            <p:nvPr/>
          </p:nvCxnSpPr>
          <p:spPr>
            <a:xfrm>
              <a:off x="9001628" y="3372896"/>
              <a:ext cx="0" cy="80582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ADA70762-FABB-4B71-9086-37BC2E6DF795}"/>
              </a:ext>
            </a:extLst>
          </p:cNvPr>
          <p:cNvSpPr/>
          <p:nvPr/>
        </p:nvSpPr>
        <p:spPr>
          <a:xfrm>
            <a:off x="838200" y="3924920"/>
            <a:ext cx="62330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6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23760896-898E-4B9C-9ABA-958F66A79316}"/>
              </a:ext>
            </a:extLst>
          </p:cNvPr>
          <p:cNvGrpSpPr/>
          <p:nvPr/>
        </p:nvGrpSpPr>
        <p:grpSpPr>
          <a:xfrm>
            <a:off x="8064742" y="81813"/>
            <a:ext cx="177985" cy="473749"/>
            <a:chOff x="8061775" y="81813"/>
            <a:chExt cx="177985" cy="473749"/>
          </a:xfrm>
        </p:grpSpPr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3C7A5F93-9E7F-49E6-AB91-B0A26348E65E}"/>
                </a:ext>
              </a:extLst>
            </p:cNvPr>
            <p:cNvCxnSpPr/>
            <p:nvPr/>
          </p:nvCxnSpPr>
          <p:spPr>
            <a:xfrm>
              <a:off x="8239760" y="133922"/>
              <a:ext cx="0" cy="42164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9228FC8E-C85C-46FE-83E9-44D3E5F66C50}"/>
                </a:ext>
              </a:extLst>
            </p:cNvPr>
            <p:cNvSpPr txBox="1"/>
            <p:nvPr/>
          </p:nvSpPr>
          <p:spPr>
            <a:xfrm>
              <a:off x="8061775" y="81813"/>
              <a:ext cx="174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BAB4650-D5A3-41A7-9370-54E72657D753}"/>
              </a:ext>
            </a:extLst>
          </p:cNvPr>
          <p:cNvGrpSpPr/>
          <p:nvPr/>
        </p:nvGrpSpPr>
        <p:grpSpPr>
          <a:xfrm>
            <a:off x="8521607" y="81813"/>
            <a:ext cx="177985" cy="473749"/>
            <a:chOff x="8061775" y="81813"/>
            <a:chExt cx="177985" cy="473749"/>
          </a:xfrm>
        </p:grpSpPr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8040125B-0361-4ADB-A4FC-A50AC65E7008}"/>
                </a:ext>
              </a:extLst>
            </p:cNvPr>
            <p:cNvCxnSpPr/>
            <p:nvPr/>
          </p:nvCxnSpPr>
          <p:spPr>
            <a:xfrm>
              <a:off x="8239760" y="133922"/>
              <a:ext cx="0" cy="42164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178E126B-7C0C-4A80-9F74-A0939D811B64}"/>
                </a:ext>
              </a:extLst>
            </p:cNvPr>
            <p:cNvSpPr txBox="1"/>
            <p:nvPr/>
          </p:nvSpPr>
          <p:spPr>
            <a:xfrm>
              <a:off x="8061775" y="81813"/>
              <a:ext cx="174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48BFE695-D355-4323-81A1-16A80E2C7316}"/>
              </a:ext>
            </a:extLst>
          </p:cNvPr>
          <p:cNvGrpSpPr/>
          <p:nvPr/>
        </p:nvGrpSpPr>
        <p:grpSpPr>
          <a:xfrm>
            <a:off x="8906218" y="81813"/>
            <a:ext cx="177985" cy="473749"/>
            <a:chOff x="8061775" y="81813"/>
            <a:chExt cx="177985" cy="473749"/>
          </a:xfrm>
        </p:grpSpPr>
        <p:cxnSp>
          <p:nvCxnSpPr>
            <p:cNvPr id="39" name="直接箭头连接符 38">
              <a:extLst>
                <a:ext uri="{FF2B5EF4-FFF2-40B4-BE49-F238E27FC236}">
                  <a16:creationId xmlns:a16="http://schemas.microsoft.com/office/drawing/2014/main" id="{668F94C2-3DE9-4CA9-B8E3-B9637798AA9F}"/>
                </a:ext>
              </a:extLst>
            </p:cNvPr>
            <p:cNvCxnSpPr/>
            <p:nvPr/>
          </p:nvCxnSpPr>
          <p:spPr>
            <a:xfrm>
              <a:off x="8239760" y="133922"/>
              <a:ext cx="0" cy="421640"/>
            </a:xfrm>
            <a:prstGeom prst="straightConnector1">
              <a:avLst/>
            </a:prstGeom>
            <a:noFill/>
            <a:ln w="5715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EEF1580-3DA0-43F9-BBFC-346F76CDCF18}"/>
                </a:ext>
              </a:extLst>
            </p:cNvPr>
            <p:cNvSpPr txBox="1"/>
            <p:nvPr/>
          </p:nvSpPr>
          <p:spPr>
            <a:xfrm>
              <a:off x="8061775" y="81813"/>
              <a:ext cx="174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5FD41545-FEE8-44EA-8CE5-87A3FA30FCC7}"/>
              </a:ext>
            </a:extLst>
          </p:cNvPr>
          <p:cNvSpPr/>
          <p:nvPr/>
        </p:nvSpPr>
        <p:spPr>
          <a:xfrm>
            <a:off x="9737110" y="158202"/>
            <a:ext cx="2367280" cy="3046988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gN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632AFBB-9F73-4C0C-B3F3-1E820309D373}"/>
              </a:ext>
            </a:extLst>
          </p:cNvPr>
          <p:cNvGrpSpPr/>
          <p:nvPr/>
        </p:nvGrpSpPr>
        <p:grpSpPr>
          <a:xfrm>
            <a:off x="7170150" y="3222330"/>
            <a:ext cx="4573991" cy="1515589"/>
            <a:chOff x="4662621" y="1860199"/>
            <a:chExt cx="4573991" cy="1515589"/>
          </a:xfrm>
        </p:grpSpPr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529D8AF3-20B4-4C6C-82BC-695185FC2901}"/>
                </a:ext>
              </a:extLst>
            </p:cNvPr>
            <p:cNvSpPr/>
            <p:nvPr/>
          </p:nvSpPr>
          <p:spPr>
            <a:xfrm>
              <a:off x="6707647" y="1860199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C97571D4-B443-4F74-A6F7-E6F5D84A293B}"/>
                </a:ext>
              </a:extLst>
            </p:cNvPr>
            <p:cNvSpPr/>
            <p:nvPr/>
          </p:nvSpPr>
          <p:spPr>
            <a:xfrm>
              <a:off x="4662621" y="296465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2AFA891C-BA8E-49A2-971A-7E67FC437B15}"/>
                </a:ext>
              </a:extLst>
            </p:cNvPr>
            <p:cNvSpPr/>
            <p:nvPr/>
          </p:nvSpPr>
          <p:spPr>
            <a:xfrm>
              <a:off x="8766643" y="296465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F68559E4-C036-499C-8C34-8D2519C46913}"/>
                </a:ext>
              </a:extLst>
            </p:cNvPr>
            <p:cNvCxnSpPr>
              <a:cxnSpLocks/>
              <a:stCxn id="44" idx="4"/>
              <a:endCxn id="45" idx="7"/>
            </p:cNvCxnSpPr>
            <p:nvPr/>
          </p:nvCxnSpPr>
          <p:spPr>
            <a:xfrm flipH="1">
              <a:off x="5063765" y="2268441"/>
              <a:ext cx="1878867" cy="75599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3EC4439A-F18A-4A47-AD92-CD016B23FA7E}"/>
                </a:ext>
              </a:extLst>
            </p:cNvPr>
            <p:cNvCxnSpPr>
              <a:cxnSpLocks/>
              <a:stCxn id="44" idx="4"/>
              <a:endCxn id="46" idx="1"/>
            </p:cNvCxnSpPr>
            <p:nvPr/>
          </p:nvCxnSpPr>
          <p:spPr>
            <a:xfrm>
              <a:off x="6942632" y="2268441"/>
              <a:ext cx="1892836" cy="75599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BCD47555-DE97-49CD-8A63-E8083BC16DEA}"/>
                </a:ext>
              </a:extLst>
            </p:cNvPr>
            <p:cNvSpPr/>
            <p:nvPr/>
          </p:nvSpPr>
          <p:spPr>
            <a:xfrm>
              <a:off x="6710016" y="296754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22CE08A6-4B82-4C4C-8690-F8D8181EF00C}"/>
                </a:ext>
              </a:extLst>
            </p:cNvPr>
            <p:cNvCxnSpPr>
              <a:cxnSpLocks/>
              <a:stCxn id="44" idx="4"/>
              <a:endCxn id="49" idx="0"/>
            </p:cNvCxnSpPr>
            <p:nvPr/>
          </p:nvCxnSpPr>
          <p:spPr>
            <a:xfrm>
              <a:off x="6942632" y="2268441"/>
              <a:ext cx="2369" cy="69910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矩形 50">
            <a:extLst>
              <a:ext uri="{FF2B5EF4-FFF2-40B4-BE49-F238E27FC236}">
                <a16:creationId xmlns:a16="http://schemas.microsoft.com/office/drawing/2014/main" id="{CB897A1A-3C1F-46CD-BCFB-92982E0F66F2}"/>
              </a:ext>
            </a:extLst>
          </p:cNvPr>
          <p:cNvSpPr/>
          <p:nvPr/>
        </p:nvSpPr>
        <p:spPr>
          <a:xfrm>
            <a:off x="6566564" y="4409910"/>
            <a:ext cx="62330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6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2DE75CBF-956B-48BD-A737-D295A6D9523D}"/>
              </a:ext>
            </a:extLst>
          </p:cNvPr>
          <p:cNvGrpSpPr/>
          <p:nvPr/>
        </p:nvGrpSpPr>
        <p:grpSpPr>
          <a:xfrm>
            <a:off x="6719904" y="4735027"/>
            <a:ext cx="685231" cy="1265486"/>
            <a:chOff x="4238480" y="3368709"/>
            <a:chExt cx="685231" cy="1265486"/>
          </a:xfrm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91E9058A-CE47-4F9A-B0D2-571FF299494D}"/>
                </a:ext>
              </a:extLst>
            </p:cNvPr>
            <p:cNvSpPr/>
            <p:nvPr/>
          </p:nvSpPr>
          <p:spPr>
            <a:xfrm>
              <a:off x="4238480" y="4225953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E904A72A-6705-4B17-852E-31CC5F2962B8}"/>
                </a:ext>
              </a:extLst>
            </p:cNvPr>
            <p:cNvCxnSpPr>
              <a:cxnSpLocks/>
              <a:stCxn id="45" idx="4"/>
              <a:endCxn id="53" idx="0"/>
            </p:cNvCxnSpPr>
            <p:nvPr/>
          </p:nvCxnSpPr>
          <p:spPr>
            <a:xfrm flipH="1">
              <a:off x="4473465" y="3368709"/>
              <a:ext cx="450246" cy="857244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6043668A-2306-4038-A126-A7C9EA8D1E94}"/>
              </a:ext>
            </a:extLst>
          </p:cNvPr>
          <p:cNvGrpSpPr/>
          <p:nvPr/>
        </p:nvGrpSpPr>
        <p:grpSpPr>
          <a:xfrm>
            <a:off x="7405135" y="4735027"/>
            <a:ext cx="1069507" cy="1277966"/>
            <a:chOff x="7405135" y="4735027"/>
            <a:chExt cx="1069507" cy="1277966"/>
          </a:xfrm>
        </p:grpSpPr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56BE9AD-E4FB-4D00-885E-469AC4E19725}"/>
                </a:ext>
              </a:extLst>
            </p:cNvPr>
            <p:cNvGrpSpPr/>
            <p:nvPr/>
          </p:nvGrpSpPr>
          <p:grpSpPr>
            <a:xfrm>
              <a:off x="7405135" y="4735027"/>
              <a:ext cx="515677" cy="1277966"/>
              <a:chOff x="4192772" y="3356229"/>
              <a:chExt cx="515677" cy="1277966"/>
            </a:xfrm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281BBC43-1169-4F06-ABB5-71B7637508FC}"/>
                  </a:ext>
                </a:extLst>
              </p:cNvPr>
              <p:cNvSpPr/>
              <p:nvPr/>
            </p:nvSpPr>
            <p:spPr>
              <a:xfrm>
                <a:off x="4238480" y="4225953"/>
                <a:ext cx="469969" cy="408242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b="1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g</a:t>
                </a:r>
                <a:endParaRPr lang="zh-CN" altLang="en-US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2C271609-BE1C-4917-A945-07301188EE6C}"/>
                  </a:ext>
                </a:extLst>
              </p:cNvPr>
              <p:cNvCxnSpPr>
                <a:cxnSpLocks/>
                <a:stCxn id="45" idx="4"/>
                <a:endCxn id="58" idx="0"/>
              </p:cNvCxnSpPr>
              <p:nvPr/>
            </p:nvCxnSpPr>
            <p:spPr>
              <a:xfrm>
                <a:off x="4192772" y="3356229"/>
                <a:ext cx="280693" cy="869724"/>
              </a:xfrm>
              <a:prstGeom prst="line">
                <a:avLst/>
              </a:prstGeom>
              <a:ln w="5715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0556E67C-B253-46C2-A092-E93EB9544A2F}"/>
                </a:ext>
              </a:extLst>
            </p:cNvPr>
            <p:cNvGrpSpPr/>
            <p:nvPr/>
          </p:nvGrpSpPr>
          <p:grpSpPr>
            <a:xfrm>
              <a:off x="7405135" y="4735027"/>
              <a:ext cx="1069507" cy="1258966"/>
              <a:chOff x="3638942" y="3375229"/>
              <a:chExt cx="1069507" cy="1258966"/>
            </a:xfrm>
          </p:grpSpPr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id="{238F88C6-01A7-446A-AE34-B1276951F713}"/>
                  </a:ext>
                </a:extLst>
              </p:cNvPr>
              <p:cNvSpPr/>
              <p:nvPr/>
            </p:nvSpPr>
            <p:spPr>
              <a:xfrm>
                <a:off x="4238480" y="4225953"/>
                <a:ext cx="469969" cy="408242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b="1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  <a:endParaRPr lang="zh-CN" altLang="en-US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9BAF5335-3230-4588-BC76-69150134402A}"/>
                  </a:ext>
                </a:extLst>
              </p:cNvPr>
              <p:cNvCxnSpPr>
                <a:cxnSpLocks/>
                <a:stCxn id="45" idx="4"/>
                <a:endCxn id="61" idx="0"/>
              </p:cNvCxnSpPr>
              <p:nvPr/>
            </p:nvCxnSpPr>
            <p:spPr>
              <a:xfrm>
                <a:off x="3638942" y="3375229"/>
                <a:ext cx="834523" cy="850724"/>
              </a:xfrm>
              <a:prstGeom prst="line">
                <a:avLst/>
              </a:prstGeom>
              <a:ln w="5715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2094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8" grpId="0"/>
      <p:bldP spid="42" grpId="0" animBg="1"/>
      <p:bldP spid="51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5A61B-1311-44F0-B7D5-6B7145EB3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递归下降分析算法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FB4EA43-5703-494F-9933-7555EDDC5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46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3CA569-9329-4577-98EE-81EEE6FF0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也称为</a:t>
            </a:r>
            <a:r>
              <a:rPr lang="zh-CN" altLang="en-US" b="1" dirty="0">
                <a:solidFill>
                  <a:srgbClr val="0000FF"/>
                </a:solidFill>
              </a:rPr>
              <a:t>预测分析</a:t>
            </a:r>
          </a:p>
          <a:p>
            <a:pPr lvl="1"/>
            <a:r>
              <a:rPr lang="zh-CN" altLang="en-US" dirty="0"/>
              <a:t>分析高效（线性时间）</a:t>
            </a:r>
          </a:p>
          <a:p>
            <a:pPr lvl="1"/>
            <a:r>
              <a:rPr lang="zh-CN" altLang="en-US" dirty="0"/>
              <a:t>容易实现（方便手工编码）</a:t>
            </a:r>
          </a:p>
          <a:p>
            <a:pPr lvl="1"/>
            <a:r>
              <a:rPr lang="zh-CN" altLang="en-US" dirty="0"/>
              <a:t>错误定位和诊断信息准确</a:t>
            </a:r>
          </a:p>
          <a:p>
            <a:pPr lvl="1"/>
            <a:r>
              <a:rPr lang="zh-CN" altLang="en-US" dirty="0"/>
              <a:t>被很多开源和商业的编译器所采用</a:t>
            </a:r>
          </a:p>
          <a:p>
            <a:pPr lvl="2"/>
            <a:r>
              <a:rPr lang="en-US" altLang="zh-CN" dirty="0"/>
              <a:t>GCC 4.0</a:t>
            </a:r>
            <a:r>
              <a:rPr lang="zh-CN" altLang="en-US" dirty="0"/>
              <a:t>，</a:t>
            </a:r>
            <a:r>
              <a:rPr lang="en-US" altLang="zh-CN" dirty="0"/>
              <a:t>LLVM</a:t>
            </a:r>
            <a:r>
              <a:rPr lang="zh-CN" altLang="en-US" dirty="0"/>
              <a:t>，。。。</a:t>
            </a:r>
          </a:p>
          <a:p>
            <a:r>
              <a:rPr lang="zh-CN" altLang="en-US" dirty="0"/>
              <a:t>算法基本思想</a:t>
            </a:r>
            <a:endParaRPr lang="en-US" altLang="zh-CN" dirty="0"/>
          </a:p>
          <a:p>
            <a:pPr lvl="1"/>
            <a:r>
              <a:rPr lang="zh-CN" altLang="en-US" dirty="0"/>
              <a:t>将每一个</a:t>
            </a:r>
            <a:r>
              <a:rPr lang="zh-CN" altLang="en-US" b="1" dirty="0">
                <a:solidFill>
                  <a:srgbClr val="FF0000"/>
                </a:solidFill>
              </a:rPr>
              <a:t>非终结符</a:t>
            </a:r>
            <a:r>
              <a:rPr lang="zh-CN" altLang="en-US" dirty="0"/>
              <a:t>转变成一个</a:t>
            </a:r>
            <a:r>
              <a:rPr lang="zh-CN" altLang="en-US" b="1" dirty="0">
                <a:solidFill>
                  <a:srgbClr val="FF0000"/>
                </a:solidFill>
              </a:rPr>
              <a:t>子函数</a:t>
            </a:r>
          </a:p>
          <a:p>
            <a:pPr lvl="1"/>
            <a:r>
              <a:rPr lang="zh-CN" altLang="en-US" dirty="0"/>
              <a:t>用</a:t>
            </a:r>
            <a:r>
              <a:rPr lang="zh-CN" altLang="en-US" b="1" dirty="0">
                <a:solidFill>
                  <a:srgbClr val="FF0000"/>
                </a:solidFill>
              </a:rPr>
              <a:t>前看符号</a:t>
            </a:r>
            <a:r>
              <a:rPr lang="zh-CN" altLang="en-US" dirty="0"/>
              <a:t>指导产生式规则的选择</a:t>
            </a:r>
          </a:p>
        </p:txBody>
      </p:sp>
    </p:spTree>
    <p:extLst>
      <p:ext uri="{BB962C8B-B14F-4D97-AF65-F5344CB8AC3E}">
        <p14:creationId xmlns:p14="http://schemas.microsoft.com/office/powerpoint/2010/main" val="3601829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272F9-1B6D-4AB4-8742-ACD01F011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DB54671-2404-4219-B7D0-3A2CC0CAB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47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ADF8C9A-C129-46E3-B79A-3F44CF423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430" y="136523"/>
            <a:ext cx="2462997" cy="284098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B81B634-458E-4E43-9610-724828D66F42}"/>
              </a:ext>
            </a:extLst>
          </p:cNvPr>
          <p:cNvSpPr txBox="1"/>
          <p:nvPr/>
        </p:nvSpPr>
        <p:spPr>
          <a:xfrm>
            <a:off x="7940895" y="594136"/>
            <a:ext cx="1463040" cy="5847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 d w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DE05AFE-DDD9-4046-B00A-8A0D5B7B4BE7}"/>
              </a:ext>
            </a:extLst>
          </p:cNvPr>
          <p:cNvSpPr txBox="1"/>
          <p:nvPr/>
        </p:nvSpPr>
        <p:spPr>
          <a:xfrm>
            <a:off x="8064584" y="1411444"/>
            <a:ext cx="121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3128E409-F87E-4371-8B44-DD277B6348F9}"/>
              </a:ext>
            </a:extLst>
          </p:cNvPr>
          <p:cNvGrpSpPr/>
          <p:nvPr/>
        </p:nvGrpSpPr>
        <p:grpSpPr>
          <a:xfrm>
            <a:off x="1092350" y="1086620"/>
            <a:ext cx="4573991" cy="1515589"/>
            <a:chOff x="4662621" y="1860199"/>
            <a:chExt cx="4573991" cy="1515589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7E9BAB9-279C-46EC-B31C-1E8061FF9DA2}"/>
                </a:ext>
              </a:extLst>
            </p:cNvPr>
            <p:cNvSpPr/>
            <p:nvPr/>
          </p:nvSpPr>
          <p:spPr>
            <a:xfrm>
              <a:off x="6707647" y="1860199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66938C83-8005-40C4-A354-93169384FD36}"/>
                </a:ext>
              </a:extLst>
            </p:cNvPr>
            <p:cNvSpPr/>
            <p:nvPr/>
          </p:nvSpPr>
          <p:spPr>
            <a:xfrm>
              <a:off x="4662621" y="296465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2D01E896-A4A2-4DC6-9748-C3B214302674}"/>
                </a:ext>
              </a:extLst>
            </p:cNvPr>
            <p:cNvSpPr/>
            <p:nvPr/>
          </p:nvSpPr>
          <p:spPr>
            <a:xfrm>
              <a:off x="8766643" y="2964654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AB846AE-2B9C-4159-B6BE-232220F21837}"/>
                </a:ext>
              </a:extLst>
            </p:cNvPr>
            <p:cNvCxnSpPr>
              <a:cxnSpLocks/>
              <a:stCxn id="9" idx="4"/>
              <a:endCxn id="10" idx="7"/>
            </p:cNvCxnSpPr>
            <p:nvPr/>
          </p:nvCxnSpPr>
          <p:spPr>
            <a:xfrm flipH="1">
              <a:off x="5063765" y="2268441"/>
              <a:ext cx="1878867" cy="75599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D8370707-8CAA-4278-BB5D-17328FBE8B0E}"/>
                </a:ext>
              </a:extLst>
            </p:cNvPr>
            <p:cNvCxnSpPr>
              <a:cxnSpLocks/>
              <a:stCxn id="9" idx="4"/>
              <a:endCxn id="11" idx="1"/>
            </p:cNvCxnSpPr>
            <p:nvPr/>
          </p:nvCxnSpPr>
          <p:spPr>
            <a:xfrm>
              <a:off x="6942632" y="2268441"/>
              <a:ext cx="1892836" cy="755999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F270B3D4-9F33-4637-883F-516827BE2DCC}"/>
                </a:ext>
              </a:extLst>
            </p:cNvPr>
            <p:cNvSpPr/>
            <p:nvPr/>
          </p:nvSpPr>
          <p:spPr>
            <a:xfrm>
              <a:off x="6710016" y="2967546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79D05675-C664-4347-9795-FC726A854607}"/>
                </a:ext>
              </a:extLst>
            </p:cNvPr>
            <p:cNvCxnSpPr>
              <a:cxnSpLocks/>
              <a:stCxn id="9" idx="4"/>
              <a:endCxn id="14" idx="0"/>
            </p:cNvCxnSpPr>
            <p:nvPr/>
          </p:nvCxnSpPr>
          <p:spPr>
            <a:xfrm>
              <a:off x="6942632" y="2268441"/>
              <a:ext cx="2369" cy="69910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C75FF46-D6D9-4B45-81FF-823741D312AD}"/>
              </a:ext>
            </a:extLst>
          </p:cNvPr>
          <p:cNvGrpSpPr/>
          <p:nvPr/>
        </p:nvGrpSpPr>
        <p:grpSpPr>
          <a:xfrm>
            <a:off x="1092350" y="2599374"/>
            <a:ext cx="469969" cy="1214068"/>
            <a:chOff x="4672781" y="3372896"/>
            <a:chExt cx="469969" cy="1214068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D480D027-19F2-4849-B2CE-055254726459}"/>
                </a:ext>
              </a:extLst>
            </p:cNvPr>
            <p:cNvSpPr/>
            <p:nvPr/>
          </p:nvSpPr>
          <p:spPr>
            <a:xfrm>
              <a:off x="4672781" y="4178722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5BA0322E-7971-42B4-9F84-58E30284C2E8}"/>
                </a:ext>
              </a:extLst>
            </p:cNvPr>
            <p:cNvCxnSpPr>
              <a:cxnSpLocks/>
            </p:cNvCxnSpPr>
            <p:nvPr/>
          </p:nvCxnSpPr>
          <p:spPr>
            <a:xfrm>
              <a:off x="4897606" y="3372896"/>
              <a:ext cx="0" cy="80582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A333981-75D0-4D2B-B462-928DD7D64650}"/>
              </a:ext>
            </a:extLst>
          </p:cNvPr>
          <p:cNvGrpSpPr/>
          <p:nvPr/>
        </p:nvGrpSpPr>
        <p:grpSpPr>
          <a:xfrm>
            <a:off x="3127216" y="2602266"/>
            <a:ext cx="469969" cy="1211176"/>
            <a:chOff x="6707647" y="3375788"/>
            <a:chExt cx="469969" cy="1211176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7FF07DC4-4146-4D5B-928F-03C4B71880AD}"/>
                </a:ext>
              </a:extLst>
            </p:cNvPr>
            <p:cNvSpPr/>
            <p:nvPr/>
          </p:nvSpPr>
          <p:spPr>
            <a:xfrm>
              <a:off x="6707647" y="4178722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F2A01870-6A32-4CC5-9CA1-2F694ABAD0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42632" y="3375788"/>
              <a:ext cx="2369" cy="802934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E8DBEFC-1120-499C-8D3C-439A47FAFBB0}"/>
              </a:ext>
            </a:extLst>
          </p:cNvPr>
          <p:cNvGrpSpPr/>
          <p:nvPr/>
        </p:nvGrpSpPr>
        <p:grpSpPr>
          <a:xfrm>
            <a:off x="5196372" y="2599374"/>
            <a:ext cx="469969" cy="1214068"/>
            <a:chOff x="8776803" y="3372896"/>
            <a:chExt cx="469969" cy="1214068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CCAD8D6E-9ED7-4C82-9C77-B4E385053E13}"/>
                </a:ext>
              </a:extLst>
            </p:cNvPr>
            <p:cNvSpPr/>
            <p:nvPr/>
          </p:nvSpPr>
          <p:spPr>
            <a:xfrm>
              <a:off x="8776803" y="4178722"/>
              <a:ext cx="469969" cy="408242"/>
            </a:xfrm>
            <a:prstGeom prst="ellipse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8248C69F-F610-4C8C-8664-6D2405671AAD}"/>
                </a:ext>
              </a:extLst>
            </p:cNvPr>
            <p:cNvCxnSpPr>
              <a:cxnSpLocks/>
            </p:cNvCxnSpPr>
            <p:nvPr/>
          </p:nvCxnSpPr>
          <p:spPr>
            <a:xfrm>
              <a:off x="9001628" y="3372896"/>
              <a:ext cx="0" cy="80582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id="{0DE24304-0489-486E-840B-895D1F45B013}"/>
              </a:ext>
            </a:extLst>
          </p:cNvPr>
          <p:cNvSpPr/>
          <p:nvPr/>
        </p:nvSpPr>
        <p:spPr>
          <a:xfrm>
            <a:off x="804290" y="2083288"/>
            <a:ext cx="1022809" cy="1837998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9CE306B6-8B79-41D2-8746-3E182756CAB9}"/>
              </a:ext>
            </a:extLst>
          </p:cNvPr>
          <p:cNvGrpSpPr/>
          <p:nvPr/>
        </p:nvGrpSpPr>
        <p:grpSpPr>
          <a:xfrm>
            <a:off x="561123" y="3921286"/>
            <a:ext cx="1487755" cy="902043"/>
            <a:chOff x="573297" y="3879807"/>
            <a:chExt cx="1487755" cy="902043"/>
          </a:xfrm>
        </p:grpSpPr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E451B466-594D-4F94-B664-6A990637C14F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 flipH="1">
              <a:off x="1317175" y="3879807"/>
              <a:ext cx="10694" cy="509313"/>
            </a:xfrm>
            <a:prstGeom prst="straightConnector1">
              <a:avLst/>
            </a:prstGeom>
            <a:ln w="57150">
              <a:solidFill>
                <a:srgbClr val="FF0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6404834-E3D8-4B66-A2DF-594B45370428}"/>
                </a:ext>
              </a:extLst>
            </p:cNvPr>
            <p:cNvSpPr txBox="1"/>
            <p:nvPr/>
          </p:nvSpPr>
          <p:spPr>
            <a:xfrm>
              <a:off x="573297" y="4381740"/>
              <a:ext cx="14877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Parse_N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42F780CD-D196-403E-B294-0129ACAF4AF4}"/>
              </a:ext>
            </a:extLst>
          </p:cNvPr>
          <p:cNvSpPr/>
          <p:nvPr/>
        </p:nvSpPr>
        <p:spPr>
          <a:xfrm>
            <a:off x="2858416" y="2083288"/>
            <a:ext cx="1022809" cy="1837998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37E4979-D711-4A97-BFD0-3B4113A9787E}"/>
              </a:ext>
            </a:extLst>
          </p:cNvPr>
          <p:cNvSpPr/>
          <p:nvPr/>
        </p:nvSpPr>
        <p:spPr>
          <a:xfrm>
            <a:off x="4932203" y="2083288"/>
            <a:ext cx="1022809" cy="1837998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9AADDD97-5A1E-4DDF-95E7-6AF69A4FE51B}"/>
              </a:ext>
            </a:extLst>
          </p:cNvPr>
          <p:cNvGrpSpPr/>
          <p:nvPr/>
        </p:nvGrpSpPr>
        <p:grpSpPr>
          <a:xfrm>
            <a:off x="2618322" y="3967425"/>
            <a:ext cx="1487755" cy="852710"/>
            <a:chOff x="583456" y="4134646"/>
            <a:chExt cx="1487755" cy="852710"/>
          </a:xfrm>
        </p:grpSpPr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6272614D-C672-469D-AF7D-4E0538E053E5}"/>
                </a:ext>
              </a:extLst>
            </p:cNvPr>
            <p:cNvCxnSpPr/>
            <p:nvPr/>
          </p:nvCxnSpPr>
          <p:spPr>
            <a:xfrm>
              <a:off x="1315695" y="4134646"/>
              <a:ext cx="1480" cy="467834"/>
            </a:xfrm>
            <a:prstGeom prst="straightConnector1">
              <a:avLst/>
            </a:prstGeom>
            <a:ln w="57150">
              <a:solidFill>
                <a:srgbClr val="FF0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A4435A20-BDB5-4237-B7A3-8D51540ADD6D}"/>
                </a:ext>
              </a:extLst>
            </p:cNvPr>
            <p:cNvSpPr txBox="1"/>
            <p:nvPr/>
          </p:nvSpPr>
          <p:spPr>
            <a:xfrm>
              <a:off x="583456" y="4587246"/>
              <a:ext cx="14877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Parse_V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D5B1C955-E543-4270-8964-FE9D4A2AB0D9}"/>
              </a:ext>
            </a:extLst>
          </p:cNvPr>
          <p:cNvGrpSpPr/>
          <p:nvPr/>
        </p:nvGrpSpPr>
        <p:grpSpPr>
          <a:xfrm>
            <a:off x="4699729" y="3962765"/>
            <a:ext cx="1487755" cy="852710"/>
            <a:chOff x="583456" y="4134646"/>
            <a:chExt cx="1487755" cy="852710"/>
          </a:xfrm>
        </p:grpSpPr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917E220D-E89C-4CC0-8DA0-540231CE9610}"/>
                </a:ext>
              </a:extLst>
            </p:cNvPr>
            <p:cNvCxnSpPr/>
            <p:nvPr/>
          </p:nvCxnSpPr>
          <p:spPr>
            <a:xfrm>
              <a:off x="1315695" y="4134646"/>
              <a:ext cx="1480" cy="467834"/>
            </a:xfrm>
            <a:prstGeom prst="straightConnector1">
              <a:avLst/>
            </a:prstGeom>
            <a:ln w="57150">
              <a:solidFill>
                <a:srgbClr val="FF0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E6D17F0E-67B1-47F8-BA44-EE2C194DB087}"/>
                </a:ext>
              </a:extLst>
            </p:cNvPr>
            <p:cNvSpPr txBox="1"/>
            <p:nvPr/>
          </p:nvSpPr>
          <p:spPr>
            <a:xfrm>
              <a:off x="583456" y="4587246"/>
              <a:ext cx="14877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Parse_N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内容占位符 3">
            <a:extLst>
              <a:ext uri="{FF2B5EF4-FFF2-40B4-BE49-F238E27FC236}">
                <a16:creationId xmlns:a16="http://schemas.microsoft.com/office/drawing/2014/main" id="{2A06116C-60F3-4F31-BC2A-1C51F549C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690" y="5167176"/>
            <a:ext cx="7445630" cy="1662437"/>
          </a:xfrm>
        </p:spPr>
        <p:txBody>
          <a:bodyPr>
            <a:normAutofit/>
          </a:bodyPr>
          <a:lstStyle/>
          <a:p>
            <a:r>
              <a:rPr lang="zh-CN" altLang="en-US" dirty="0"/>
              <a:t>算法基本思想</a:t>
            </a:r>
            <a:endParaRPr lang="en-US" altLang="zh-CN" dirty="0"/>
          </a:p>
          <a:p>
            <a:pPr lvl="1"/>
            <a:r>
              <a:rPr lang="zh-CN" altLang="en-US" dirty="0"/>
              <a:t>将每一个</a:t>
            </a:r>
            <a:r>
              <a:rPr lang="zh-CN" altLang="en-US" b="1" dirty="0">
                <a:solidFill>
                  <a:srgbClr val="FF0000"/>
                </a:solidFill>
              </a:rPr>
              <a:t>非终结符</a:t>
            </a:r>
            <a:r>
              <a:rPr lang="zh-CN" altLang="en-US" dirty="0"/>
              <a:t>转变成一个</a:t>
            </a:r>
            <a:r>
              <a:rPr lang="zh-CN" altLang="en-US" b="1" dirty="0">
                <a:solidFill>
                  <a:srgbClr val="FF0000"/>
                </a:solidFill>
              </a:rPr>
              <a:t>子函数</a:t>
            </a:r>
          </a:p>
          <a:p>
            <a:pPr lvl="1"/>
            <a:r>
              <a:rPr lang="zh-CN" altLang="en-US" dirty="0"/>
              <a:t>用</a:t>
            </a:r>
            <a:r>
              <a:rPr lang="zh-CN" altLang="en-US" b="1" dirty="0">
                <a:solidFill>
                  <a:srgbClr val="FF0000"/>
                </a:solidFill>
              </a:rPr>
              <a:t>前看符号</a:t>
            </a:r>
            <a:r>
              <a:rPr lang="zh-CN" altLang="en-US" dirty="0"/>
              <a:t>指导产生式规则的选择</a:t>
            </a:r>
          </a:p>
        </p:txBody>
      </p:sp>
    </p:spTree>
    <p:extLst>
      <p:ext uri="{BB962C8B-B14F-4D97-AF65-F5344CB8AC3E}">
        <p14:creationId xmlns:p14="http://schemas.microsoft.com/office/powerpoint/2010/main" val="2061365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0" grpId="0" animBg="1"/>
      <p:bldP spid="31" grpId="0" animBg="1"/>
      <p:bldP spid="40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48B5FE8-A087-45B1-B373-871C61B82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78" y="1223450"/>
            <a:ext cx="7642302" cy="437410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FA1BB9C-C715-4390-9FDD-7F41F175B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974D51-6041-45DC-A4A8-F07419282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48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CA93F8-0B07-4E7D-B738-7C27C7450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6430" y="136523"/>
            <a:ext cx="2462997" cy="284098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6432858-796A-4B4A-870C-797FEA824ADF}"/>
              </a:ext>
            </a:extLst>
          </p:cNvPr>
          <p:cNvSpPr txBox="1"/>
          <p:nvPr/>
        </p:nvSpPr>
        <p:spPr>
          <a:xfrm>
            <a:off x="7879080" y="339240"/>
            <a:ext cx="1463040" cy="5847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 d w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B58551-C7AC-4314-8F2C-A28140D2ED51}"/>
              </a:ext>
            </a:extLst>
          </p:cNvPr>
          <p:cNvSpPr txBox="1"/>
          <p:nvPr/>
        </p:nvSpPr>
        <p:spPr>
          <a:xfrm>
            <a:off x="5972340" y="409470"/>
            <a:ext cx="1733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8D34CB6-3038-47FF-93A9-2B88D0A5B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8880" y="4557672"/>
            <a:ext cx="4390611" cy="207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5277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522852-95CE-4BDE-94AE-DFC1FFE8A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一般的算法框架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D49AF36-66B4-477C-8EB1-3C146DFDD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49</a:t>
            </a:fld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E1F2457-4B3A-4BED-8D37-6DB3DC186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0862"/>
            <a:ext cx="10789919" cy="5201378"/>
          </a:xfrm>
        </p:spPr>
        <p:txBody>
          <a:bodyPr>
            <a:normAutofit/>
          </a:bodyPr>
          <a:lstStyle/>
          <a:p>
            <a:r>
              <a:rPr lang="zh-CN" altLang="en-US" dirty="0"/>
              <a:t>算法具体步骤</a:t>
            </a:r>
            <a:endParaRPr lang="en-US" altLang="zh-CN" dirty="0"/>
          </a:p>
          <a:p>
            <a:pPr lvl="1"/>
            <a:r>
              <a:rPr lang="zh-CN" altLang="en-US" dirty="0"/>
              <a:t>每个</a:t>
            </a:r>
            <a:r>
              <a:rPr lang="zh-CN" altLang="en-US" b="1" dirty="0">
                <a:solidFill>
                  <a:srgbClr val="0000FF"/>
                </a:solidFill>
              </a:rPr>
              <a:t>非终结符</a:t>
            </a:r>
            <a:r>
              <a:rPr lang="zh-CN" altLang="en-US" dirty="0"/>
              <a:t>构造一个</a:t>
            </a:r>
            <a:r>
              <a:rPr lang="zh-CN" altLang="en-US" b="1" dirty="0">
                <a:solidFill>
                  <a:srgbClr val="0000FF"/>
                </a:solidFill>
              </a:rPr>
              <a:t>分析函数</a:t>
            </a:r>
          </a:p>
          <a:p>
            <a:pPr lvl="1"/>
            <a:r>
              <a:rPr lang="zh-CN" altLang="en-US" dirty="0"/>
              <a:t>对产生式</a:t>
            </a:r>
            <a:r>
              <a:rPr lang="zh-CN" altLang="en-US" b="1" dirty="0">
                <a:solidFill>
                  <a:srgbClr val="0000FF"/>
                </a:solidFill>
              </a:rPr>
              <a:t>右部</a:t>
            </a:r>
            <a:r>
              <a:rPr lang="zh-CN" altLang="en-US" dirty="0"/>
              <a:t>的每个</a:t>
            </a:r>
            <a:r>
              <a:rPr lang="zh-CN" altLang="en-US" b="1" dirty="0">
                <a:solidFill>
                  <a:srgbClr val="0000FF"/>
                </a:solidFill>
              </a:rPr>
              <a:t>非终结符</a:t>
            </a:r>
            <a:r>
              <a:rPr lang="zh-CN" altLang="en-US" dirty="0"/>
              <a:t>调用其</a:t>
            </a:r>
            <a:r>
              <a:rPr lang="zh-CN" altLang="en-US" b="1" dirty="0">
                <a:solidFill>
                  <a:srgbClr val="0000FF"/>
                </a:solidFill>
              </a:rPr>
              <a:t>分析函数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1"/>
            <a:r>
              <a:rPr lang="en-US" altLang="zh-CN" dirty="0"/>
              <a:t>“</a:t>
            </a:r>
            <a:r>
              <a:rPr lang="zh-CN" altLang="en-US" dirty="0"/>
              <a:t>吃掉</a:t>
            </a:r>
            <a:r>
              <a:rPr lang="en-US" altLang="zh-CN" dirty="0"/>
              <a:t>”</a:t>
            </a:r>
            <a:r>
              <a:rPr lang="zh-CN" altLang="en-US" dirty="0"/>
              <a:t>产生式</a:t>
            </a:r>
            <a:r>
              <a:rPr lang="zh-CN" altLang="en-US" b="1" dirty="0">
                <a:solidFill>
                  <a:srgbClr val="0000FF"/>
                </a:solidFill>
              </a:rPr>
              <a:t>右部</a:t>
            </a:r>
            <a:r>
              <a:rPr lang="zh-CN" altLang="en-US" dirty="0"/>
              <a:t>的每个</a:t>
            </a:r>
            <a:r>
              <a:rPr lang="zh-CN" altLang="en-US" b="1" dirty="0">
                <a:solidFill>
                  <a:srgbClr val="0000FF"/>
                </a:solidFill>
              </a:rPr>
              <a:t>终结符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1"/>
            <a:r>
              <a:rPr lang="en-US" altLang="zh-CN" b="1" dirty="0">
                <a:solidFill>
                  <a:srgbClr val="0000FF"/>
                </a:solidFill>
              </a:rPr>
              <a:t>“|”</a:t>
            </a:r>
            <a:r>
              <a:rPr lang="zh-CN" altLang="en-US" dirty="0"/>
              <a:t>转换为一个</a:t>
            </a:r>
            <a:r>
              <a:rPr lang="en-US" altLang="zh-CN" b="1" dirty="0">
                <a:solidFill>
                  <a:srgbClr val="0000FF"/>
                </a:solidFill>
              </a:rPr>
              <a:t>“else-if”</a:t>
            </a:r>
            <a:r>
              <a:rPr lang="zh-CN" altLang="en-US" dirty="0"/>
              <a:t>分支</a:t>
            </a:r>
            <a:r>
              <a:rPr lang="en-US" altLang="zh-CN" dirty="0"/>
              <a:t>(</a:t>
            </a:r>
            <a:r>
              <a:rPr lang="zh-CN" altLang="en-US" dirty="0"/>
              <a:t>用</a:t>
            </a:r>
            <a:r>
              <a:rPr lang="zh-CN" altLang="en-US" b="1" dirty="0">
                <a:solidFill>
                  <a:srgbClr val="FF0000"/>
                </a:solidFill>
              </a:rPr>
              <a:t>前看符号</a:t>
            </a:r>
            <a:r>
              <a:rPr lang="zh-CN" altLang="en-US" dirty="0"/>
              <a:t>指导分支的选择</a:t>
            </a:r>
            <a:r>
              <a:rPr lang="en-US" altLang="zh-CN" dirty="0"/>
              <a:t>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F3C6F12-60D7-4716-BA38-0A6AD0DF5A61}"/>
              </a:ext>
            </a:extLst>
          </p:cNvPr>
          <p:cNvSpPr/>
          <p:nvPr/>
        </p:nvSpPr>
        <p:spPr>
          <a:xfrm>
            <a:off x="462279" y="4782308"/>
            <a:ext cx="2367280" cy="156966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…B</a:t>
            </a:r>
            <a:r>
              <a: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1i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…B</a:t>
            </a:r>
            <a:r>
              <a: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2j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…B</a:t>
            </a:r>
            <a:r>
              <a: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3k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DDAC6BC-5137-49C5-848E-C301CD00C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272" y="3919763"/>
            <a:ext cx="8215766" cy="289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70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D27D6-EEB9-47A6-91A8-896BD572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前端内部的阶段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426D0B-DCED-4665-A2C5-1AD74778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C59098-21FB-41D4-A70A-8EA619121D9B}"/>
              </a:ext>
            </a:extLst>
          </p:cNvPr>
          <p:cNvSpPr/>
          <p:nvPr/>
        </p:nvSpPr>
        <p:spPr>
          <a:xfrm>
            <a:off x="3934190" y="1346118"/>
            <a:ext cx="3963609" cy="8490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E7C883-C648-4B9A-B79B-B66C3A86FA1D}"/>
              </a:ext>
            </a:extLst>
          </p:cNvPr>
          <p:cNvSpPr/>
          <p:nvPr/>
        </p:nvSpPr>
        <p:spPr>
          <a:xfrm>
            <a:off x="4373373" y="1557396"/>
            <a:ext cx="1016688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92BFFE-978E-49F9-9402-5A82CD71DCE4}"/>
              </a:ext>
            </a:extLst>
          </p:cNvPr>
          <p:cNvSpPr/>
          <p:nvPr/>
        </p:nvSpPr>
        <p:spPr>
          <a:xfrm>
            <a:off x="6502400" y="1557396"/>
            <a:ext cx="919380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7A52B72-42DD-4FB2-9731-9BAFC7211019}"/>
              </a:ext>
            </a:extLst>
          </p:cNvPr>
          <p:cNvCxnSpPr>
            <a:cxnSpLocks/>
          </p:cNvCxnSpPr>
          <p:nvPr/>
        </p:nvCxnSpPr>
        <p:spPr>
          <a:xfrm>
            <a:off x="2641600" y="1774923"/>
            <a:ext cx="17239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6D47-07BB-4B43-A569-43E93A0B619C}"/>
              </a:ext>
            </a:extLst>
          </p:cNvPr>
          <p:cNvSpPr txBox="1"/>
          <p:nvPr/>
        </p:nvSpPr>
        <p:spPr>
          <a:xfrm>
            <a:off x="2762789" y="1124327"/>
            <a:ext cx="92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5F1D71B-1FCC-4997-8A1F-F4137EE23145}"/>
              </a:ext>
            </a:extLst>
          </p:cNvPr>
          <p:cNvCxnSpPr>
            <a:cxnSpLocks/>
          </p:cNvCxnSpPr>
          <p:nvPr/>
        </p:nvCxnSpPr>
        <p:spPr>
          <a:xfrm>
            <a:off x="7422608" y="1770658"/>
            <a:ext cx="15929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3957DF2-28F6-4ABF-865B-846A3347EF5A}"/>
              </a:ext>
            </a:extLst>
          </p:cNvPr>
          <p:cNvSpPr txBox="1"/>
          <p:nvPr/>
        </p:nvSpPr>
        <p:spPr>
          <a:xfrm>
            <a:off x="8009965" y="1124327"/>
            <a:ext cx="71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目标代码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3D9C86B-760C-4B29-8C47-97F9F67F800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90061" y="1770659"/>
            <a:ext cx="1112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F3F28CA-34A3-4214-A75C-9C3FC21C7CFB}"/>
              </a:ext>
            </a:extLst>
          </p:cNvPr>
          <p:cNvSpPr txBox="1"/>
          <p:nvPr/>
        </p:nvSpPr>
        <p:spPr>
          <a:xfrm>
            <a:off x="5398132" y="1334055"/>
            <a:ext cx="1161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中间表示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321C4BB-4E06-4999-985F-14F91C50D67F}"/>
              </a:ext>
            </a:extLst>
          </p:cNvPr>
          <p:cNvGrpSpPr/>
          <p:nvPr/>
        </p:nvGrpSpPr>
        <p:grpSpPr>
          <a:xfrm>
            <a:off x="1483360" y="1983921"/>
            <a:ext cx="8351520" cy="4589590"/>
            <a:chOff x="1483360" y="1983921"/>
            <a:chExt cx="8351520" cy="458959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2389E37-5BF8-44D0-9A6A-94B1F3FD48F1}"/>
                </a:ext>
              </a:extLst>
            </p:cNvPr>
            <p:cNvSpPr/>
            <p:nvPr/>
          </p:nvSpPr>
          <p:spPr>
            <a:xfrm>
              <a:off x="2998481" y="2508668"/>
              <a:ext cx="5485119" cy="40648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A41F8F9-6F1C-4525-9DBA-FA84DCB257E8}"/>
                </a:ext>
              </a:extLst>
            </p:cNvPr>
            <p:cNvCxnSpPr>
              <a:cxnSpLocks/>
            </p:cNvCxnSpPr>
            <p:nvPr/>
          </p:nvCxnSpPr>
          <p:spPr>
            <a:xfrm>
              <a:off x="1483360" y="3268443"/>
              <a:ext cx="17239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4A328C5-9AEA-4B3F-A2C8-1A6688AED56B}"/>
                </a:ext>
              </a:extLst>
            </p:cNvPr>
            <p:cNvSpPr txBox="1"/>
            <p:nvPr/>
          </p:nvSpPr>
          <p:spPr>
            <a:xfrm>
              <a:off x="1604549" y="2617847"/>
              <a:ext cx="928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源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AB58BB9-26C6-4308-AF6F-1ECBECE57AC3}"/>
                </a:ext>
              </a:extLst>
            </p:cNvPr>
            <p:cNvSpPr/>
            <p:nvPr/>
          </p:nvSpPr>
          <p:spPr>
            <a:xfrm>
              <a:off x="3226928" y="3050915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词法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4CD6B2E-91EA-4E32-ADA6-CC156815048A}"/>
                </a:ext>
              </a:extLst>
            </p:cNvPr>
            <p:cNvCxnSpPr>
              <a:cxnSpLocks/>
              <a:stCxn id="20" idx="3"/>
              <a:endCxn id="24" idx="1"/>
            </p:cNvCxnSpPr>
            <p:nvPr/>
          </p:nvCxnSpPr>
          <p:spPr>
            <a:xfrm flipV="1">
              <a:off x="5283199" y="3262294"/>
              <a:ext cx="844713" cy="18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6F44A8-2D30-4E6C-A873-5599471815A3}"/>
                </a:ext>
              </a:extLst>
            </p:cNvPr>
            <p:cNvSpPr txBox="1"/>
            <p:nvPr/>
          </p:nvSpPr>
          <p:spPr>
            <a:xfrm>
              <a:off x="6127912" y="3077628"/>
              <a:ext cx="780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9ED768D-50CD-461E-8119-F3D08BE2D767}"/>
                </a:ext>
              </a:extLst>
            </p:cNvPr>
            <p:cNvSpPr/>
            <p:nvPr/>
          </p:nvSpPr>
          <p:spPr>
            <a:xfrm>
              <a:off x="3226928" y="4211184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1C6A18D-9D54-43EB-8A54-4537ADC784B8}"/>
                </a:ext>
              </a:extLst>
            </p:cNvPr>
            <p:cNvSpPr/>
            <p:nvPr/>
          </p:nvSpPr>
          <p:spPr>
            <a:xfrm>
              <a:off x="3207309" y="5371453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语义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B59960C0-9CCF-42C0-BA4F-1BC3FF0CC5A1}"/>
                </a:ext>
              </a:extLst>
            </p:cNvPr>
            <p:cNvCxnSpPr>
              <a:stCxn id="24" idx="3"/>
              <a:endCxn id="26" idx="0"/>
            </p:cNvCxnSpPr>
            <p:nvPr/>
          </p:nvCxnSpPr>
          <p:spPr>
            <a:xfrm flipH="1">
              <a:off x="4255064" y="3262294"/>
              <a:ext cx="2653739" cy="948890"/>
            </a:xfrm>
            <a:prstGeom prst="bentConnector4">
              <a:avLst>
                <a:gd name="adj1" fmla="val -8614"/>
                <a:gd name="adj2" fmla="val 597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1C4B869-C80A-431E-8CEE-E4544BC8AE25}"/>
                </a:ext>
              </a:extLst>
            </p:cNvPr>
            <p:cNvSpPr txBox="1"/>
            <p:nvPr/>
          </p:nvSpPr>
          <p:spPr>
            <a:xfrm>
              <a:off x="6127912" y="4238471"/>
              <a:ext cx="1420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抽象语法树</a:t>
              </a: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68938678-6707-48CE-A760-FEE0ADA5613D}"/>
                </a:ext>
              </a:extLst>
            </p:cNvPr>
            <p:cNvCxnSpPr>
              <a:cxnSpLocks/>
              <a:stCxn id="26" idx="3"/>
              <a:endCxn id="30" idx="1"/>
            </p:cNvCxnSpPr>
            <p:nvPr/>
          </p:nvCxnSpPr>
          <p:spPr>
            <a:xfrm flipV="1">
              <a:off x="5283199" y="4423137"/>
              <a:ext cx="844713" cy="13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7DCE6F79-074A-433C-B169-FBD5595DDAC0}"/>
                </a:ext>
              </a:extLst>
            </p:cNvPr>
            <p:cNvCxnSpPr>
              <a:cxnSpLocks/>
              <a:stCxn id="30" idx="3"/>
              <a:endCxn id="27" idx="0"/>
            </p:cNvCxnSpPr>
            <p:nvPr/>
          </p:nvCxnSpPr>
          <p:spPr>
            <a:xfrm flipH="1">
              <a:off x="4235445" y="4423137"/>
              <a:ext cx="3313435" cy="948316"/>
            </a:xfrm>
            <a:prstGeom prst="bentConnector4">
              <a:avLst>
                <a:gd name="adj1" fmla="val -6899"/>
                <a:gd name="adj2" fmla="val 5973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5B69CC50-B5B0-4DE7-B8DA-8DE5A6B05731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5263580" y="5584716"/>
              <a:ext cx="45713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101A130-9370-48E3-88AC-2D2FDCFCFBCF}"/>
                </a:ext>
              </a:extLst>
            </p:cNvPr>
            <p:cNvSpPr txBox="1"/>
            <p:nvPr/>
          </p:nvSpPr>
          <p:spPr>
            <a:xfrm>
              <a:off x="8803042" y="4944035"/>
              <a:ext cx="7123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中间表示</a:t>
              </a: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F804E0D-0D31-40D1-B33E-6B33C61D93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928" y="1983921"/>
              <a:ext cx="1146446" cy="1066994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B6740BA-B73D-4BFF-9ED8-D8B0BBECEE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3580" y="1983921"/>
              <a:ext cx="126481" cy="1093707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F1E7C77C-C274-4EC0-8B9C-285763C288A6}"/>
              </a:ext>
            </a:extLst>
          </p:cNvPr>
          <p:cNvSpPr/>
          <p:nvPr/>
        </p:nvSpPr>
        <p:spPr>
          <a:xfrm>
            <a:off x="3024011" y="4095462"/>
            <a:ext cx="2422866" cy="701800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015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93B406-D101-4553-BB3F-CBC298225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1664618-B659-40EC-BA81-46F5EB2F9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50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C84ACC-98F9-4820-9400-4899D9F70F89}"/>
              </a:ext>
            </a:extLst>
          </p:cNvPr>
          <p:cNvSpPr/>
          <p:nvPr/>
        </p:nvSpPr>
        <p:spPr>
          <a:xfrm>
            <a:off x="8665958" y="426233"/>
            <a:ext cx="2367280" cy="156966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aBcD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8D84FE2-CF8C-4A84-A187-7DCE74B97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961" y="289560"/>
            <a:ext cx="3977640" cy="627888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302CC10-C748-43F2-8820-21B20C929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503" y="2643292"/>
            <a:ext cx="3696856" cy="392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3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EB5646A6-FD8B-4669-9317-13A95A336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3525771"/>
            <a:ext cx="3488568" cy="303702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7EBBC7C-67E9-4718-93A3-D46F91499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预处理</a:t>
            </a:r>
            <a:r>
              <a:rPr lang="en-US" altLang="zh-CN" dirty="0"/>
              <a:t>#1</a:t>
            </a:r>
            <a:r>
              <a:rPr lang="zh-CN" altLang="en-US" dirty="0"/>
              <a:t>：</a:t>
            </a:r>
            <a:r>
              <a:rPr lang="zh-CN" altLang="en-US" b="1" dirty="0">
                <a:solidFill>
                  <a:srgbClr val="FF0000"/>
                </a:solidFill>
              </a:rPr>
              <a:t>提取左公因子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3255F31-0DE1-4AB3-AA0D-6A211C43D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51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731F63-B98A-4FA8-A6BF-9817073AC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3"/>
            <a:ext cx="10515600" cy="568418"/>
          </a:xfrm>
        </p:spPr>
        <p:txBody>
          <a:bodyPr/>
          <a:lstStyle/>
          <a:p>
            <a:r>
              <a:rPr lang="zh-CN" altLang="en-US" dirty="0"/>
              <a:t>如果</a:t>
            </a:r>
            <a:r>
              <a:rPr lang="en-US" altLang="zh-CN" dirty="0"/>
              <a:t>: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A0BFCB6-F8E2-40CC-BFBA-09CE0F2BAB20}"/>
              </a:ext>
            </a:extLst>
          </p:cNvPr>
          <p:cNvSpPr/>
          <p:nvPr/>
        </p:nvSpPr>
        <p:spPr>
          <a:xfrm>
            <a:off x="2610598" y="1290862"/>
            <a:ext cx="2367280" cy="156966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</a:t>
            </a:r>
            <a:r>
              <a: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</a:t>
            </a:r>
            <a:r>
              <a: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</a:t>
            </a:r>
            <a:r>
              <a: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altLang="zh-CN" sz="2400" b="1" baseline="-250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3446D17F-9CCF-49BB-84FF-65F6543024DE}"/>
              </a:ext>
            </a:extLst>
          </p:cNvPr>
          <p:cNvSpPr txBox="1">
            <a:spLocks/>
          </p:cNvSpPr>
          <p:nvPr/>
        </p:nvSpPr>
        <p:spPr>
          <a:xfrm>
            <a:off x="5788926" y="1274506"/>
            <a:ext cx="4193274" cy="1569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那么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b="1" dirty="0">
                <a:solidFill>
                  <a:srgbClr val="FF0000"/>
                </a:solidFill>
              </a:rPr>
              <a:t>a</a:t>
            </a:r>
            <a:r>
              <a:rPr lang="zh-CN" altLang="en-US" dirty="0"/>
              <a:t>就为</a:t>
            </a:r>
            <a:r>
              <a:rPr lang="zh-CN" altLang="en-US" b="1" dirty="0">
                <a:solidFill>
                  <a:srgbClr val="FF0000"/>
                </a:solidFill>
              </a:rPr>
              <a:t>左公因子</a:t>
            </a:r>
          </a:p>
        </p:txBody>
      </p:sp>
      <p:sp>
        <p:nvSpPr>
          <p:cNvPr id="8" name="内容占位符 3">
            <a:extLst>
              <a:ext uri="{FF2B5EF4-FFF2-40B4-BE49-F238E27FC236}">
                <a16:creationId xmlns:a16="http://schemas.microsoft.com/office/drawing/2014/main" id="{AF71EF3C-663C-463D-B316-978C86D81A61}"/>
              </a:ext>
            </a:extLst>
          </p:cNvPr>
          <p:cNvSpPr txBox="1">
            <a:spLocks/>
          </p:cNvSpPr>
          <p:nvPr/>
        </p:nvSpPr>
        <p:spPr>
          <a:xfrm>
            <a:off x="195846" y="3428999"/>
            <a:ext cx="10515600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解决办法：</a:t>
            </a:r>
            <a:r>
              <a:rPr lang="zh-CN" altLang="en-US" b="1" dirty="0">
                <a:solidFill>
                  <a:srgbClr val="0000FF"/>
                </a:solidFill>
              </a:rPr>
              <a:t>提取左公因子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1"/>
            <a:r>
              <a:rPr lang="zh-CN" altLang="en-US" dirty="0"/>
              <a:t>将产生式变换为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2F96D08-830A-412B-9A7A-0BEBC80C81C2}"/>
              </a:ext>
            </a:extLst>
          </p:cNvPr>
          <p:cNvSpPr txBox="1"/>
          <p:nvPr/>
        </p:nvSpPr>
        <p:spPr>
          <a:xfrm>
            <a:off x="9581402" y="1444384"/>
            <a:ext cx="2367280" cy="1384995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前看符号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指导分支的选择！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33A39226-02EF-42B6-A79B-CAD61A78E542}"/>
              </a:ext>
            </a:extLst>
          </p:cNvPr>
          <p:cNvGrpSpPr/>
          <p:nvPr/>
        </p:nvGrpSpPr>
        <p:grpSpPr>
          <a:xfrm>
            <a:off x="431913" y="4628784"/>
            <a:ext cx="3817071" cy="1307685"/>
            <a:chOff x="1082153" y="4628784"/>
            <a:chExt cx="3817071" cy="1307685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A4471C8-8A3D-4E98-A7A2-B9A53FA7D99C}"/>
                </a:ext>
              </a:extLst>
            </p:cNvPr>
            <p:cNvSpPr/>
            <p:nvPr/>
          </p:nvSpPr>
          <p:spPr>
            <a:xfrm>
              <a:off x="1426958" y="4628784"/>
              <a:ext cx="3338082" cy="830997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-&gt; </a:t>
              </a:r>
              <a:r>
                <a:rPr lang="en-US" altLang="zh-CN" sz="2400" b="1" dirty="0" err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aA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en-US" altLang="zh-CN" sz="2400" b="1" dirty="0">
                  <a:solidFill>
                    <a:srgbClr val="0000FF"/>
                  </a:solidFill>
                  <a:ea typeface="微软雅黑" panose="020B0503020204020204" pitchFamily="34" charset="-122"/>
                </a:rPr>
                <a:t>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  <a:r>
                <a:rPr lang="en-US" altLang="zh-CN" sz="2400" b="1" baseline="-25000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|B</a:t>
              </a:r>
              <a:r>
                <a:rPr lang="en-US" altLang="zh-CN" sz="2400" b="1" baseline="-25000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|B</a:t>
              </a:r>
              <a:r>
                <a:rPr lang="en-US" altLang="zh-CN" sz="2400" b="1" baseline="-25000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|…   </a:t>
              </a:r>
              <a:endPara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C9B13E63-77F9-442A-8641-1B1D50A2C298}"/>
                </a:ext>
              </a:extLst>
            </p:cNvPr>
            <p:cNvSpPr/>
            <p:nvPr/>
          </p:nvSpPr>
          <p:spPr>
            <a:xfrm>
              <a:off x="1082153" y="5567137"/>
              <a:ext cx="381707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其中，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B</a:t>
              </a:r>
              <a:r>
                <a:rPr lang="en-US" altLang="zh-CN" baseline="-25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 B</a:t>
              </a:r>
              <a:r>
                <a:rPr lang="en-US" altLang="zh-CN" baseline="-25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 B</a:t>
              </a:r>
              <a:r>
                <a:rPr lang="en-US" altLang="zh-CN" baseline="-25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....，</a:t>
              </a:r>
              <a:r>
                <a:rPr lang="zh-CN" altLang="en-US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左公因子</a:t>
              </a: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5FD4C931-C90C-4668-8039-7B3F32074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245" y="4083913"/>
            <a:ext cx="3874171" cy="245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157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4C53C9-9136-4D0A-AFCD-51FF0D394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预处理</a:t>
            </a:r>
            <a:r>
              <a:rPr lang="en-US" altLang="zh-CN" dirty="0"/>
              <a:t>#2</a:t>
            </a:r>
            <a:r>
              <a:rPr lang="zh-CN" altLang="en-US" dirty="0"/>
              <a:t>：</a:t>
            </a:r>
            <a:r>
              <a:rPr lang="zh-CN" altLang="en-US" b="1" dirty="0">
                <a:solidFill>
                  <a:srgbClr val="FF0000"/>
                </a:solidFill>
              </a:rPr>
              <a:t>消除左递归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DBF041D-8BCC-46B6-BE03-E7A6D2BC2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52</a:t>
            </a:fld>
            <a:endParaRPr lang="zh-CN" altLang="en-US"/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08A61A67-86D6-4F2F-9833-19D3DF2B3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318" y="1301600"/>
            <a:ext cx="10515600" cy="1146960"/>
          </a:xfrm>
        </p:spPr>
        <p:txBody>
          <a:bodyPr>
            <a:normAutofit/>
          </a:bodyPr>
          <a:lstStyle/>
          <a:p>
            <a:r>
              <a:rPr lang="zh-CN" altLang="en-US" dirty="0"/>
              <a:t>如果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那么：该产生式是</a:t>
            </a:r>
            <a:r>
              <a:rPr lang="zh-CN" altLang="en-US" b="1" dirty="0">
                <a:solidFill>
                  <a:srgbClr val="FF0000"/>
                </a:solidFill>
              </a:rPr>
              <a:t>左递归</a:t>
            </a:r>
            <a:r>
              <a:rPr lang="zh-CN" altLang="en-US" dirty="0"/>
              <a:t>的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9C9900-7055-480D-9BA0-1666A1C01275}"/>
              </a:ext>
            </a:extLst>
          </p:cNvPr>
          <p:cNvSpPr/>
          <p:nvPr/>
        </p:nvSpPr>
        <p:spPr>
          <a:xfrm>
            <a:off x="2015716" y="1301599"/>
            <a:ext cx="2367280" cy="46166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Aa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CF6A1FB-1765-4016-AF33-88CE8D8F57D3}"/>
              </a:ext>
            </a:extLst>
          </p:cNvPr>
          <p:cNvSpPr txBox="1"/>
          <p:nvPr/>
        </p:nvSpPr>
        <p:spPr>
          <a:xfrm>
            <a:off x="6522720" y="1301599"/>
            <a:ext cx="4831080" cy="954107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递归调用产生式右部中非终结符的分析函数</a:t>
            </a:r>
          </a:p>
        </p:txBody>
      </p:sp>
      <p:sp>
        <p:nvSpPr>
          <p:cNvPr id="9" name="内容占位符 3">
            <a:extLst>
              <a:ext uri="{FF2B5EF4-FFF2-40B4-BE49-F238E27FC236}">
                <a16:creationId xmlns:a16="http://schemas.microsoft.com/office/drawing/2014/main" id="{C6D6B14F-2A1D-4DE7-9AEF-0CECE4C36245}"/>
              </a:ext>
            </a:extLst>
          </p:cNvPr>
          <p:cNvSpPr txBox="1">
            <a:spLocks/>
          </p:cNvSpPr>
          <p:nvPr/>
        </p:nvSpPr>
        <p:spPr>
          <a:xfrm>
            <a:off x="243318" y="3429000"/>
            <a:ext cx="10515600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解决办法：</a:t>
            </a:r>
            <a:r>
              <a:rPr lang="zh-CN" altLang="en-US" b="1" dirty="0">
                <a:solidFill>
                  <a:srgbClr val="0000FF"/>
                </a:solidFill>
              </a:rPr>
              <a:t>消除左递归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1"/>
            <a:r>
              <a:rPr lang="zh-CN" altLang="en-US" dirty="0"/>
              <a:t>将产生式变换为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13E5CC3-87F4-4474-B5D6-4485EF238863}"/>
              </a:ext>
            </a:extLst>
          </p:cNvPr>
          <p:cNvGrpSpPr/>
          <p:nvPr/>
        </p:nvGrpSpPr>
        <p:grpSpPr>
          <a:xfrm>
            <a:off x="249442" y="4398496"/>
            <a:ext cx="5582398" cy="830997"/>
            <a:chOff x="249442" y="4398496"/>
            <a:chExt cx="5582398" cy="830997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63F3F50-2826-419B-9B52-71ACEFA36BF2}"/>
                </a:ext>
              </a:extLst>
            </p:cNvPr>
            <p:cNvSpPr/>
            <p:nvPr/>
          </p:nvSpPr>
          <p:spPr>
            <a:xfrm>
              <a:off x="3694395" y="4398496"/>
              <a:ext cx="2137445" cy="830997"/>
            </a:xfrm>
            <a:prstGeom prst="rect">
              <a:avLst/>
            </a:prstGeom>
            <a:solidFill>
              <a:srgbClr val="FFFF00"/>
            </a:solidFill>
            <a:ln w="76200"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</a:t>
              </a:r>
              <a:r>
                <a:rPr lang="en-US" altLang="zh-CN" sz="2400" b="1" dirty="0">
                  <a:solidFill>
                    <a:srgbClr val="0000FF"/>
                  </a:solidFill>
                  <a:ea typeface="微软雅黑" panose="020B0503020204020204" pitchFamily="34" charset="-122"/>
                </a:rPr>
                <a:t>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en-US" altLang="zh-CN" sz="2400" b="1" dirty="0">
                  <a:solidFill>
                    <a:srgbClr val="0000FF"/>
                  </a:solidFill>
                  <a:ea typeface="微软雅黑" panose="020B0503020204020204" pitchFamily="34" charset="-122"/>
                </a:rPr>
                <a:t>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 err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aA</a:t>
              </a:r>
              <a:r>
                <a:rPr lang="en-US" altLang="zh-CN" sz="2400" b="1" dirty="0">
                  <a:solidFill>
                    <a:srgbClr val="0000FF"/>
                  </a:solidFill>
                  <a:ea typeface="微软雅黑" panose="020B0503020204020204" pitchFamily="34" charset="-122"/>
                </a:rPr>
                <a:t>’|</a:t>
              </a:r>
              <a:r>
                <a:rPr lang="el-G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endPara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F15C3CFA-03BC-4D0C-B2F5-D5367F21BA27}"/>
                </a:ext>
              </a:extLst>
            </p:cNvPr>
            <p:cNvSpPr/>
            <p:nvPr/>
          </p:nvSpPr>
          <p:spPr>
            <a:xfrm>
              <a:off x="249442" y="4583161"/>
              <a:ext cx="1766274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 err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Aa|B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箭头: 右 13">
              <a:extLst>
                <a:ext uri="{FF2B5EF4-FFF2-40B4-BE49-F238E27FC236}">
                  <a16:creationId xmlns:a16="http://schemas.microsoft.com/office/drawing/2014/main" id="{F30AAD4C-983C-4C9C-BCEC-AC07048D0E87}"/>
                </a:ext>
              </a:extLst>
            </p:cNvPr>
            <p:cNvSpPr/>
            <p:nvPr/>
          </p:nvSpPr>
          <p:spPr>
            <a:xfrm>
              <a:off x="2387600" y="4583161"/>
              <a:ext cx="10058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3C7E0C73-AB2A-4660-9F64-9CE588486CFD}"/>
              </a:ext>
            </a:extLst>
          </p:cNvPr>
          <p:cNvSpPr/>
          <p:nvPr/>
        </p:nvSpPr>
        <p:spPr>
          <a:xfrm>
            <a:off x="8192118" y="3942273"/>
            <a:ext cx="2286522" cy="46166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E+T|T</a:t>
            </a:r>
          </a:p>
        </p:txBody>
      </p:sp>
      <p:sp>
        <p:nvSpPr>
          <p:cNvPr id="15" name="内容占位符 3">
            <a:extLst>
              <a:ext uri="{FF2B5EF4-FFF2-40B4-BE49-F238E27FC236}">
                <a16:creationId xmlns:a16="http://schemas.microsoft.com/office/drawing/2014/main" id="{E27124C0-133F-46C9-9CE1-E08D64BA410D}"/>
              </a:ext>
            </a:extLst>
          </p:cNvPr>
          <p:cNvSpPr txBox="1">
            <a:spLocks/>
          </p:cNvSpPr>
          <p:nvPr/>
        </p:nvSpPr>
        <p:spPr>
          <a:xfrm>
            <a:off x="7599158" y="3429000"/>
            <a:ext cx="2286522" cy="711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示例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62BA2DB-EAF6-4E81-8DE1-91C997C1BF80}"/>
              </a:ext>
            </a:extLst>
          </p:cNvPr>
          <p:cNvGrpSpPr/>
          <p:nvPr/>
        </p:nvGrpSpPr>
        <p:grpSpPr>
          <a:xfrm>
            <a:off x="8610600" y="4484224"/>
            <a:ext cx="1656223" cy="725781"/>
            <a:chOff x="8610600" y="4484224"/>
            <a:chExt cx="1656223" cy="725781"/>
          </a:xfrm>
        </p:grpSpPr>
        <p:sp>
          <p:nvSpPr>
            <p:cNvPr id="16" name="箭头: 右 15">
              <a:extLst>
                <a:ext uri="{FF2B5EF4-FFF2-40B4-BE49-F238E27FC236}">
                  <a16:creationId xmlns:a16="http://schemas.microsoft.com/office/drawing/2014/main" id="{FE0CB777-3962-446A-ADC4-BB02ACF0E17E}"/>
                </a:ext>
              </a:extLst>
            </p:cNvPr>
            <p:cNvSpPr/>
            <p:nvPr/>
          </p:nvSpPr>
          <p:spPr>
            <a:xfrm rot="5400000">
              <a:off x="9219962" y="4391891"/>
              <a:ext cx="230834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D898DA3-C2FD-4D76-AAD0-E700818C301A}"/>
                </a:ext>
              </a:extLst>
            </p:cNvPr>
            <p:cNvSpPr/>
            <p:nvPr/>
          </p:nvSpPr>
          <p:spPr>
            <a:xfrm>
              <a:off x="8610600" y="4809895"/>
              <a:ext cx="1656223" cy="400110"/>
            </a:xfrm>
            <a:prstGeom prst="rect">
              <a:avLst/>
            </a:prstGeom>
            <a:ln w="57150">
              <a:solidFill>
                <a:schemeClr val="tx1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 + T + T ….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E3A704D-DF5C-4FD6-B1F2-D9EBE47FBAD9}"/>
              </a:ext>
            </a:extLst>
          </p:cNvPr>
          <p:cNvGrpSpPr/>
          <p:nvPr/>
        </p:nvGrpSpPr>
        <p:grpSpPr>
          <a:xfrm>
            <a:off x="8275155" y="5327209"/>
            <a:ext cx="2137445" cy="1168301"/>
            <a:chOff x="8275155" y="5327209"/>
            <a:chExt cx="2137445" cy="1168301"/>
          </a:xfrm>
        </p:grpSpPr>
        <p:sp>
          <p:nvSpPr>
            <p:cNvPr id="17" name="箭头: 右 16">
              <a:extLst>
                <a:ext uri="{FF2B5EF4-FFF2-40B4-BE49-F238E27FC236}">
                  <a16:creationId xmlns:a16="http://schemas.microsoft.com/office/drawing/2014/main" id="{5A90E983-4047-4039-8401-66CCACE99AA9}"/>
                </a:ext>
              </a:extLst>
            </p:cNvPr>
            <p:cNvSpPr/>
            <p:nvPr/>
          </p:nvSpPr>
          <p:spPr>
            <a:xfrm rot="5400000">
              <a:off x="9219962" y="5234876"/>
              <a:ext cx="230834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01FFD49-4A80-47DD-9A8A-26E9614954D5}"/>
                </a:ext>
              </a:extLst>
            </p:cNvPr>
            <p:cNvSpPr/>
            <p:nvPr/>
          </p:nvSpPr>
          <p:spPr>
            <a:xfrm>
              <a:off x="8275155" y="5664513"/>
              <a:ext cx="2137445" cy="830997"/>
            </a:xfrm>
            <a:prstGeom prst="rect">
              <a:avLst/>
            </a:prstGeom>
            <a:solidFill>
              <a:srgbClr val="FFFF00"/>
            </a:solidFill>
            <a:ln w="76200"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</a:t>
              </a:r>
              <a:r>
                <a:rPr lang="en-US" altLang="zh-CN" sz="2400" b="1" dirty="0">
                  <a:solidFill>
                    <a:srgbClr val="0000FF"/>
                  </a:solidFill>
                  <a:ea typeface="微软雅黑" panose="020B0503020204020204" pitchFamily="34" charset="-122"/>
                </a:rPr>
                <a:t>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r>
                <a:rPr lang="en-US" altLang="zh-CN" sz="2400" b="1" dirty="0">
                  <a:solidFill>
                    <a:srgbClr val="0000FF"/>
                  </a:solidFill>
                  <a:ea typeface="微软雅黑" panose="020B0503020204020204" pitchFamily="34" charset="-122"/>
                </a:rPr>
                <a:t>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+TE</a:t>
              </a:r>
              <a:r>
                <a:rPr lang="en-US" altLang="zh-CN" sz="2400" b="1" dirty="0">
                  <a:solidFill>
                    <a:srgbClr val="0000FF"/>
                  </a:solidFill>
                  <a:ea typeface="微软雅黑" panose="020B0503020204020204" pitchFamily="34" charset="-122"/>
                </a:rPr>
                <a:t>’|</a:t>
              </a:r>
              <a:r>
                <a:rPr lang="el-G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endParaRPr lang="en-US" altLang="zh-CN" sz="2400" b="1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4620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5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E3E6B-93F9-417A-BCF9-AFD23B29D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预处理</a:t>
            </a:r>
            <a:r>
              <a:rPr lang="en-US" altLang="zh-CN" dirty="0"/>
              <a:t>#2</a:t>
            </a:r>
            <a:r>
              <a:rPr lang="zh-CN" altLang="en-US" dirty="0"/>
              <a:t>：</a:t>
            </a:r>
            <a:r>
              <a:rPr lang="zh-CN" altLang="en-US" b="1" dirty="0">
                <a:solidFill>
                  <a:srgbClr val="FF0000"/>
                </a:solidFill>
              </a:rPr>
              <a:t>消除左递归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7BDE1A-CC2A-4A06-BA81-AD3CF3106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53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F421467-D055-411D-86C5-EE694EC72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示例</a:t>
            </a:r>
            <a:r>
              <a:rPr lang="en-US" altLang="zh-CN" dirty="0"/>
              <a:t>#2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0BCB5AF-1E15-4BA2-B889-14851D661602}"/>
              </a:ext>
            </a:extLst>
          </p:cNvPr>
          <p:cNvSpPr/>
          <p:nvPr/>
        </p:nvSpPr>
        <p:spPr>
          <a:xfrm>
            <a:off x="2932302" y="1135701"/>
            <a:ext cx="2367280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E+T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 -&gt; T*F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 -&gt; num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C6918811-D4F6-47A0-98CD-022287CE0664}"/>
              </a:ext>
            </a:extLst>
          </p:cNvPr>
          <p:cNvGrpSpPr/>
          <p:nvPr/>
        </p:nvGrpSpPr>
        <p:grpSpPr>
          <a:xfrm>
            <a:off x="5718396" y="1120676"/>
            <a:ext cx="3791935" cy="2308324"/>
            <a:chOff x="5718396" y="1120676"/>
            <a:chExt cx="3791935" cy="230832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055E7EA-A532-478D-B3CD-E706C3A71D13}"/>
                </a:ext>
              </a:extLst>
            </p:cNvPr>
            <p:cNvSpPr/>
            <p:nvPr/>
          </p:nvSpPr>
          <p:spPr>
            <a:xfrm>
              <a:off x="7143051" y="1120676"/>
              <a:ext cx="2367280" cy="2308324"/>
            </a:xfrm>
            <a:prstGeom prst="rect">
              <a:avLst/>
            </a:prstGeom>
            <a:solidFill>
              <a:srgbClr val="FFFF00"/>
            </a:solidFill>
            <a:ln w="76200"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+TE’|</a:t>
              </a:r>
              <a:r>
                <a:rPr lang="el-G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FT’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T’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*FT’|</a:t>
              </a:r>
              <a:r>
                <a:rPr lang="el-G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   -&gt; num</a:t>
              </a:r>
              <a:endPara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|  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id</a:t>
              </a:r>
              <a:endPara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箭头: 右 7">
              <a:extLst>
                <a:ext uri="{FF2B5EF4-FFF2-40B4-BE49-F238E27FC236}">
                  <a16:creationId xmlns:a16="http://schemas.microsoft.com/office/drawing/2014/main" id="{61E6DA7E-8D5B-41DE-9827-1F02080774D5}"/>
                </a:ext>
              </a:extLst>
            </p:cNvPr>
            <p:cNvSpPr/>
            <p:nvPr/>
          </p:nvSpPr>
          <p:spPr>
            <a:xfrm>
              <a:off x="5718396" y="2067088"/>
              <a:ext cx="10058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446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E3E6B-93F9-417A-BCF9-AFD23B29D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预处理</a:t>
            </a:r>
            <a:r>
              <a:rPr lang="en-US" altLang="zh-CN" dirty="0"/>
              <a:t>#2</a:t>
            </a:r>
            <a:r>
              <a:rPr lang="zh-CN" altLang="en-US" dirty="0"/>
              <a:t>：</a:t>
            </a:r>
            <a:r>
              <a:rPr lang="zh-CN" altLang="en-US" b="1" dirty="0">
                <a:solidFill>
                  <a:srgbClr val="FF0000"/>
                </a:solidFill>
              </a:rPr>
              <a:t>消除左递归</a:t>
            </a:r>
            <a:r>
              <a:rPr lang="zh-CN" altLang="en-US" b="1" dirty="0"/>
              <a:t>代码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7BDE1A-CC2A-4A06-BA81-AD3CF3106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54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D330796-D5A6-4A50-80BC-4740995F6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8203" y="136523"/>
            <a:ext cx="3356139" cy="124369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A6D15AD-A65D-4CDA-BBA7-80A6BF1B0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82" y="1275768"/>
            <a:ext cx="4000500" cy="39719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90138AC-DED7-456E-A253-FBB005C75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349" y="1380215"/>
            <a:ext cx="7172325" cy="38576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C3BD343-EF8F-40BE-9C61-BDB745984F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26" y="2911477"/>
            <a:ext cx="7067550" cy="3810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96469B2-C343-41E8-914B-6CB35D4750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7493" y="4569548"/>
            <a:ext cx="6143625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957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55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dirty="0"/>
              <a:t>4.1</a:t>
            </a:r>
            <a:r>
              <a:rPr lang="zh-CN" altLang="en-US" dirty="0"/>
              <a:t>：递归下降分析</a:t>
            </a:r>
            <a:endParaRPr lang="en-US" altLang="zh-CN" dirty="0"/>
          </a:p>
          <a:p>
            <a:pPr lvl="1"/>
            <a:r>
              <a:rPr lang="en-US" altLang="zh-CN" b="1" dirty="0"/>
              <a:t>4.2</a:t>
            </a:r>
            <a:r>
              <a:rPr lang="zh-CN" altLang="en-US" b="1" dirty="0"/>
              <a:t>：</a:t>
            </a:r>
            <a:r>
              <a:rPr lang="en-US" altLang="zh-CN" b="1" dirty="0"/>
              <a:t>LL(1)</a:t>
            </a:r>
            <a:r>
              <a:rPr lang="zh-CN" altLang="en-US" b="1" dirty="0"/>
              <a:t>分析算法</a:t>
            </a:r>
            <a:endParaRPr lang="en-US" altLang="zh-CN" b="1" dirty="0"/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4.3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LL(1)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分析冲突处理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第五讲：自底向上分析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LR(0)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SLR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18583481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D27D6-EEB9-47A6-91A8-896BD572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前端内部的阶段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426D0B-DCED-4665-A2C5-1AD74778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56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C59098-21FB-41D4-A70A-8EA619121D9B}"/>
              </a:ext>
            </a:extLst>
          </p:cNvPr>
          <p:cNvSpPr/>
          <p:nvPr/>
        </p:nvSpPr>
        <p:spPr>
          <a:xfrm>
            <a:off x="3934190" y="1346118"/>
            <a:ext cx="3963609" cy="8490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E7C883-C648-4B9A-B79B-B66C3A86FA1D}"/>
              </a:ext>
            </a:extLst>
          </p:cNvPr>
          <p:cNvSpPr/>
          <p:nvPr/>
        </p:nvSpPr>
        <p:spPr>
          <a:xfrm>
            <a:off x="4373373" y="1557396"/>
            <a:ext cx="1016688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92BFFE-978E-49F9-9402-5A82CD71DCE4}"/>
              </a:ext>
            </a:extLst>
          </p:cNvPr>
          <p:cNvSpPr/>
          <p:nvPr/>
        </p:nvSpPr>
        <p:spPr>
          <a:xfrm>
            <a:off x="6502400" y="1557396"/>
            <a:ext cx="919380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7A52B72-42DD-4FB2-9731-9BAFC7211019}"/>
              </a:ext>
            </a:extLst>
          </p:cNvPr>
          <p:cNvCxnSpPr>
            <a:cxnSpLocks/>
          </p:cNvCxnSpPr>
          <p:nvPr/>
        </p:nvCxnSpPr>
        <p:spPr>
          <a:xfrm>
            <a:off x="2641600" y="1774923"/>
            <a:ext cx="17239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6D47-07BB-4B43-A569-43E93A0B619C}"/>
              </a:ext>
            </a:extLst>
          </p:cNvPr>
          <p:cNvSpPr txBox="1"/>
          <p:nvPr/>
        </p:nvSpPr>
        <p:spPr>
          <a:xfrm>
            <a:off x="2762789" y="1124327"/>
            <a:ext cx="92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5F1D71B-1FCC-4997-8A1F-F4137EE23145}"/>
              </a:ext>
            </a:extLst>
          </p:cNvPr>
          <p:cNvCxnSpPr>
            <a:cxnSpLocks/>
          </p:cNvCxnSpPr>
          <p:nvPr/>
        </p:nvCxnSpPr>
        <p:spPr>
          <a:xfrm>
            <a:off x="7422608" y="1770658"/>
            <a:ext cx="15929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3957DF2-28F6-4ABF-865B-846A3347EF5A}"/>
              </a:ext>
            </a:extLst>
          </p:cNvPr>
          <p:cNvSpPr txBox="1"/>
          <p:nvPr/>
        </p:nvSpPr>
        <p:spPr>
          <a:xfrm>
            <a:off x="8009965" y="1124327"/>
            <a:ext cx="71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目标代码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3D9C86B-760C-4B29-8C47-97F9F67F800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90061" y="1770659"/>
            <a:ext cx="1112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F3F28CA-34A3-4214-A75C-9C3FC21C7CFB}"/>
              </a:ext>
            </a:extLst>
          </p:cNvPr>
          <p:cNvSpPr txBox="1"/>
          <p:nvPr/>
        </p:nvSpPr>
        <p:spPr>
          <a:xfrm>
            <a:off x="5398132" y="1334055"/>
            <a:ext cx="1161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中间表示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321C4BB-4E06-4999-985F-14F91C50D67F}"/>
              </a:ext>
            </a:extLst>
          </p:cNvPr>
          <p:cNvGrpSpPr/>
          <p:nvPr/>
        </p:nvGrpSpPr>
        <p:grpSpPr>
          <a:xfrm>
            <a:off x="1483360" y="1983921"/>
            <a:ext cx="8351520" cy="4589590"/>
            <a:chOff x="1483360" y="1983921"/>
            <a:chExt cx="8351520" cy="458959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2389E37-5BF8-44D0-9A6A-94B1F3FD48F1}"/>
                </a:ext>
              </a:extLst>
            </p:cNvPr>
            <p:cNvSpPr/>
            <p:nvPr/>
          </p:nvSpPr>
          <p:spPr>
            <a:xfrm>
              <a:off x="2998481" y="2508668"/>
              <a:ext cx="5485119" cy="40648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A41F8F9-6F1C-4525-9DBA-FA84DCB257E8}"/>
                </a:ext>
              </a:extLst>
            </p:cNvPr>
            <p:cNvCxnSpPr>
              <a:cxnSpLocks/>
            </p:cNvCxnSpPr>
            <p:nvPr/>
          </p:nvCxnSpPr>
          <p:spPr>
            <a:xfrm>
              <a:off x="1483360" y="3268443"/>
              <a:ext cx="17239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4A328C5-9AEA-4B3F-A2C8-1A6688AED56B}"/>
                </a:ext>
              </a:extLst>
            </p:cNvPr>
            <p:cNvSpPr txBox="1"/>
            <p:nvPr/>
          </p:nvSpPr>
          <p:spPr>
            <a:xfrm>
              <a:off x="1604549" y="2617847"/>
              <a:ext cx="928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源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AB58BB9-26C6-4308-AF6F-1ECBECE57AC3}"/>
                </a:ext>
              </a:extLst>
            </p:cNvPr>
            <p:cNvSpPr/>
            <p:nvPr/>
          </p:nvSpPr>
          <p:spPr>
            <a:xfrm>
              <a:off x="3226928" y="3050915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词法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4CD6B2E-91EA-4E32-ADA6-CC156815048A}"/>
                </a:ext>
              </a:extLst>
            </p:cNvPr>
            <p:cNvCxnSpPr>
              <a:cxnSpLocks/>
              <a:stCxn id="20" idx="3"/>
              <a:endCxn id="24" idx="1"/>
            </p:cNvCxnSpPr>
            <p:nvPr/>
          </p:nvCxnSpPr>
          <p:spPr>
            <a:xfrm flipV="1">
              <a:off x="5283199" y="3262294"/>
              <a:ext cx="844713" cy="18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6F44A8-2D30-4E6C-A873-5599471815A3}"/>
                </a:ext>
              </a:extLst>
            </p:cNvPr>
            <p:cNvSpPr txBox="1"/>
            <p:nvPr/>
          </p:nvSpPr>
          <p:spPr>
            <a:xfrm>
              <a:off x="6127912" y="3077628"/>
              <a:ext cx="780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9ED768D-50CD-461E-8119-F3D08BE2D767}"/>
                </a:ext>
              </a:extLst>
            </p:cNvPr>
            <p:cNvSpPr/>
            <p:nvPr/>
          </p:nvSpPr>
          <p:spPr>
            <a:xfrm>
              <a:off x="3226928" y="4211184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1C6A18D-9D54-43EB-8A54-4537ADC784B8}"/>
                </a:ext>
              </a:extLst>
            </p:cNvPr>
            <p:cNvSpPr/>
            <p:nvPr/>
          </p:nvSpPr>
          <p:spPr>
            <a:xfrm>
              <a:off x="3207309" y="5371453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语义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B59960C0-9CCF-42C0-BA4F-1BC3FF0CC5A1}"/>
                </a:ext>
              </a:extLst>
            </p:cNvPr>
            <p:cNvCxnSpPr>
              <a:stCxn id="24" idx="3"/>
              <a:endCxn id="26" idx="0"/>
            </p:cNvCxnSpPr>
            <p:nvPr/>
          </p:nvCxnSpPr>
          <p:spPr>
            <a:xfrm flipH="1">
              <a:off x="4255064" y="3262294"/>
              <a:ext cx="2653739" cy="948890"/>
            </a:xfrm>
            <a:prstGeom prst="bentConnector4">
              <a:avLst>
                <a:gd name="adj1" fmla="val -8614"/>
                <a:gd name="adj2" fmla="val 597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1C4B869-C80A-431E-8CEE-E4544BC8AE25}"/>
                </a:ext>
              </a:extLst>
            </p:cNvPr>
            <p:cNvSpPr txBox="1"/>
            <p:nvPr/>
          </p:nvSpPr>
          <p:spPr>
            <a:xfrm>
              <a:off x="6127912" y="4238471"/>
              <a:ext cx="1420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抽象语法树</a:t>
              </a: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68938678-6707-48CE-A760-FEE0ADA5613D}"/>
                </a:ext>
              </a:extLst>
            </p:cNvPr>
            <p:cNvCxnSpPr>
              <a:cxnSpLocks/>
              <a:stCxn id="26" idx="3"/>
              <a:endCxn id="30" idx="1"/>
            </p:cNvCxnSpPr>
            <p:nvPr/>
          </p:nvCxnSpPr>
          <p:spPr>
            <a:xfrm flipV="1">
              <a:off x="5283199" y="4423137"/>
              <a:ext cx="844713" cy="13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7DCE6F79-074A-433C-B169-FBD5595DDAC0}"/>
                </a:ext>
              </a:extLst>
            </p:cNvPr>
            <p:cNvCxnSpPr>
              <a:cxnSpLocks/>
              <a:stCxn id="30" idx="3"/>
              <a:endCxn id="27" idx="0"/>
            </p:cNvCxnSpPr>
            <p:nvPr/>
          </p:nvCxnSpPr>
          <p:spPr>
            <a:xfrm flipH="1">
              <a:off x="4235445" y="4423137"/>
              <a:ext cx="3313435" cy="948316"/>
            </a:xfrm>
            <a:prstGeom prst="bentConnector4">
              <a:avLst>
                <a:gd name="adj1" fmla="val -6899"/>
                <a:gd name="adj2" fmla="val 5973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5B69CC50-B5B0-4DE7-B8DA-8DE5A6B05731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5263580" y="5584716"/>
              <a:ext cx="45713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101A130-9370-48E3-88AC-2D2FDCFCFBCF}"/>
                </a:ext>
              </a:extLst>
            </p:cNvPr>
            <p:cNvSpPr txBox="1"/>
            <p:nvPr/>
          </p:nvSpPr>
          <p:spPr>
            <a:xfrm>
              <a:off x="8803042" y="4944035"/>
              <a:ext cx="7123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中间表示</a:t>
              </a: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F804E0D-0D31-40D1-B33E-6B33C61D93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928" y="1983921"/>
              <a:ext cx="1146446" cy="1066994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B6740BA-B73D-4BFF-9ED8-D8B0BBECEE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3580" y="1983921"/>
              <a:ext cx="126481" cy="1093707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F1E7C77C-C274-4EC0-8B9C-285763C288A6}"/>
              </a:ext>
            </a:extLst>
          </p:cNvPr>
          <p:cNvSpPr/>
          <p:nvPr/>
        </p:nvSpPr>
        <p:spPr>
          <a:xfrm>
            <a:off x="3024011" y="4095462"/>
            <a:ext cx="2422866" cy="701800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0881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06ACD-FFC3-473B-B2EB-0238279C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语法分析器的任务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AF283F-7C2E-43D5-B5A6-220F45E0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57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267387-48F3-4021-B96E-199A397C5939}"/>
              </a:ext>
            </a:extLst>
          </p:cNvPr>
          <p:cNvSpPr/>
          <p:nvPr/>
        </p:nvSpPr>
        <p:spPr>
          <a:xfrm>
            <a:off x="5061753" y="1942156"/>
            <a:ext cx="1822438" cy="746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F6C3069-9130-4571-9CE4-038A2B7B319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434080" y="2315536"/>
            <a:ext cx="1627673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4A79E79-5CA9-489D-B7D0-01ED57EAA21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884191" y="2315536"/>
            <a:ext cx="1504031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D86B44C-0492-4F79-8A1C-7F75A0A8027A}"/>
              </a:ext>
            </a:extLst>
          </p:cNvPr>
          <p:cNvSpPr txBox="1"/>
          <p:nvPr/>
        </p:nvSpPr>
        <p:spPr>
          <a:xfrm>
            <a:off x="3557722" y="1709542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4A560C-AAD8-465F-90C9-D683380DC43C}"/>
              </a:ext>
            </a:extLst>
          </p:cNvPr>
          <p:cNvSpPr txBox="1"/>
          <p:nvPr/>
        </p:nvSpPr>
        <p:spPr>
          <a:xfrm>
            <a:off x="6884191" y="1712508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7138A3F-6687-4E1D-BDAD-0A8015227C6B}"/>
              </a:ext>
            </a:extLst>
          </p:cNvPr>
          <p:cNvGrpSpPr/>
          <p:nvPr/>
        </p:nvGrpSpPr>
        <p:grpSpPr>
          <a:xfrm>
            <a:off x="4591730" y="2688916"/>
            <a:ext cx="2762484" cy="1494495"/>
            <a:chOff x="4578520" y="1718942"/>
            <a:chExt cx="2762484" cy="14944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45D352-0807-490F-9117-717A112D83AE}"/>
                </a:ext>
              </a:extLst>
            </p:cNvPr>
            <p:cNvSpPr txBox="1"/>
            <p:nvPr/>
          </p:nvSpPr>
          <p:spPr>
            <a:xfrm>
              <a:off x="4578520" y="2690217"/>
              <a:ext cx="2762484" cy="523220"/>
            </a:xfrm>
            <a:prstGeom prst="rect">
              <a:avLst/>
            </a:prstGeom>
            <a:noFill/>
            <a:ln>
              <a:noFill/>
              <a:prstDash val="solid"/>
              <a:headEnd type="arrow" w="med" len="med"/>
              <a:tailEnd type="none" w="med" len="me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语言的语法规则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F93C90-5D10-44E6-A9EA-C1A78BF696B5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>
              <a:off x="5959762" y="1718942"/>
              <a:ext cx="0" cy="971275"/>
            </a:xfrm>
            <a:prstGeom prst="line">
              <a:avLst/>
            </a:prstGeom>
            <a:ln w="38100">
              <a:prstDash val="solid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3FD60B6C-57E2-4561-B950-FC184DAF43FD}"/>
              </a:ext>
            </a:extLst>
          </p:cNvPr>
          <p:cNvSpPr/>
          <p:nvPr/>
        </p:nvSpPr>
        <p:spPr>
          <a:xfrm>
            <a:off x="5822683" y="1408615"/>
            <a:ext cx="10615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Y?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N?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BC99B14-841C-4B74-9767-44E61B373C90}"/>
              </a:ext>
            </a:extLst>
          </p:cNvPr>
          <p:cNvGrpSpPr/>
          <p:nvPr/>
        </p:nvGrpSpPr>
        <p:grpSpPr>
          <a:xfrm>
            <a:off x="838200" y="2688915"/>
            <a:ext cx="4223554" cy="2890631"/>
            <a:chOff x="838200" y="2688916"/>
            <a:chExt cx="4223554" cy="1441340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47F79BB-EAF2-40E3-8F81-2FE56E6735EC}"/>
                </a:ext>
              </a:extLst>
            </p:cNvPr>
            <p:cNvSpPr txBox="1"/>
            <p:nvPr/>
          </p:nvSpPr>
          <p:spPr>
            <a:xfrm>
              <a:off x="838200" y="3654515"/>
              <a:ext cx="3459480" cy="47574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用什么样的数据结构和算法来实现？</a:t>
              </a: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47C160A6-C1EA-4833-AECF-0322CBC8F6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32480" y="2688916"/>
              <a:ext cx="1729274" cy="965598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1613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0402C5-3FE5-46EC-835E-1044DDA7D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自顶向下分析算法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B053CE3-5343-4C93-86A3-394FF37A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58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A5FEFC-462A-4605-A324-EA4261804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自顶向下分析的</a:t>
            </a:r>
            <a:r>
              <a:rPr lang="zh-CN" altLang="en-US" b="1" dirty="0">
                <a:solidFill>
                  <a:srgbClr val="FF0000"/>
                </a:solidFill>
              </a:rPr>
              <a:t>算法思想</a:t>
            </a:r>
            <a:endParaRPr lang="en-US" altLang="zh-CN" dirty="0"/>
          </a:p>
          <a:p>
            <a:pPr lvl="1"/>
            <a:r>
              <a:rPr lang="zh-CN" altLang="en-US" dirty="0"/>
              <a:t>语法分析：给定文法</a:t>
            </a:r>
            <a:r>
              <a:rPr lang="en-US" altLang="zh-CN" b="1" dirty="0">
                <a:solidFill>
                  <a:srgbClr val="0000FF"/>
                </a:solidFill>
              </a:rPr>
              <a:t>G</a:t>
            </a:r>
            <a:r>
              <a:rPr lang="zh-CN" altLang="en-US" dirty="0"/>
              <a:t>和句子</a:t>
            </a:r>
            <a:r>
              <a:rPr lang="en-US" altLang="zh-CN" b="1" dirty="0">
                <a:solidFill>
                  <a:srgbClr val="0000FF"/>
                </a:solidFill>
              </a:rPr>
              <a:t>s</a:t>
            </a:r>
            <a:r>
              <a:rPr lang="zh-CN" altLang="en-US" dirty="0"/>
              <a:t>，回答</a:t>
            </a:r>
            <a:r>
              <a:rPr lang="en-US" altLang="zh-CN" b="1" dirty="0">
                <a:solidFill>
                  <a:srgbClr val="0000FF"/>
                </a:solidFill>
              </a:rPr>
              <a:t>s</a:t>
            </a:r>
            <a:r>
              <a:rPr lang="zh-CN" altLang="en-US" dirty="0"/>
              <a:t>是否能够从</a:t>
            </a:r>
            <a:r>
              <a:rPr lang="en-US" altLang="zh-CN" b="1" dirty="0">
                <a:solidFill>
                  <a:srgbClr val="0000FF"/>
                </a:solidFill>
              </a:rPr>
              <a:t>G</a:t>
            </a:r>
            <a:r>
              <a:rPr lang="zh-CN" altLang="en-US" dirty="0"/>
              <a:t>推导出来？</a:t>
            </a:r>
          </a:p>
          <a:p>
            <a:pPr lvl="1"/>
            <a:r>
              <a:rPr lang="zh-CN" altLang="en-US" dirty="0"/>
              <a:t>基本算法思想：从</a:t>
            </a:r>
            <a:r>
              <a:rPr lang="en-US" altLang="zh-CN" b="1" dirty="0">
                <a:solidFill>
                  <a:srgbClr val="0000FF"/>
                </a:solidFill>
              </a:rPr>
              <a:t>G</a:t>
            </a:r>
            <a:r>
              <a:rPr lang="zh-CN" altLang="en-US" dirty="0"/>
              <a:t>的开始符号出发，尝试选择产生式推导出某个句子</a:t>
            </a:r>
            <a:r>
              <a:rPr lang="en-US" altLang="zh-CN" b="1" dirty="0">
                <a:solidFill>
                  <a:srgbClr val="0000FF"/>
                </a:solidFill>
              </a:rPr>
              <a:t>t</a:t>
            </a:r>
            <a:r>
              <a:rPr lang="zh-CN" altLang="en-US" dirty="0"/>
              <a:t>，比较</a:t>
            </a:r>
            <a:r>
              <a:rPr lang="en-US" altLang="zh-CN" b="1" dirty="0">
                <a:solidFill>
                  <a:srgbClr val="0000FF"/>
                </a:solidFill>
              </a:rPr>
              <a:t>t</a:t>
            </a:r>
            <a:r>
              <a:rPr lang="zh-CN" altLang="en-US" dirty="0"/>
              <a:t>和</a:t>
            </a:r>
            <a:r>
              <a:rPr lang="en-US" altLang="zh-CN" b="1" dirty="0">
                <a:solidFill>
                  <a:srgbClr val="0000FF"/>
                </a:solidFill>
              </a:rPr>
              <a:t>s</a:t>
            </a:r>
          </a:p>
          <a:p>
            <a:pPr lvl="1"/>
            <a:r>
              <a:rPr lang="zh-CN" altLang="en-US" dirty="0"/>
              <a:t>因为这是从开始符号出发推出句子，因此称为</a:t>
            </a:r>
            <a:r>
              <a:rPr lang="zh-CN" altLang="en-US" b="1" dirty="0">
                <a:solidFill>
                  <a:srgbClr val="FF0000"/>
                </a:solidFill>
              </a:rPr>
              <a:t>自顶向下分析</a:t>
            </a:r>
          </a:p>
          <a:p>
            <a:r>
              <a:rPr lang="zh-CN" altLang="en-US" dirty="0"/>
              <a:t>两类自顶向下分析算法</a:t>
            </a:r>
            <a:endParaRPr lang="en-US" altLang="zh-CN" dirty="0"/>
          </a:p>
          <a:p>
            <a:pPr lvl="1"/>
            <a:r>
              <a:rPr lang="zh-CN" altLang="en-US" dirty="0"/>
              <a:t>递归下降</a:t>
            </a:r>
            <a:endParaRPr lang="en-US" altLang="zh-CN" dirty="0"/>
          </a:p>
          <a:p>
            <a:pPr lvl="2"/>
            <a:r>
              <a:rPr lang="zh-CN" altLang="en-US" dirty="0"/>
              <a:t>将每一个</a:t>
            </a:r>
            <a:r>
              <a:rPr lang="zh-CN" altLang="en-US" b="1" dirty="0">
                <a:solidFill>
                  <a:srgbClr val="FF0000"/>
                </a:solidFill>
              </a:rPr>
              <a:t>文法产生式</a:t>
            </a:r>
            <a:r>
              <a:rPr lang="zh-CN" altLang="en-US" dirty="0"/>
              <a:t>转变成</a:t>
            </a:r>
            <a:r>
              <a:rPr lang="zh-CN" altLang="en-US" b="1" dirty="0">
                <a:solidFill>
                  <a:srgbClr val="FF0000"/>
                </a:solidFill>
              </a:rPr>
              <a:t>递归函数</a:t>
            </a:r>
            <a:r>
              <a:rPr lang="zh-CN" altLang="en-US" dirty="0"/>
              <a:t>中的一个</a:t>
            </a:r>
            <a:r>
              <a:rPr lang="zh-CN" altLang="en-US" b="1" dirty="0">
                <a:solidFill>
                  <a:srgbClr val="FF0000"/>
                </a:solidFill>
              </a:rPr>
              <a:t>子句</a:t>
            </a:r>
          </a:p>
          <a:p>
            <a:pPr lvl="2"/>
            <a:r>
              <a:rPr lang="zh-CN" altLang="en-US" dirty="0"/>
              <a:t>用</a:t>
            </a:r>
            <a:r>
              <a:rPr lang="zh-CN" altLang="en-US" b="1" dirty="0">
                <a:solidFill>
                  <a:srgbClr val="FF0000"/>
                </a:solidFill>
              </a:rPr>
              <a:t>前看符号</a:t>
            </a:r>
            <a:r>
              <a:rPr lang="zh-CN" altLang="en-US" dirty="0"/>
              <a:t>指导产生式规则的选择</a:t>
            </a:r>
            <a:endParaRPr lang="en-US" altLang="zh-CN" dirty="0"/>
          </a:p>
          <a:p>
            <a:pPr lvl="1"/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2"/>
            <a:r>
              <a:rPr lang="zh-CN" altLang="en-US" b="1" dirty="0">
                <a:solidFill>
                  <a:srgbClr val="FF0000"/>
                </a:solidFill>
              </a:rPr>
              <a:t>表驱动</a:t>
            </a:r>
            <a:r>
              <a:rPr lang="zh-CN" altLang="en-US" dirty="0"/>
              <a:t>的分析算法；查</a:t>
            </a:r>
            <a:r>
              <a:rPr lang="zh-CN" altLang="en-US" b="1" dirty="0">
                <a:solidFill>
                  <a:srgbClr val="FF0000"/>
                </a:solidFill>
              </a:rPr>
              <a:t>分析表</a:t>
            </a:r>
            <a:r>
              <a:rPr lang="zh-CN" altLang="en-US" dirty="0"/>
              <a:t>来指导产生式规则的选择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469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BBEF9C-0F3F-4CE7-A996-F8A568694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LL(1)</a:t>
            </a:r>
            <a:r>
              <a:rPr lang="zh-CN" altLang="en-US" dirty="0"/>
              <a:t>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65065D-0A50-4DEA-BCEC-50E1FCAA0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59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8A32AF-ADE6-4799-AE0F-399F929B6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从</a:t>
            </a:r>
            <a:r>
              <a:rPr lang="zh-CN" altLang="en-US" b="1" dirty="0">
                <a:solidFill>
                  <a:srgbClr val="FF0000"/>
                </a:solidFill>
              </a:rPr>
              <a:t>左</a:t>
            </a:r>
            <a:r>
              <a:rPr lang="en-US" altLang="zh-CN" b="1" dirty="0">
                <a:solidFill>
                  <a:srgbClr val="FF0000"/>
                </a:solidFill>
              </a:rPr>
              <a:t>(L)</a:t>
            </a:r>
            <a:r>
              <a:rPr lang="zh-CN" altLang="en-US" dirty="0"/>
              <a:t>向右读入程序，最</a:t>
            </a:r>
            <a:r>
              <a:rPr lang="zh-CN" altLang="en-US" b="1" dirty="0">
                <a:solidFill>
                  <a:srgbClr val="FF0000"/>
                </a:solidFill>
              </a:rPr>
              <a:t>左</a:t>
            </a:r>
            <a:r>
              <a:rPr lang="en-US" altLang="zh-CN" b="1" dirty="0">
                <a:solidFill>
                  <a:srgbClr val="FF0000"/>
                </a:solidFill>
              </a:rPr>
              <a:t>(L)</a:t>
            </a:r>
            <a:r>
              <a:rPr lang="zh-CN" altLang="en-US" dirty="0"/>
              <a:t>推导，采用</a:t>
            </a:r>
            <a:r>
              <a:rPr lang="zh-CN" altLang="en-US" b="1" dirty="0">
                <a:solidFill>
                  <a:srgbClr val="FF0000"/>
                </a:solidFill>
              </a:rPr>
              <a:t>一个</a:t>
            </a:r>
            <a:r>
              <a:rPr lang="en-US" altLang="zh-CN" b="1" dirty="0">
                <a:solidFill>
                  <a:srgbClr val="FF0000"/>
                </a:solidFill>
              </a:rPr>
              <a:t>(1)</a:t>
            </a:r>
            <a:r>
              <a:rPr lang="zh-CN" altLang="en-US" dirty="0"/>
              <a:t>前看符号</a:t>
            </a:r>
          </a:p>
          <a:p>
            <a:pPr lvl="1"/>
            <a:r>
              <a:rPr lang="zh-CN" altLang="en-US" dirty="0"/>
              <a:t>分析高效（线性时间）</a:t>
            </a:r>
          </a:p>
          <a:p>
            <a:pPr lvl="1"/>
            <a:r>
              <a:rPr lang="zh-CN" altLang="en-US" dirty="0"/>
              <a:t>错误定位和诊断信息准确</a:t>
            </a:r>
          </a:p>
          <a:p>
            <a:pPr lvl="1"/>
            <a:r>
              <a:rPr lang="zh-CN" altLang="en-US" dirty="0"/>
              <a:t>有很多开源或商业的生成工具，适用于自动生成语法分析器</a:t>
            </a:r>
          </a:p>
          <a:p>
            <a:pPr lvl="2"/>
            <a:r>
              <a:rPr lang="en-US" altLang="zh-CN" dirty="0"/>
              <a:t>ANTLR</a:t>
            </a:r>
            <a:r>
              <a:rPr lang="zh-CN" altLang="en-US" dirty="0"/>
              <a:t>，。。。</a:t>
            </a:r>
          </a:p>
          <a:p>
            <a:r>
              <a:rPr lang="zh-CN" altLang="en-US" dirty="0"/>
              <a:t>算法基本思想：</a:t>
            </a:r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表驱动</a:t>
            </a:r>
            <a:r>
              <a:rPr lang="zh-CN" altLang="en-US" dirty="0"/>
              <a:t>的分析算法</a:t>
            </a:r>
          </a:p>
        </p:txBody>
      </p:sp>
    </p:spTree>
    <p:extLst>
      <p:ext uri="{BB962C8B-B14F-4D97-AF65-F5344CB8AC3E}">
        <p14:creationId xmlns:p14="http://schemas.microsoft.com/office/powerpoint/2010/main" val="3813970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06ACD-FFC3-473B-B2EB-0238279C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语法分析器的任务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AF283F-7C2E-43D5-B5A6-220F45E0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267387-48F3-4021-B96E-199A397C5939}"/>
              </a:ext>
            </a:extLst>
          </p:cNvPr>
          <p:cNvSpPr/>
          <p:nvPr/>
        </p:nvSpPr>
        <p:spPr>
          <a:xfrm>
            <a:off x="5061753" y="1942156"/>
            <a:ext cx="1822438" cy="746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F6C3069-9130-4571-9CE4-038A2B7B319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434080" y="2315536"/>
            <a:ext cx="1627673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4A79E79-5CA9-489D-B7D0-01ED57EAA21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884191" y="2315536"/>
            <a:ext cx="1504031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D86B44C-0492-4F79-8A1C-7F75A0A8027A}"/>
              </a:ext>
            </a:extLst>
          </p:cNvPr>
          <p:cNvSpPr txBox="1"/>
          <p:nvPr/>
        </p:nvSpPr>
        <p:spPr>
          <a:xfrm>
            <a:off x="3557722" y="1709542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4A560C-AAD8-465F-90C9-D683380DC43C}"/>
              </a:ext>
            </a:extLst>
          </p:cNvPr>
          <p:cNvSpPr txBox="1"/>
          <p:nvPr/>
        </p:nvSpPr>
        <p:spPr>
          <a:xfrm>
            <a:off x="6884191" y="1712508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7138A3F-6687-4E1D-BDAD-0A8015227C6B}"/>
              </a:ext>
            </a:extLst>
          </p:cNvPr>
          <p:cNvGrpSpPr/>
          <p:nvPr/>
        </p:nvGrpSpPr>
        <p:grpSpPr>
          <a:xfrm>
            <a:off x="4591730" y="2688916"/>
            <a:ext cx="2762484" cy="1494495"/>
            <a:chOff x="4578520" y="1718942"/>
            <a:chExt cx="2762484" cy="14944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45D352-0807-490F-9117-717A112D83AE}"/>
                </a:ext>
              </a:extLst>
            </p:cNvPr>
            <p:cNvSpPr txBox="1"/>
            <p:nvPr/>
          </p:nvSpPr>
          <p:spPr>
            <a:xfrm>
              <a:off x="4578520" y="2690217"/>
              <a:ext cx="2762484" cy="523220"/>
            </a:xfrm>
            <a:prstGeom prst="rect">
              <a:avLst/>
            </a:prstGeom>
            <a:noFill/>
            <a:ln>
              <a:noFill/>
              <a:prstDash val="solid"/>
              <a:headEnd type="arrow" w="med" len="med"/>
              <a:tailEnd type="none" w="med" len="me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语言的语法规则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F93C90-5D10-44E6-A9EA-C1A78BF696B5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>
              <a:off x="5959762" y="1718942"/>
              <a:ext cx="0" cy="971275"/>
            </a:xfrm>
            <a:prstGeom prst="line">
              <a:avLst/>
            </a:prstGeom>
            <a:ln w="38100">
              <a:prstDash val="solid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3FD60B6C-57E2-4561-B950-FC184DAF43FD}"/>
              </a:ext>
            </a:extLst>
          </p:cNvPr>
          <p:cNvSpPr/>
          <p:nvPr/>
        </p:nvSpPr>
        <p:spPr>
          <a:xfrm>
            <a:off x="5822683" y="1408615"/>
            <a:ext cx="10615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Y?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N?</a:t>
            </a:r>
          </a:p>
        </p:txBody>
      </p:sp>
    </p:spTree>
    <p:extLst>
      <p:ext uri="{BB962C8B-B14F-4D97-AF65-F5344CB8AC3E}">
        <p14:creationId xmlns:p14="http://schemas.microsoft.com/office/powerpoint/2010/main" val="3888965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3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8A5005-A629-43F5-948A-A7044C585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表驱动的</a:t>
            </a:r>
            <a:r>
              <a:rPr lang="en-US" altLang="zh-CN" dirty="0"/>
              <a:t>LL</a:t>
            </a:r>
            <a:r>
              <a:rPr lang="zh-CN" altLang="en-US" dirty="0"/>
              <a:t>分析器架构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7B506E-B137-4C55-8261-D2B6FB61B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60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AE7E37-3746-4F9B-AE83-CE360366B95B}"/>
              </a:ext>
            </a:extLst>
          </p:cNvPr>
          <p:cNvSpPr/>
          <p:nvPr/>
        </p:nvSpPr>
        <p:spPr>
          <a:xfrm>
            <a:off x="5085080" y="1524001"/>
            <a:ext cx="2021840" cy="112775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034CBC1-DFE7-4EAB-BA33-7E8F3C901D85}"/>
              </a:ext>
            </a:extLst>
          </p:cNvPr>
          <p:cNvSpPr/>
          <p:nvPr/>
        </p:nvSpPr>
        <p:spPr>
          <a:xfrm>
            <a:off x="4318000" y="3159760"/>
            <a:ext cx="690880" cy="1381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分析栈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9B04CB3-F261-41B1-B8E4-E097BC91E3C8}"/>
              </a:ext>
            </a:extLst>
          </p:cNvPr>
          <p:cNvSpPr/>
          <p:nvPr/>
        </p:nvSpPr>
        <p:spPr>
          <a:xfrm>
            <a:off x="7183120" y="5171440"/>
            <a:ext cx="2021840" cy="924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56753F0-7953-456C-A8E5-F26281A7CAE8}"/>
              </a:ext>
            </a:extLst>
          </p:cNvPr>
          <p:cNvSpPr/>
          <p:nvPr/>
        </p:nvSpPr>
        <p:spPr>
          <a:xfrm>
            <a:off x="3444240" y="5171440"/>
            <a:ext cx="2438400" cy="924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语法分析器的自动生成器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80800E-16C3-4531-8277-6D9A25A859F5}"/>
              </a:ext>
            </a:extLst>
          </p:cNvPr>
          <p:cNvCxnSpPr>
            <a:endCxn id="9" idx="1"/>
          </p:cNvCxnSpPr>
          <p:nvPr/>
        </p:nvCxnSpPr>
        <p:spPr>
          <a:xfrm>
            <a:off x="1432560" y="5633720"/>
            <a:ext cx="20116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0C4CB21-2B18-4B4B-9F3F-DC4AC7250907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5882640" y="5633720"/>
            <a:ext cx="13004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BC7EA80-F5A3-44CC-B999-00521B5C7A90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663440" y="2651760"/>
            <a:ext cx="1432560" cy="50800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8402814-5284-4251-9A54-BAA02A7A942A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6096000" y="2651760"/>
            <a:ext cx="2098040" cy="251968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C277AC34-6FF1-4336-AAAC-B2BE521B54D8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722880" y="2087881"/>
            <a:ext cx="23622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2C5EFE12-5918-445D-A7A4-9EA4BA9B7E6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106920" y="2087881"/>
            <a:ext cx="221996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5C08CBFD-CBE8-403C-87DC-F30BCBF90B0C}"/>
              </a:ext>
            </a:extLst>
          </p:cNvPr>
          <p:cNvSpPr txBox="1"/>
          <p:nvPr/>
        </p:nvSpPr>
        <p:spPr>
          <a:xfrm>
            <a:off x="2438400" y="1511311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FBFD3C0-529F-4403-AE0B-04F42C553AA6}"/>
              </a:ext>
            </a:extLst>
          </p:cNvPr>
          <p:cNvSpPr txBox="1"/>
          <p:nvPr/>
        </p:nvSpPr>
        <p:spPr>
          <a:xfrm>
            <a:off x="8194040" y="1510686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B8EAA50-DE97-4B0C-A276-B7434E5CE347}"/>
              </a:ext>
            </a:extLst>
          </p:cNvPr>
          <p:cNvSpPr txBox="1"/>
          <p:nvPr/>
        </p:nvSpPr>
        <p:spPr>
          <a:xfrm>
            <a:off x="1455420" y="5080031"/>
            <a:ext cx="1633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语法规则</a:t>
            </a:r>
          </a:p>
        </p:txBody>
      </p:sp>
    </p:spTree>
    <p:extLst>
      <p:ext uri="{BB962C8B-B14F-4D97-AF65-F5344CB8AC3E}">
        <p14:creationId xmlns:p14="http://schemas.microsoft.com/office/powerpoint/2010/main" val="12187342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975047-5BC1-4A17-9F71-90323BEE9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回顾：自顶向下分析算法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DAFEA9B-0A02-4125-96E1-9AA9385BA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61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85A1ACF-E2F6-4164-B929-BDD236C5A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52" y="1167931"/>
            <a:ext cx="8319160" cy="553186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33CE6C5-7CAA-4A6B-B8AE-E52672EBA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9851" y="1718655"/>
            <a:ext cx="2462997" cy="284098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ACACDBA-05C4-498F-B026-63F558B36061}"/>
              </a:ext>
            </a:extLst>
          </p:cNvPr>
          <p:cNvSpPr txBox="1"/>
          <p:nvPr/>
        </p:nvSpPr>
        <p:spPr>
          <a:xfrm>
            <a:off x="9784673" y="5013722"/>
            <a:ext cx="1463040" cy="584775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 d w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C644BB-0625-4F11-B3D9-4C76D9108E01}"/>
              </a:ext>
            </a:extLst>
          </p:cNvPr>
          <p:cNvSpPr txBox="1"/>
          <p:nvPr/>
        </p:nvSpPr>
        <p:spPr>
          <a:xfrm>
            <a:off x="9722937" y="5824899"/>
            <a:ext cx="1630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746C90C-4561-4A5A-899B-E01F6B283E87}"/>
              </a:ext>
            </a:extLst>
          </p:cNvPr>
          <p:cNvSpPr/>
          <p:nvPr/>
        </p:nvSpPr>
        <p:spPr>
          <a:xfrm>
            <a:off x="3657600" y="5102909"/>
            <a:ext cx="853440" cy="406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D8D69AF-7452-46D4-A2EB-884CD23891A5}"/>
              </a:ext>
            </a:extLst>
          </p:cNvPr>
          <p:cNvSpPr txBox="1"/>
          <p:nvPr/>
        </p:nvSpPr>
        <p:spPr>
          <a:xfrm>
            <a:off x="3581400" y="6014131"/>
            <a:ext cx="119379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Correct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51E28238-E861-4EB6-AA20-AEBD1478AB57}"/>
              </a:ext>
            </a:extLst>
          </p:cNvPr>
          <p:cNvCxnSpPr>
            <a:cxnSpLocks/>
          </p:cNvCxnSpPr>
          <p:nvPr/>
        </p:nvCxnSpPr>
        <p:spPr>
          <a:xfrm>
            <a:off x="3535680" y="5306109"/>
            <a:ext cx="1097280" cy="0"/>
          </a:xfrm>
          <a:prstGeom prst="lin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3F7CB80-E165-437A-9CC3-7A52C6D18AF5}"/>
              </a:ext>
            </a:extLst>
          </p:cNvPr>
          <p:cNvSpPr txBox="1"/>
          <p:nvPr/>
        </p:nvSpPr>
        <p:spPr>
          <a:xfrm>
            <a:off x="5342763" y="3552851"/>
            <a:ext cx="91579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Error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E16083EE-5186-456D-ADA4-7B899AD90A31}"/>
              </a:ext>
            </a:extLst>
          </p:cNvPr>
          <p:cNvCxnSpPr>
            <a:cxnSpLocks/>
          </p:cNvCxnSpPr>
          <p:nvPr/>
        </p:nvCxnSpPr>
        <p:spPr>
          <a:xfrm>
            <a:off x="2905760" y="3741469"/>
            <a:ext cx="2316480" cy="0"/>
          </a:xfrm>
          <a:prstGeom prst="lin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D4ACBDF-C2F6-4BE6-A2AA-12235E6E7091}"/>
              </a:ext>
            </a:extLst>
          </p:cNvPr>
          <p:cNvSpPr txBox="1"/>
          <p:nvPr/>
        </p:nvSpPr>
        <p:spPr>
          <a:xfrm>
            <a:off x="4841271" y="5838634"/>
            <a:ext cx="7924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4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C953F23-401E-49EB-8663-537054893DF2}"/>
              </a:ext>
            </a:extLst>
          </p:cNvPr>
          <p:cNvGrpSpPr/>
          <p:nvPr/>
        </p:nvGrpSpPr>
        <p:grpSpPr>
          <a:xfrm>
            <a:off x="4841271" y="5838633"/>
            <a:ext cx="2864954" cy="769442"/>
            <a:chOff x="4841271" y="5838633"/>
            <a:chExt cx="2864954" cy="769442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7DD17670-27B3-466E-8358-7116180AE1B0}"/>
                </a:ext>
              </a:extLst>
            </p:cNvPr>
            <p:cNvSpPr/>
            <p:nvPr/>
          </p:nvSpPr>
          <p:spPr>
            <a:xfrm>
              <a:off x="6212910" y="5838633"/>
              <a:ext cx="1493315" cy="7694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分析表</a:t>
              </a:r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1519ED26-9C66-4B46-8ECF-8AAF6C42BCB1}"/>
                </a:ext>
              </a:extLst>
            </p:cNvPr>
            <p:cNvCxnSpPr>
              <a:cxnSpLocks/>
              <a:stCxn id="17" idx="1"/>
              <a:endCxn id="18" idx="1"/>
            </p:cNvCxnSpPr>
            <p:nvPr/>
          </p:nvCxnSpPr>
          <p:spPr>
            <a:xfrm flipV="1">
              <a:off x="4841271" y="6223354"/>
              <a:ext cx="1371639" cy="1"/>
            </a:xfrm>
            <a:prstGeom prst="straightConnector1">
              <a:avLst/>
            </a:prstGeom>
            <a:ln w="571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EDD2C1A9-CD73-4D9F-AAC4-6677C966B9B8}"/>
              </a:ext>
            </a:extLst>
          </p:cNvPr>
          <p:cNvSpPr/>
          <p:nvPr/>
        </p:nvSpPr>
        <p:spPr>
          <a:xfrm>
            <a:off x="2905760" y="3549706"/>
            <a:ext cx="2123440" cy="406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9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4" grpId="0" animBg="1"/>
      <p:bldP spid="17" grpId="0"/>
      <p:bldP spid="20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399150-6937-4BA7-A0E3-B1443EA8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分析表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6AF9D8A-2526-4F9B-9890-932B1A4F5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62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6FA4D94-70C0-463C-94AC-2829C1E85E28}"/>
              </a:ext>
            </a:extLst>
          </p:cNvPr>
          <p:cNvSpPr txBox="1"/>
          <p:nvPr/>
        </p:nvSpPr>
        <p:spPr>
          <a:xfrm>
            <a:off x="5350759" y="365597"/>
            <a:ext cx="1954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推导这个句子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871002F-56AA-4B12-A7D8-BE9710F853DD}"/>
              </a:ext>
            </a:extLst>
          </p:cNvPr>
          <p:cNvSpPr txBox="1"/>
          <p:nvPr/>
        </p:nvSpPr>
        <p:spPr>
          <a:xfrm>
            <a:off x="7254195" y="252524"/>
            <a:ext cx="1463040" cy="584775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 d w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5E6B60-88C9-4806-AE02-EBB56E090223}"/>
              </a:ext>
            </a:extLst>
          </p:cNvPr>
          <p:cNvSpPr/>
          <p:nvPr/>
        </p:nvSpPr>
        <p:spPr>
          <a:xfrm>
            <a:off x="9686197" y="136523"/>
            <a:ext cx="2273034" cy="224676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CDB6DAA-C69B-4E44-8377-DBAB97E2A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861" y="2604905"/>
            <a:ext cx="5974370" cy="3972693"/>
          </a:xfrm>
          <a:prstGeom prst="rect">
            <a:avLst/>
          </a:prstGeom>
        </p:spPr>
      </p:pic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19303CFF-717F-4146-864A-F1A11F072A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1209107"/>
              </p:ext>
            </p:extLst>
          </p:nvPr>
        </p:nvGraphicFramePr>
        <p:xfrm>
          <a:off x="589234" y="101073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7027020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03178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grpSp>
        <p:nvGrpSpPr>
          <p:cNvPr id="23" name="组合 22">
            <a:extLst>
              <a:ext uri="{FF2B5EF4-FFF2-40B4-BE49-F238E27FC236}">
                <a16:creationId xmlns:a16="http://schemas.microsoft.com/office/drawing/2014/main" id="{6DDA0D2A-DB7A-4668-B1D1-001A4C00BA8C}"/>
              </a:ext>
            </a:extLst>
          </p:cNvPr>
          <p:cNvGrpSpPr/>
          <p:nvPr/>
        </p:nvGrpSpPr>
        <p:grpSpPr>
          <a:xfrm>
            <a:off x="375009" y="1752419"/>
            <a:ext cx="5456831" cy="1795653"/>
            <a:chOff x="375009" y="1752419"/>
            <a:chExt cx="5456831" cy="1795653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92B4BC9D-9ECB-4404-B92A-949506A57B95}"/>
                </a:ext>
              </a:extLst>
            </p:cNvPr>
            <p:cNvSpPr/>
            <p:nvPr/>
          </p:nvSpPr>
          <p:spPr>
            <a:xfrm>
              <a:off x="2124061" y="1752419"/>
              <a:ext cx="407021" cy="355600"/>
            </a:xfrm>
            <a:prstGeom prst="rect">
              <a:avLst/>
            </a:prstGeom>
            <a:noFill/>
            <a:ln w="762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46D32472-35AD-4D34-9068-305DA16A7EC5}"/>
                </a:ext>
              </a:extLst>
            </p:cNvPr>
            <p:cNvCxnSpPr>
              <a:cxnSpLocks/>
              <a:stCxn id="13" idx="2"/>
              <a:endCxn id="16" idx="0"/>
            </p:cNvCxnSpPr>
            <p:nvPr/>
          </p:nvCxnSpPr>
          <p:spPr>
            <a:xfrm>
              <a:off x="2327572" y="2108019"/>
              <a:ext cx="775853" cy="609056"/>
            </a:xfrm>
            <a:prstGeom prst="straightConnector1">
              <a:avLst/>
            </a:prstGeom>
            <a:no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A178F26-8CE7-42B9-B7EC-52359B909EEB}"/>
                </a:ext>
              </a:extLst>
            </p:cNvPr>
            <p:cNvSpPr txBox="1"/>
            <p:nvPr/>
          </p:nvSpPr>
          <p:spPr>
            <a:xfrm>
              <a:off x="375009" y="2717075"/>
              <a:ext cx="5456831" cy="830997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栈顶元素为某非终结符时，若输入某字符，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应该压入第几条产生式的右部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469EF4A-F563-4CD5-832D-D58EA202E04E}"/>
              </a:ext>
            </a:extLst>
          </p:cNvPr>
          <p:cNvGrpSpPr/>
          <p:nvPr/>
        </p:nvGrpSpPr>
        <p:grpSpPr>
          <a:xfrm>
            <a:off x="61021" y="4008302"/>
            <a:ext cx="1016000" cy="928686"/>
            <a:chOff x="6217920" y="4551680"/>
            <a:chExt cx="1016000" cy="1940560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932D52D0-9461-4E89-A957-21540BE061EB}"/>
                </a:ext>
              </a:extLst>
            </p:cNvPr>
            <p:cNvCxnSpPr/>
            <p:nvPr/>
          </p:nvCxnSpPr>
          <p:spPr>
            <a:xfrm>
              <a:off x="6217920" y="4551680"/>
              <a:ext cx="0" cy="194056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873CE008-E14E-4275-8420-3DFEA485F121}"/>
                </a:ext>
              </a:extLst>
            </p:cNvPr>
            <p:cNvCxnSpPr/>
            <p:nvPr/>
          </p:nvCxnSpPr>
          <p:spPr>
            <a:xfrm>
              <a:off x="7233920" y="4551680"/>
              <a:ext cx="0" cy="194056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8D28E1F-E7EE-4F63-A706-6DA7B31AF23B}"/>
                </a:ext>
              </a:extLst>
            </p:cNvPr>
            <p:cNvCxnSpPr>
              <a:cxnSpLocks/>
            </p:cNvCxnSpPr>
            <p:nvPr/>
          </p:nvCxnSpPr>
          <p:spPr>
            <a:xfrm>
              <a:off x="6217920" y="6451600"/>
              <a:ext cx="1016000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1A17D987-2E4C-4EED-90A2-05ED13D22E20}"/>
              </a:ext>
            </a:extLst>
          </p:cNvPr>
          <p:cNvSpPr/>
          <p:nvPr/>
        </p:nvSpPr>
        <p:spPr>
          <a:xfrm>
            <a:off x="61020" y="4586385"/>
            <a:ext cx="1015997" cy="33115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</a:rPr>
              <a:t>S</a:t>
            </a: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2AD18726-E714-432B-A1AC-4210E3F6808B}"/>
              </a:ext>
            </a:extLst>
          </p:cNvPr>
          <p:cNvGrpSpPr/>
          <p:nvPr/>
        </p:nvGrpSpPr>
        <p:grpSpPr>
          <a:xfrm>
            <a:off x="1256743" y="3929665"/>
            <a:ext cx="1440683" cy="1012319"/>
            <a:chOff x="1256743" y="3929665"/>
            <a:chExt cx="1440683" cy="1012319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02F7F0C0-D046-4F8A-B718-B6CC47EC4D8B}"/>
                </a:ext>
              </a:extLst>
            </p:cNvPr>
            <p:cNvSpPr/>
            <p:nvPr/>
          </p:nvSpPr>
          <p:spPr>
            <a:xfrm>
              <a:off x="1681425" y="4255231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V</a:t>
              </a:r>
              <a:endParaRPr lang="en-US" altLang="zh-CN" sz="2800" baseline="-25000" dirty="0">
                <a:solidFill>
                  <a:srgbClr val="FF0000"/>
                </a:solidFill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EAFFDE2-FA23-422F-8137-88D95CE93DF5}"/>
                </a:ext>
              </a:extLst>
            </p:cNvPr>
            <p:cNvSpPr/>
            <p:nvPr/>
          </p:nvSpPr>
          <p:spPr>
            <a:xfrm>
              <a:off x="1681425" y="3929665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N</a:t>
              </a:r>
              <a:r>
                <a:rPr lang="en-US" altLang="zh-CN" sz="2800" baseline="-25000" dirty="0">
                  <a:solidFill>
                    <a:srgbClr val="FF0000"/>
                  </a:solidFill>
                </a:rPr>
                <a:t>1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93D177CD-20D6-416D-A696-45805B2EB696}"/>
                </a:ext>
              </a:extLst>
            </p:cNvPr>
            <p:cNvGrpSpPr/>
            <p:nvPr/>
          </p:nvGrpSpPr>
          <p:grpSpPr>
            <a:xfrm>
              <a:off x="1256743" y="4013298"/>
              <a:ext cx="1440683" cy="928686"/>
              <a:chOff x="1533810" y="1341990"/>
              <a:chExt cx="1440683" cy="928686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5E334D81-E701-4592-A64E-FB7861132492}"/>
                  </a:ext>
                </a:extLst>
              </p:cNvPr>
              <p:cNvGrpSpPr/>
              <p:nvPr/>
            </p:nvGrpSpPr>
            <p:grpSpPr>
              <a:xfrm>
                <a:off x="1958493" y="134199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6C414D31-BBF6-4BB7-B972-7F09F7F2E302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EEEF7CF7-8A25-4A93-9B6C-99CC8C057358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1B211AD5-B4C5-48E9-B4FC-258093B7BE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箭头: 右 32">
                <a:extLst>
                  <a:ext uri="{FF2B5EF4-FFF2-40B4-BE49-F238E27FC236}">
                    <a16:creationId xmlns:a16="http://schemas.microsoft.com/office/drawing/2014/main" id="{7B8D07A0-D499-4EED-90C3-BB6CF75E60DE}"/>
                  </a:ext>
                </a:extLst>
              </p:cNvPr>
              <p:cNvSpPr/>
              <p:nvPr/>
            </p:nvSpPr>
            <p:spPr>
              <a:xfrm>
                <a:off x="1533810" y="1687196"/>
                <a:ext cx="241430" cy="19176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8297693C-0915-4EC0-80F8-6DE81453622B}"/>
                </a:ext>
              </a:extLst>
            </p:cNvPr>
            <p:cNvSpPr/>
            <p:nvPr/>
          </p:nvSpPr>
          <p:spPr>
            <a:xfrm>
              <a:off x="1681425" y="4591381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N</a:t>
              </a:r>
              <a:r>
                <a:rPr lang="en-US" altLang="zh-CN" sz="2800" baseline="-25000" dirty="0">
                  <a:solidFill>
                    <a:srgbClr val="FF0000"/>
                  </a:solidFill>
                </a:rPr>
                <a:t>2</a:t>
              </a:r>
            </a:p>
          </p:txBody>
        </p:sp>
      </p:grp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BC68A035-3984-4687-8652-D8E0D5989B6E}"/>
              </a:ext>
            </a:extLst>
          </p:cNvPr>
          <p:cNvGrpSpPr/>
          <p:nvPr/>
        </p:nvGrpSpPr>
        <p:grpSpPr>
          <a:xfrm>
            <a:off x="2931005" y="3916583"/>
            <a:ext cx="1441504" cy="1020405"/>
            <a:chOff x="2931005" y="3916583"/>
            <a:chExt cx="1441504" cy="1020405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132D8A30-4169-4641-8134-2C1384FBD182}"/>
                </a:ext>
              </a:extLst>
            </p:cNvPr>
            <p:cNvGrpSpPr/>
            <p:nvPr/>
          </p:nvGrpSpPr>
          <p:grpSpPr>
            <a:xfrm>
              <a:off x="2931005" y="4008302"/>
              <a:ext cx="1440683" cy="928686"/>
              <a:chOff x="3208072" y="1336994"/>
              <a:chExt cx="1440683" cy="928686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38531C5F-D0B7-427F-B8CB-2DD03B420AD6}"/>
                  </a:ext>
                </a:extLst>
              </p:cNvPr>
              <p:cNvSpPr/>
              <p:nvPr/>
            </p:nvSpPr>
            <p:spPr>
              <a:xfrm>
                <a:off x="3632754" y="157892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V</a:t>
                </a:r>
                <a:endParaRPr lang="en-US" altLang="zh-CN" sz="2800" baseline="-25000" dirty="0">
                  <a:solidFill>
                    <a:srgbClr val="FF0000"/>
                  </a:solidFill>
                </a:endParaRPr>
              </a:p>
            </p:txBody>
          </p: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2A864E68-7DA7-4CF7-9657-8CC3E7FD897E}"/>
                  </a:ext>
                </a:extLst>
              </p:cNvPr>
              <p:cNvGrpSpPr/>
              <p:nvPr/>
            </p:nvGrpSpPr>
            <p:grpSpPr>
              <a:xfrm>
                <a:off x="3208072" y="1336994"/>
                <a:ext cx="1440683" cy="928686"/>
                <a:chOff x="1533810" y="1341990"/>
                <a:chExt cx="1440683" cy="928686"/>
              </a:xfrm>
            </p:grpSpPr>
            <p:grpSp>
              <p:nvGrpSpPr>
                <p:cNvPr id="42" name="组合 41">
                  <a:extLst>
                    <a:ext uri="{FF2B5EF4-FFF2-40B4-BE49-F238E27FC236}">
                      <a16:creationId xmlns:a16="http://schemas.microsoft.com/office/drawing/2014/main" id="{27081FD2-E8ED-48DE-B33F-9545C2157432}"/>
                    </a:ext>
                  </a:extLst>
                </p:cNvPr>
                <p:cNvGrpSpPr/>
                <p:nvPr/>
              </p:nvGrpSpPr>
              <p:grpSpPr>
                <a:xfrm>
                  <a:off x="1958493" y="1341990"/>
                  <a:ext cx="1016000" cy="928686"/>
                  <a:chOff x="6217920" y="4551680"/>
                  <a:chExt cx="1016000" cy="1940560"/>
                </a:xfrm>
              </p:grpSpPr>
              <p:cxnSp>
                <p:nvCxnSpPr>
                  <p:cNvPr id="44" name="直接连接符 43">
                    <a:extLst>
                      <a:ext uri="{FF2B5EF4-FFF2-40B4-BE49-F238E27FC236}">
                        <a16:creationId xmlns:a16="http://schemas.microsoft.com/office/drawing/2014/main" id="{B9000331-679D-4F55-999A-3E0DCFFF057F}"/>
                      </a:ext>
                    </a:extLst>
                  </p:cNvPr>
                  <p:cNvCxnSpPr/>
                  <p:nvPr/>
                </p:nvCxnSpPr>
                <p:spPr>
                  <a:xfrm>
                    <a:off x="6217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直接连接符 44">
                    <a:extLst>
                      <a:ext uri="{FF2B5EF4-FFF2-40B4-BE49-F238E27FC236}">
                        <a16:creationId xmlns:a16="http://schemas.microsoft.com/office/drawing/2014/main" id="{6A8318C3-D0F7-47FD-A3D6-6A96DBE02B64}"/>
                      </a:ext>
                    </a:extLst>
                  </p:cNvPr>
                  <p:cNvCxnSpPr/>
                  <p:nvPr/>
                </p:nvCxnSpPr>
                <p:spPr>
                  <a:xfrm>
                    <a:off x="7233920" y="4551680"/>
                    <a:ext cx="0" cy="194056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直接连接符 45">
                    <a:extLst>
                      <a:ext uri="{FF2B5EF4-FFF2-40B4-BE49-F238E27FC236}">
                        <a16:creationId xmlns:a16="http://schemas.microsoft.com/office/drawing/2014/main" id="{1A0BB3BC-8F6E-41FE-88DB-1C9EB953CF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17920" y="6451600"/>
                    <a:ext cx="1016000" cy="0"/>
                  </a:xfrm>
                  <a:prstGeom prst="line">
                    <a:avLst/>
                  </a:prstGeom>
                  <a:ln w="762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3" name="箭头: 右 42">
                  <a:extLst>
                    <a:ext uri="{FF2B5EF4-FFF2-40B4-BE49-F238E27FC236}">
                      <a16:creationId xmlns:a16="http://schemas.microsoft.com/office/drawing/2014/main" id="{B48B1C13-EC3B-4FCF-A771-30ABADE670B4}"/>
                    </a:ext>
                  </a:extLst>
                </p:cNvPr>
                <p:cNvSpPr/>
                <p:nvPr/>
              </p:nvSpPr>
              <p:spPr>
                <a:xfrm>
                  <a:off x="1533810" y="1687196"/>
                  <a:ext cx="241430" cy="1917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2B57D2EE-5CFF-41F8-9044-DF9BBC47F6B8}"/>
                  </a:ext>
                </a:extLst>
              </p:cNvPr>
              <p:cNvSpPr/>
              <p:nvPr/>
            </p:nvSpPr>
            <p:spPr>
              <a:xfrm>
                <a:off x="3632754" y="191507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N</a:t>
                </a:r>
                <a:r>
                  <a:rPr lang="en-US" altLang="zh-CN" sz="2800" baseline="-25000" dirty="0">
                    <a:solidFill>
                      <a:srgbClr val="FF0000"/>
                    </a:solidFill>
                  </a:rPr>
                  <a:t>2</a:t>
                </a:r>
              </a:p>
            </p:txBody>
          </p:sp>
        </p:grp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B99CEE07-89FF-4FA6-B0A2-5A0C17146D16}"/>
                </a:ext>
              </a:extLst>
            </p:cNvPr>
            <p:cNvSpPr/>
            <p:nvPr/>
          </p:nvSpPr>
          <p:spPr>
            <a:xfrm>
              <a:off x="3356512" y="3916583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g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C79B6CA4-A75D-4835-9AC1-51875913231F}"/>
              </a:ext>
            </a:extLst>
          </p:cNvPr>
          <p:cNvGrpSpPr/>
          <p:nvPr/>
        </p:nvGrpSpPr>
        <p:grpSpPr>
          <a:xfrm>
            <a:off x="4575028" y="4008302"/>
            <a:ext cx="1440683" cy="928686"/>
            <a:chOff x="4852095" y="1336994"/>
            <a:chExt cx="1440683" cy="928686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5E463BEA-91E4-4C8D-8C5E-8999CA2FF218}"/>
                </a:ext>
              </a:extLst>
            </p:cNvPr>
            <p:cNvSpPr/>
            <p:nvPr/>
          </p:nvSpPr>
          <p:spPr>
            <a:xfrm>
              <a:off x="5276777" y="157892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V</a:t>
              </a:r>
              <a:endParaRPr lang="en-US" altLang="zh-CN" sz="2800" baseline="-25000" dirty="0">
                <a:solidFill>
                  <a:srgbClr val="FF0000"/>
                </a:solidFill>
              </a:endParaRPr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F9C871AB-BE41-4BCE-92B4-1E8EAFBFA124}"/>
                </a:ext>
              </a:extLst>
            </p:cNvPr>
            <p:cNvGrpSpPr/>
            <p:nvPr/>
          </p:nvGrpSpPr>
          <p:grpSpPr>
            <a:xfrm>
              <a:off x="4852095" y="1336994"/>
              <a:ext cx="1440683" cy="928686"/>
              <a:chOff x="1533810" y="1341990"/>
              <a:chExt cx="1440683" cy="928686"/>
            </a:xfrm>
          </p:grpSpPr>
          <p:grpSp>
            <p:nvGrpSpPr>
              <p:cNvPr id="55" name="组合 54">
                <a:extLst>
                  <a:ext uri="{FF2B5EF4-FFF2-40B4-BE49-F238E27FC236}">
                    <a16:creationId xmlns:a16="http://schemas.microsoft.com/office/drawing/2014/main" id="{6BF923B8-57BB-4D1B-AD18-270FF7D5CF76}"/>
                  </a:ext>
                </a:extLst>
              </p:cNvPr>
              <p:cNvGrpSpPr/>
              <p:nvPr/>
            </p:nvGrpSpPr>
            <p:grpSpPr>
              <a:xfrm>
                <a:off x="1958493" y="134199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57" name="直接连接符 56">
                  <a:extLst>
                    <a:ext uri="{FF2B5EF4-FFF2-40B4-BE49-F238E27FC236}">
                      <a16:creationId xmlns:a16="http://schemas.microsoft.com/office/drawing/2014/main" id="{1C3F77EC-78F2-4A5F-8D21-DBFCD9607E47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接连接符 57">
                  <a:extLst>
                    <a:ext uri="{FF2B5EF4-FFF2-40B4-BE49-F238E27FC236}">
                      <a16:creationId xmlns:a16="http://schemas.microsoft.com/office/drawing/2014/main" id="{95A16B79-E973-48E3-BA2A-3F8275875209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直接连接符 58">
                  <a:extLst>
                    <a:ext uri="{FF2B5EF4-FFF2-40B4-BE49-F238E27FC236}">
                      <a16:creationId xmlns:a16="http://schemas.microsoft.com/office/drawing/2014/main" id="{ADB5D770-1907-4DDB-B040-89D09283A09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6" name="箭头: 右 55">
                <a:extLst>
                  <a:ext uri="{FF2B5EF4-FFF2-40B4-BE49-F238E27FC236}">
                    <a16:creationId xmlns:a16="http://schemas.microsoft.com/office/drawing/2014/main" id="{E4424B8B-4098-4AD6-9614-E396D22E75D2}"/>
                  </a:ext>
                </a:extLst>
              </p:cNvPr>
              <p:cNvSpPr/>
              <p:nvPr/>
            </p:nvSpPr>
            <p:spPr>
              <a:xfrm>
                <a:off x="1533810" y="1687196"/>
                <a:ext cx="241430" cy="19176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225BEB52-F944-48D4-920F-B808DBD23332}"/>
                </a:ext>
              </a:extLst>
            </p:cNvPr>
            <p:cNvSpPr/>
            <p:nvPr/>
          </p:nvSpPr>
          <p:spPr>
            <a:xfrm>
              <a:off x="5276777" y="191507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N</a:t>
              </a:r>
              <a:r>
                <a:rPr lang="en-US" altLang="zh-CN" sz="2800" baseline="-25000" dirty="0">
                  <a:solidFill>
                    <a:srgbClr val="FF0000"/>
                  </a:solidFill>
                </a:rPr>
                <a:t>2</a:t>
              </a: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34470C8A-0044-4DC8-BFF0-5DA40EA05B53}"/>
              </a:ext>
            </a:extLst>
          </p:cNvPr>
          <p:cNvGrpSpPr/>
          <p:nvPr/>
        </p:nvGrpSpPr>
        <p:grpSpPr>
          <a:xfrm>
            <a:off x="81804" y="4988596"/>
            <a:ext cx="6055664" cy="1747354"/>
            <a:chOff x="276388" y="2336800"/>
            <a:chExt cx="6055664" cy="1747354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5C760045-4565-4270-BCF5-75386400D211}"/>
                </a:ext>
              </a:extLst>
            </p:cNvPr>
            <p:cNvGrpSpPr/>
            <p:nvPr/>
          </p:nvGrpSpPr>
          <p:grpSpPr>
            <a:xfrm>
              <a:off x="790466" y="3155468"/>
              <a:ext cx="1016001" cy="928686"/>
              <a:chOff x="3632754" y="1336994"/>
              <a:chExt cx="1016001" cy="928686"/>
            </a:xfrm>
          </p:grpSpPr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ED886160-11A6-4BFD-A27E-17318F93F8D9}"/>
                  </a:ext>
                </a:extLst>
              </p:cNvPr>
              <p:cNvSpPr/>
              <p:nvPr/>
            </p:nvSpPr>
            <p:spPr>
              <a:xfrm>
                <a:off x="3632754" y="157892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d</a:t>
                </a:r>
                <a:endParaRPr lang="en-US" altLang="zh-CN" sz="2800" baseline="-25000" dirty="0">
                  <a:solidFill>
                    <a:srgbClr val="FF0000"/>
                  </a:solidFill>
                </a:endParaRPr>
              </a:p>
            </p:txBody>
          </p:sp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482324FB-5B20-4B25-8FBC-FE7A6DD65D8E}"/>
                  </a:ext>
                </a:extLst>
              </p:cNvPr>
              <p:cNvGrpSpPr/>
              <p:nvPr/>
            </p:nvGrpSpPr>
            <p:grpSpPr>
              <a:xfrm>
                <a:off x="3632755" y="1336994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6FAACB82-A5F6-4BC0-A1F8-2674D1003CCC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直接连接符 66">
                  <a:extLst>
                    <a:ext uri="{FF2B5EF4-FFF2-40B4-BE49-F238E27FC236}">
                      <a16:creationId xmlns:a16="http://schemas.microsoft.com/office/drawing/2014/main" id="{D6919970-F724-4BB0-841A-BC633C05C5C4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直接连接符 67">
                  <a:extLst>
                    <a:ext uri="{FF2B5EF4-FFF2-40B4-BE49-F238E27FC236}">
                      <a16:creationId xmlns:a16="http://schemas.microsoft.com/office/drawing/2014/main" id="{1772A1D4-9C2D-4BBA-9F63-D33537D22F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5" name="矩形 64">
                <a:extLst>
                  <a:ext uri="{FF2B5EF4-FFF2-40B4-BE49-F238E27FC236}">
                    <a16:creationId xmlns:a16="http://schemas.microsoft.com/office/drawing/2014/main" id="{ACE6A2F8-8E78-4651-9142-2DFA051B9431}"/>
                  </a:ext>
                </a:extLst>
              </p:cNvPr>
              <p:cNvSpPr/>
              <p:nvPr/>
            </p:nvSpPr>
            <p:spPr>
              <a:xfrm>
                <a:off x="3632754" y="1915077"/>
                <a:ext cx="1015997" cy="331154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rgbClr val="FF0000"/>
                    </a:solidFill>
                  </a:rPr>
                  <a:t>N</a:t>
                </a:r>
                <a:r>
                  <a:rPr lang="en-US" altLang="zh-CN" sz="2800" baseline="-25000" dirty="0">
                    <a:solidFill>
                      <a:srgbClr val="FF0000"/>
                    </a:solidFill>
                  </a:rPr>
                  <a:t>2</a:t>
                </a:r>
              </a:p>
            </p:txBody>
          </p:sp>
        </p:grp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00534890-12F6-483F-B8B3-CD6D05B8385B}"/>
                </a:ext>
              </a:extLst>
            </p:cNvPr>
            <p:cNvSpPr/>
            <p:nvPr/>
          </p:nvSpPr>
          <p:spPr>
            <a:xfrm>
              <a:off x="276388" y="2336800"/>
              <a:ext cx="6055664" cy="1300480"/>
            </a:xfrm>
            <a:custGeom>
              <a:avLst/>
              <a:gdLst>
                <a:gd name="connsiteX0" fmla="*/ 5778972 w 6055664"/>
                <a:gd name="connsiteY0" fmla="*/ 0 h 1300480"/>
                <a:gd name="connsiteX1" fmla="*/ 5453852 w 6055664"/>
                <a:gd name="connsiteY1" fmla="*/ 457200 h 1300480"/>
                <a:gd name="connsiteX2" fmla="*/ 444972 w 6055664"/>
                <a:gd name="connsiteY2" fmla="*/ 640080 h 1300480"/>
                <a:gd name="connsiteX3" fmla="*/ 434812 w 6055664"/>
                <a:gd name="connsiteY3" fmla="*/ 1300480 h 130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55664" h="1300480">
                  <a:moveTo>
                    <a:pt x="5778972" y="0"/>
                  </a:moveTo>
                  <a:cubicBezTo>
                    <a:pt x="6060912" y="175260"/>
                    <a:pt x="6342852" y="350520"/>
                    <a:pt x="5453852" y="457200"/>
                  </a:cubicBezTo>
                  <a:cubicBezTo>
                    <a:pt x="4564852" y="563880"/>
                    <a:pt x="1281479" y="499533"/>
                    <a:pt x="444972" y="640080"/>
                  </a:cubicBezTo>
                  <a:cubicBezTo>
                    <a:pt x="-391535" y="780627"/>
                    <a:pt x="157105" y="1200573"/>
                    <a:pt x="434812" y="1300480"/>
                  </a:cubicBezTo>
                </a:path>
              </a:pathLst>
            </a:custGeom>
            <a:noFill/>
            <a:ln w="762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540F67DF-52C9-4EFC-8400-5176E447725F}"/>
              </a:ext>
            </a:extLst>
          </p:cNvPr>
          <p:cNvGrpSpPr/>
          <p:nvPr/>
        </p:nvGrpSpPr>
        <p:grpSpPr>
          <a:xfrm>
            <a:off x="1939249" y="5786387"/>
            <a:ext cx="1440683" cy="928686"/>
            <a:chOff x="4852095" y="1336994"/>
            <a:chExt cx="1440683" cy="928686"/>
          </a:xfrm>
        </p:grpSpPr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77C726C3-93AA-4E6F-BB6F-37CECF2DA674}"/>
                </a:ext>
              </a:extLst>
            </p:cNvPr>
            <p:cNvGrpSpPr/>
            <p:nvPr/>
          </p:nvGrpSpPr>
          <p:grpSpPr>
            <a:xfrm>
              <a:off x="4852095" y="1336994"/>
              <a:ext cx="1440683" cy="928686"/>
              <a:chOff x="1533810" y="1341990"/>
              <a:chExt cx="1440683" cy="928686"/>
            </a:xfrm>
          </p:grpSpPr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686CBBBF-9CD9-425D-B3E7-D5E1795E228B}"/>
                  </a:ext>
                </a:extLst>
              </p:cNvPr>
              <p:cNvGrpSpPr/>
              <p:nvPr/>
            </p:nvGrpSpPr>
            <p:grpSpPr>
              <a:xfrm>
                <a:off x="1958493" y="134199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79" name="直接连接符 78">
                  <a:extLst>
                    <a:ext uri="{FF2B5EF4-FFF2-40B4-BE49-F238E27FC236}">
                      <a16:creationId xmlns:a16="http://schemas.microsoft.com/office/drawing/2014/main" id="{54F11E9F-A8C2-4A1B-A337-923D3207EB6E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直接连接符 79">
                  <a:extLst>
                    <a:ext uri="{FF2B5EF4-FFF2-40B4-BE49-F238E27FC236}">
                      <a16:creationId xmlns:a16="http://schemas.microsoft.com/office/drawing/2014/main" id="{D08D93C3-0D7E-4904-97E7-2A42E31B944F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接连接符 80">
                  <a:extLst>
                    <a:ext uri="{FF2B5EF4-FFF2-40B4-BE49-F238E27FC236}">
                      <a16:creationId xmlns:a16="http://schemas.microsoft.com/office/drawing/2014/main" id="{C1ED7D9B-B964-455C-AE07-E5A88599FE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箭头: 右 77">
                <a:extLst>
                  <a:ext uri="{FF2B5EF4-FFF2-40B4-BE49-F238E27FC236}">
                    <a16:creationId xmlns:a16="http://schemas.microsoft.com/office/drawing/2014/main" id="{26BE5150-5275-4924-BE46-D3F942BE993F}"/>
                  </a:ext>
                </a:extLst>
              </p:cNvPr>
              <p:cNvSpPr/>
              <p:nvPr/>
            </p:nvSpPr>
            <p:spPr>
              <a:xfrm>
                <a:off x="1533810" y="1687196"/>
                <a:ext cx="241430" cy="19176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0AC79711-A5BA-41F1-8733-4BE73C48E3A8}"/>
                </a:ext>
              </a:extLst>
            </p:cNvPr>
            <p:cNvSpPr/>
            <p:nvPr/>
          </p:nvSpPr>
          <p:spPr>
            <a:xfrm>
              <a:off x="5276777" y="191507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N</a:t>
              </a:r>
              <a:r>
                <a:rPr lang="en-US" altLang="zh-CN" sz="2800" baseline="-25000" dirty="0">
                  <a:solidFill>
                    <a:srgbClr val="FF0000"/>
                  </a:solidFill>
                </a:rPr>
                <a:t>2</a:t>
              </a:r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B6ED47FA-AA42-4738-A963-1273B8AFF994}"/>
              </a:ext>
            </a:extLst>
          </p:cNvPr>
          <p:cNvGrpSpPr/>
          <p:nvPr/>
        </p:nvGrpSpPr>
        <p:grpSpPr>
          <a:xfrm>
            <a:off x="3581401" y="5786387"/>
            <a:ext cx="1440683" cy="928686"/>
            <a:chOff x="3208072" y="1336994"/>
            <a:chExt cx="1440683" cy="928686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B995961-9339-47A6-9680-C01D998F6557}"/>
                </a:ext>
              </a:extLst>
            </p:cNvPr>
            <p:cNvGrpSpPr/>
            <p:nvPr/>
          </p:nvGrpSpPr>
          <p:grpSpPr>
            <a:xfrm>
              <a:off x="3208072" y="1336994"/>
              <a:ext cx="1440683" cy="928686"/>
              <a:chOff x="1533810" y="1341990"/>
              <a:chExt cx="1440683" cy="928686"/>
            </a:xfrm>
          </p:grpSpPr>
          <p:grpSp>
            <p:nvGrpSpPr>
              <p:cNvPr id="86" name="组合 85">
                <a:extLst>
                  <a:ext uri="{FF2B5EF4-FFF2-40B4-BE49-F238E27FC236}">
                    <a16:creationId xmlns:a16="http://schemas.microsoft.com/office/drawing/2014/main" id="{FBA80479-612F-47B3-97C1-A10C9E5A4988}"/>
                  </a:ext>
                </a:extLst>
              </p:cNvPr>
              <p:cNvGrpSpPr/>
              <p:nvPr/>
            </p:nvGrpSpPr>
            <p:grpSpPr>
              <a:xfrm>
                <a:off x="1958493" y="1341990"/>
                <a:ext cx="1016000" cy="928686"/>
                <a:chOff x="6217920" y="4551680"/>
                <a:chExt cx="1016000" cy="1940560"/>
              </a:xfrm>
            </p:grpSpPr>
            <p:cxnSp>
              <p:nvCxnSpPr>
                <p:cNvPr id="88" name="直接连接符 87">
                  <a:extLst>
                    <a:ext uri="{FF2B5EF4-FFF2-40B4-BE49-F238E27FC236}">
                      <a16:creationId xmlns:a16="http://schemas.microsoft.com/office/drawing/2014/main" id="{1D498077-4BE4-448A-8ED1-1C8630363980}"/>
                    </a:ext>
                  </a:extLst>
                </p:cNvPr>
                <p:cNvCxnSpPr/>
                <p:nvPr/>
              </p:nvCxnSpPr>
              <p:spPr>
                <a:xfrm>
                  <a:off x="6217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88">
                  <a:extLst>
                    <a:ext uri="{FF2B5EF4-FFF2-40B4-BE49-F238E27FC236}">
                      <a16:creationId xmlns:a16="http://schemas.microsoft.com/office/drawing/2014/main" id="{685C4E74-ED91-4EAC-BD36-210DD039A30E}"/>
                    </a:ext>
                  </a:extLst>
                </p:cNvPr>
                <p:cNvCxnSpPr/>
                <p:nvPr/>
              </p:nvCxnSpPr>
              <p:spPr>
                <a:xfrm>
                  <a:off x="7233920" y="4551680"/>
                  <a:ext cx="0" cy="194056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89">
                  <a:extLst>
                    <a:ext uri="{FF2B5EF4-FFF2-40B4-BE49-F238E27FC236}">
                      <a16:creationId xmlns:a16="http://schemas.microsoft.com/office/drawing/2014/main" id="{D8BA3A1F-875F-466C-B5F3-3A6068803E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7920" y="6451600"/>
                  <a:ext cx="1016000" cy="0"/>
                </a:xfrm>
                <a:prstGeom prst="line">
                  <a:avLst/>
                </a:prstGeom>
                <a:ln w="762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7" name="箭头: 右 86">
                <a:extLst>
                  <a:ext uri="{FF2B5EF4-FFF2-40B4-BE49-F238E27FC236}">
                    <a16:creationId xmlns:a16="http://schemas.microsoft.com/office/drawing/2014/main" id="{A238567E-253A-430A-A2A9-EF46E2218E95}"/>
                  </a:ext>
                </a:extLst>
              </p:cNvPr>
              <p:cNvSpPr/>
              <p:nvPr/>
            </p:nvSpPr>
            <p:spPr>
              <a:xfrm>
                <a:off x="1533810" y="1687196"/>
                <a:ext cx="241430" cy="19176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48BCE555-147F-49B4-B0AB-AC6C2E59C415}"/>
                </a:ext>
              </a:extLst>
            </p:cNvPr>
            <p:cNvSpPr/>
            <p:nvPr/>
          </p:nvSpPr>
          <p:spPr>
            <a:xfrm>
              <a:off x="3632754" y="1915077"/>
              <a:ext cx="1015997" cy="33115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w</a:t>
              </a:r>
              <a:endParaRPr lang="en-US" altLang="zh-CN" sz="2800" baseline="-250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2446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6D6AA8-65EE-4776-8836-644CE387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如何构造分析表？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7759E64-2A68-4CE6-AE86-4F430E7F0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63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64235E7-F036-45AB-A22C-02948F4121F4}"/>
              </a:ext>
            </a:extLst>
          </p:cNvPr>
          <p:cNvSpPr/>
          <p:nvPr/>
        </p:nvSpPr>
        <p:spPr>
          <a:xfrm>
            <a:off x="5085080" y="1524001"/>
            <a:ext cx="2021840" cy="112775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A83529E-78F9-461F-87A6-C50B0DEF8CAB}"/>
              </a:ext>
            </a:extLst>
          </p:cNvPr>
          <p:cNvSpPr/>
          <p:nvPr/>
        </p:nvSpPr>
        <p:spPr>
          <a:xfrm>
            <a:off x="4318000" y="3159760"/>
            <a:ext cx="690880" cy="1381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分析栈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5944B7-8957-495B-8CE6-D1064864BED5}"/>
              </a:ext>
            </a:extLst>
          </p:cNvPr>
          <p:cNvSpPr/>
          <p:nvPr/>
        </p:nvSpPr>
        <p:spPr>
          <a:xfrm>
            <a:off x="7183120" y="5171440"/>
            <a:ext cx="2021840" cy="924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4D67E91-9140-4A32-9186-DCDBD2721CE8}"/>
              </a:ext>
            </a:extLst>
          </p:cNvPr>
          <p:cNvSpPr/>
          <p:nvPr/>
        </p:nvSpPr>
        <p:spPr>
          <a:xfrm>
            <a:off x="3444240" y="5171440"/>
            <a:ext cx="2438400" cy="924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语法分析器的自动生成器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1B3E425E-AA06-4899-9189-014C75C98795}"/>
              </a:ext>
            </a:extLst>
          </p:cNvPr>
          <p:cNvCxnSpPr>
            <a:endCxn id="8" idx="1"/>
          </p:cNvCxnSpPr>
          <p:nvPr/>
        </p:nvCxnSpPr>
        <p:spPr>
          <a:xfrm>
            <a:off x="1432560" y="5633720"/>
            <a:ext cx="20116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5495CAA2-CB5A-493E-BD44-3183D22474FF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5882640" y="5633720"/>
            <a:ext cx="13004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294E92AE-51A5-4B25-A95B-A99898386BE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4663440" y="2651760"/>
            <a:ext cx="1432560" cy="50800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0718811-50F8-41AC-B021-49405E0264D7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6096000" y="2651760"/>
            <a:ext cx="2098040" cy="251968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07516A9C-34B0-407D-B99C-E062148884C1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2722880" y="2087881"/>
            <a:ext cx="23622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6D007213-A290-40EE-B59B-834E5ECEF8BC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7106920" y="2087881"/>
            <a:ext cx="221996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31952280-8455-4802-8BF1-9A422CD9F395}"/>
              </a:ext>
            </a:extLst>
          </p:cNvPr>
          <p:cNvSpPr txBox="1"/>
          <p:nvPr/>
        </p:nvSpPr>
        <p:spPr>
          <a:xfrm>
            <a:off x="2438400" y="1511311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17639A4-8672-4402-ADF0-3E9D5FD8CEFF}"/>
              </a:ext>
            </a:extLst>
          </p:cNvPr>
          <p:cNvSpPr txBox="1"/>
          <p:nvPr/>
        </p:nvSpPr>
        <p:spPr>
          <a:xfrm>
            <a:off x="8194040" y="1510686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572FD63-F33F-4795-8408-BEF80C7997BD}"/>
              </a:ext>
            </a:extLst>
          </p:cNvPr>
          <p:cNvSpPr txBox="1"/>
          <p:nvPr/>
        </p:nvSpPr>
        <p:spPr>
          <a:xfrm>
            <a:off x="1455420" y="5080031"/>
            <a:ext cx="1633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语法规则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D6B8C70-3D14-4314-A993-BD0AF3CF8D6E}"/>
              </a:ext>
            </a:extLst>
          </p:cNvPr>
          <p:cNvSpPr/>
          <p:nvPr/>
        </p:nvSpPr>
        <p:spPr>
          <a:xfrm>
            <a:off x="3240729" y="5008266"/>
            <a:ext cx="2855271" cy="1235027"/>
          </a:xfrm>
          <a:prstGeom prst="rect">
            <a:avLst/>
          </a:prstGeom>
          <a:noFill/>
          <a:ln w="762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8C08A5D-DA90-46B7-AACB-387497F4B55A}"/>
              </a:ext>
            </a:extLst>
          </p:cNvPr>
          <p:cNvSpPr/>
          <p:nvPr/>
        </p:nvSpPr>
        <p:spPr>
          <a:xfrm>
            <a:off x="3247143" y="6241723"/>
            <a:ext cx="28488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分析算法</a:t>
            </a:r>
          </a:p>
        </p:txBody>
      </p:sp>
    </p:spTree>
    <p:extLst>
      <p:ext uri="{BB962C8B-B14F-4D97-AF65-F5344CB8AC3E}">
        <p14:creationId xmlns:p14="http://schemas.microsoft.com/office/powerpoint/2010/main" val="453871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DC2436-5A52-46C1-A4E7-25676D46E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对刚才观察进行归纳与提升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4AB69B-9ADD-4813-A141-353D5F9FB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64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9F91BB8-93A7-4313-8836-AB344EF01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4729163"/>
            <a:ext cx="11121031" cy="1472028"/>
          </a:xfrm>
        </p:spPr>
        <p:txBody>
          <a:bodyPr>
            <a:normAutofit/>
          </a:bodyPr>
          <a:lstStyle/>
          <a:p>
            <a:r>
              <a:rPr lang="en-US" altLang="zh-CN" dirty="0"/>
              <a:t>FIRST_S(</a:t>
            </a:r>
            <a:r>
              <a:rPr lang="el-GR" altLang="zh-CN" dirty="0">
                <a:latin typeface="微软雅黑" panose="020B0503020204020204" pitchFamily="34" charset="-122"/>
              </a:rPr>
              <a:t>β</a:t>
            </a:r>
            <a:r>
              <a:rPr lang="en-US" altLang="zh-CN" baseline="-25000" dirty="0">
                <a:latin typeface="微软雅黑" panose="020B0503020204020204" pitchFamily="34" charset="-122"/>
              </a:rPr>
              <a:t>1</a:t>
            </a:r>
            <a:r>
              <a:rPr lang="en-US" altLang="zh-CN" dirty="0">
                <a:latin typeface="微软雅黑" panose="020B0503020204020204" pitchFamily="34" charset="-122"/>
              </a:rPr>
              <a:t>…</a:t>
            </a:r>
            <a:r>
              <a:rPr lang="el-GR" altLang="zh-CN" dirty="0">
                <a:latin typeface="微软雅黑" panose="020B0503020204020204" pitchFamily="34" charset="-122"/>
              </a:rPr>
              <a:t> β</a:t>
            </a:r>
            <a:r>
              <a:rPr lang="en-US" altLang="zh-CN" baseline="-25000" dirty="0">
                <a:latin typeface="微软雅黑" panose="020B0503020204020204" pitchFamily="34" charset="-122"/>
              </a:rPr>
              <a:t>n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从句子</a:t>
            </a:r>
            <a:r>
              <a:rPr lang="el-GR" altLang="zh-CN" dirty="0">
                <a:latin typeface="微软雅黑" panose="020B0503020204020204" pitchFamily="34" charset="-122"/>
              </a:rPr>
              <a:t>β</a:t>
            </a:r>
            <a:r>
              <a:rPr lang="en-US" altLang="zh-CN" baseline="-25000" dirty="0">
                <a:latin typeface="微软雅黑" panose="020B0503020204020204" pitchFamily="34" charset="-122"/>
              </a:rPr>
              <a:t>1</a:t>
            </a:r>
            <a:r>
              <a:rPr lang="en-US" altLang="zh-CN" dirty="0">
                <a:latin typeface="微软雅黑" panose="020B0503020204020204" pitchFamily="34" charset="-122"/>
              </a:rPr>
              <a:t>…</a:t>
            </a:r>
            <a:r>
              <a:rPr lang="el-GR" altLang="zh-CN" dirty="0">
                <a:latin typeface="微软雅黑" panose="020B0503020204020204" pitchFamily="34" charset="-122"/>
              </a:rPr>
              <a:t> β</a:t>
            </a:r>
            <a:r>
              <a:rPr lang="en-US" altLang="zh-CN" baseline="-25000" dirty="0">
                <a:latin typeface="微软雅黑" panose="020B0503020204020204" pitchFamily="34" charset="-122"/>
              </a:rPr>
              <a:t>n</a:t>
            </a:r>
            <a:r>
              <a:rPr lang="zh-CN" altLang="en-US" dirty="0">
                <a:latin typeface="微软雅黑" panose="020B0503020204020204" pitchFamily="34" charset="-122"/>
              </a:rPr>
              <a:t>（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</a:rPr>
              <a:t>产生式</a:t>
            </a:r>
            <a:r>
              <a:rPr lang="zh-CN" altLang="en-US" dirty="0">
                <a:latin typeface="微软雅黑" panose="020B0503020204020204" pitchFamily="34" charset="-122"/>
              </a:rPr>
              <a:t>）</a:t>
            </a:r>
            <a:r>
              <a:rPr lang="zh-CN" altLang="en-US" dirty="0"/>
              <a:t>开始推导得出的句子开头的</a:t>
            </a:r>
            <a:r>
              <a:rPr lang="zh-CN" altLang="en-US" b="1" dirty="0">
                <a:solidFill>
                  <a:srgbClr val="FF0000"/>
                </a:solidFill>
              </a:rPr>
              <a:t>所有可能终结符集合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2B27946-A8D5-4A6A-963A-75A8D3363A15}"/>
              </a:ext>
            </a:extLst>
          </p:cNvPr>
          <p:cNvSpPr/>
          <p:nvPr/>
        </p:nvSpPr>
        <p:spPr>
          <a:xfrm>
            <a:off x="9686197" y="136523"/>
            <a:ext cx="2273034" cy="224676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57D7AE1-CD8F-4784-A083-3901B85834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065284"/>
              </p:ext>
            </p:extLst>
          </p:nvPr>
        </p:nvGraphicFramePr>
        <p:xfrm>
          <a:off x="589234" y="101073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7027020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03178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grpSp>
        <p:nvGrpSpPr>
          <p:cNvPr id="7" name="组合 6">
            <a:extLst>
              <a:ext uri="{FF2B5EF4-FFF2-40B4-BE49-F238E27FC236}">
                <a16:creationId xmlns:a16="http://schemas.microsoft.com/office/drawing/2014/main" id="{C18EF6DD-812B-4C02-9885-3FFC72B9CBAF}"/>
              </a:ext>
            </a:extLst>
          </p:cNvPr>
          <p:cNvGrpSpPr/>
          <p:nvPr/>
        </p:nvGrpSpPr>
        <p:grpSpPr>
          <a:xfrm>
            <a:off x="375009" y="1752419"/>
            <a:ext cx="5456831" cy="1795653"/>
            <a:chOff x="375009" y="1752419"/>
            <a:chExt cx="5456831" cy="1795653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EAAA109-CDE3-419A-AF35-474C090CE578}"/>
                </a:ext>
              </a:extLst>
            </p:cNvPr>
            <p:cNvSpPr/>
            <p:nvPr/>
          </p:nvSpPr>
          <p:spPr>
            <a:xfrm>
              <a:off x="2124061" y="1752419"/>
              <a:ext cx="407021" cy="355600"/>
            </a:xfrm>
            <a:prstGeom prst="rect">
              <a:avLst/>
            </a:prstGeom>
            <a:noFill/>
            <a:ln w="76200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C8A98D28-1F6D-4BBF-A24D-5DED1CBDB810}"/>
                </a:ext>
              </a:extLst>
            </p:cNvPr>
            <p:cNvCxnSpPr>
              <a:cxnSpLocks/>
              <a:stCxn id="8" idx="2"/>
              <a:endCxn id="10" idx="0"/>
            </p:cNvCxnSpPr>
            <p:nvPr/>
          </p:nvCxnSpPr>
          <p:spPr>
            <a:xfrm>
              <a:off x="2327572" y="2108019"/>
              <a:ext cx="775853" cy="609056"/>
            </a:xfrm>
            <a:prstGeom prst="straightConnector1">
              <a:avLst/>
            </a:prstGeom>
            <a:no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</p:cxn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B2A36CC-3809-449D-B60C-E5BF41A231B6}"/>
                </a:ext>
              </a:extLst>
            </p:cNvPr>
            <p:cNvSpPr txBox="1"/>
            <p:nvPr/>
          </p:nvSpPr>
          <p:spPr>
            <a:xfrm>
              <a:off x="375009" y="2717075"/>
              <a:ext cx="5456831" cy="830997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栈顶元素为某非终结符时，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若输入某字符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，应该压入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第几条产生式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的右部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2A14191-4D29-514D-891D-E5F0CCD351ED}"/>
              </a:ext>
            </a:extLst>
          </p:cNvPr>
          <p:cNvGrpSpPr/>
          <p:nvPr/>
        </p:nvGrpSpPr>
        <p:grpSpPr>
          <a:xfrm>
            <a:off x="5939122" y="2693819"/>
            <a:ext cx="3146821" cy="830997"/>
            <a:chOff x="5939122" y="2693819"/>
            <a:chExt cx="3146821" cy="830997"/>
          </a:xfrm>
        </p:grpSpPr>
        <p:sp>
          <p:nvSpPr>
            <p:cNvPr id="16" name="箭头: 右 77">
              <a:extLst>
                <a:ext uri="{FF2B5EF4-FFF2-40B4-BE49-F238E27FC236}">
                  <a16:creationId xmlns:a16="http://schemas.microsoft.com/office/drawing/2014/main" id="{384519C9-9E0C-3B48-9939-A78C4915CD42}"/>
                </a:ext>
              </a:extLst>
            </p:cNvPr>
            <p:cNvSpPr/>
            <p:nvPr/>
          </p:nvSpPr>
          <p:spPr>
            <a:xfrm>
              <a:off x="5939122" y="3022206"/>
              <a:ext cx="455995" cy="21509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FA883E55-3C9B-0B4B-8FF6-79064ECA7F4E}"/>
                </a:ext>
              </a:extLst>
            </p:cNvPr>
            <p:cNvSpPr txBox="1"/>
            <p:nvPr/>
          </p:nvSpPr>
          <p:spPr>
            <a:xfrm>
              <a:off x="6502400" y="2693819"/>
              <a:ext cx="2583543" cy="830997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哪条产生式可能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由该字符开始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6A41CA1E-D8F2-D84A-8753-1E4AD85153E5}"/>
              </a:ext>
            </a:extLst>
          </p:cNvPr>
          <p:cNvGrpSpPr/>
          <p:nvPr/>
        </p:nvGrpSpPr>
        <p:grpSpPr>
          <a:xfrm>
            <a:off x="5274984" y="3899026"/>
            <a:ext cx="2025702" cy="1095295"/>
            <a:chOff x="5274984" y="3899026"/>
            <a:chExt cx="2025702" cy="109529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E336606-43F2-6E4D-B057-BED3BA22739A}"/>
                </a:ext>
              </a:extLst>
            </p:cNvPr>
            <p:cNvSpPr/>
            <p:nvPr/>
          </p:nvSpPr>
          <p:spPr>
            <a:xfrm>
              <a:off x="5274984" y="4409546"/>
              <a:ext cx="2025702" cy="584775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FIRST</a:t>
              </a:r>
              <a:r>
                <a:rPr lang="zh-CN" altLang="en-US" sz="32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集</a:t>
              </a:r>
              <a:endPara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箭头: 右 77">
              <a:extLst>
                <a:ext uri="{FF2B5EF4-FFF2-40B4-BE49-F238E27FC236}">
                  <a16:creationId xmlns:a16="http://schemas.microsoft.com/office/drawing/2014/main" id="{2FFF3F20-84CE-1747-8D37-87422388CD9A}"/>
                </a:ext>
              </a:extLst>
            </p:cNvPr>
            <p:cNvSpPr/>
            <p:nvPr/>
          </p:nvSpPr>
          <p:spPr>
            <a:xfrm rot="8298229">
              <a:off x="5964761" y="3899026"/>
              <a:ext cx="1124863" cy="1829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2796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416CB-1431-3E43-957A-A314E253B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构造</a:t>
            </a:r>
            <a:r>
              <a:rPr lang="en-US" altLang="zh-CN" dirty="0"/>
              <a:t>LL(1)</a:t>
            </a:r>
            <a:r>
              <a:rPr lang="zh-CN" altLang="en-US" dirty="0"/>
              <a:t>分析表 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0C14C70-1ACB-5A4D-B225-8CBABC42A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65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B3F060-953C-7749-A190-3B65EA15814F}"/>
              </a:ext>
            </a:extLst>
          </p:cNvPr>
          <p:cNvSpPr/>
          <p:nvPr/>
        </p:nvSpPr>
        <p:spPr>
          <a:xfrm>
            <a:off x="7974286" y="3374756"/>
            <a:ext cx="2563086" cy="2677656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CDBCB6F-B35A-4B48-ADE7-93CA0C14B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08090"/>
              </p:ext>
            </p:extLst>
          </p:nvPr>
        </p:nvGraphicFramePr>
        <p:xfrm>
          <a:off x="589234" y="1010739"/>
          <a:ext cx="812800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7027020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03178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8194FB39-45BF-404C-8F69-5C42935FE2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393941"/>
              </p:ext>
            </p:extLst>
          </p:nvPr>
        </p:nvGraphicFramePr>
        <p:xfrm>
          <a:off x="2503759" y="3076713"/>
          <a:ext cx="3482704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71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2185988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产生式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FIRST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{s, t, g, w}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{s}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{t}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{g}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5364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{w}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7946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{e}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9859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{d}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7948917"/>
                  </a:ext>
                </a:extLst>
              </a:tr>
            </a:tbl>
          </a:graphicData>
        </a:graphic>
      </p:graphicFrame>
      <p:sp>
        <p:nvSpPr>
          <p:cNvPr id="9" name="内容占位符 3">
            <a:extLst>
              <a:ext uri="{FF2B5EF4-FFF2-40B4-BE49-F238E27FC236}">
                <a16:creationId xmlns:a16="http://schemas.microsoft.com/office/drawing/2014/main" id="{065D30EC-59C1-7445-B027-4ECEF3459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056359"/>
            <a:ext cx="2319338" cy="657225"/>
          </a:xfrm>
        </p:spPr>
        <p:txBody>
          <a:bodyPr>
            <a:normAutofit/>
          </a:bodyPr>
          <a:lstStyle/>
          <a:p>
            <a:r>
              <a:rPr lang="en-US" altLang="zh-CN" dirty="0"/>
              <a:t>FIRST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8D0D7EB7-3989-C34B-B3F8-F502CCF6D638}"/>
              </a:ext>
            </a:extLst>
          </p:cNvPr>
          <p:cNvSpPr txBox="1">
            <a:spLocks/>
          </p:cNvSpPr>
          <p:nvPr/>
        </p:nvSpPr>
        <p:spPr>
          <a:xfrm>
            <a:off x="9034461" y="1423806"/>
            <a:ext cx="2709863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LL(1)</a:t>
            </a:r>
            <a:r>
              <a:rPr lang="zh-CN" altLang="en-US" dirty="0"/>
              <a:t>分析表</a:t>
            </a:r>
            <a:endParaRPr lang="en-US" altLang="zh-CN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61BC21E-41D8-9B48-8569-FCE4841C6586}"/>
              </a:ext>
            </a:extLst>
          </p:cNvPr>
          <p:cNvGrpSpPr/>
          <p:nvPr/>
        </p:nvGrpSpPr>
        <p:grpSpPr>
          <a:xfrm>
            <a:off x="2155418" y="1423806"/>
            <a:ext cx="4045501" cy="523220"/>
            <a:chOff x="2155418" y="1423806"/>
            <a:chExt cx="4045501" cy="523220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E9AB8E8-30D4-754F-B913-9B0D462C336D}"/>
                </a:ext>
              </a:extLst>
            </p:cNvPr>
            <p:cNvSpPr txBox="1"/>
            <p:nvPr/>
          </p:nvSpPr>
          <p:spPr>
            <a:xfrm>
              <a:off x="2155418" y="1423806"/>
              <a:ext cx="5225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  <a:endPara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6BC33F0-1748-7344-BCE8-D58C4DA7A315}"/>
                </a:ext>
              </a:extLst>
            </p:cNvPr>
            <p:cNvSpPr txBox="1"/>
            <p:nvPr/>
          </p:nvSpPr>
          <p:spPr>
            <a:xfrm>
              <a:off x="3338332" y="1423806"/>
              <a:ext cx="5225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  <a:endPara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B802EF8-3E51-E64F-BB2D-7D49C25EDF68}"/>
                </a:ext>
              </a:extLst>
            </p:cNvPr>
            <p:cNvSpPr txBox="1"/>
            <p:nvPr/>
          </p:nvSpPr>
          <p:spPr>
            <a:xfrm>
              <a:off x="4521246" y="1423806"/>
              <a:ext cx="5225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  <a:endPara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3160C4E-C563-BF4B-921A-FF464E116683}"/>
                </a:ext>
              </a:extLst>
            </p:cNvPr>
            <p:cNvSpPr txBox="1"/>
            <p:nvPr/>
          </p:nvSpPr>
          <p:spPr>
            <a:xfrm>
              <a:off x="5678405" y="1423806"/>
              <a:ext cx="5225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  <a:endPara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D01AC91A-95E0-5A43-A8F2-478A3EF45298}"/>
              </a:ext>
            </a:extLst>
          </p:cNvPr>
          <p:cNvSpPr txBox="1"/>
          <p:nvPr/>
        </p:nvSpPr>
        <p:spPr>
          <a:xfrm>
            <a:off x="2144934" y="1911859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70B8C7C-6CE7-224E-B11C-383CBA3977E5}"/>
              </a:ext>
            </a:extLst>
          </p:cNvPr>
          <p:cNvSpPr txBox="1"/>
          <p:nvPr/>
        </p:nvSpPr>
        <p:spPr>
          <a:xfrm>
            <a:off x="3338332" y="1925139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154B0B9-4FF0-5B41-BEB8-8CBC143A6531}"/>
              </a:ext>
            </a:extLst>
          </p:cNvPr>
          <p:cNvSpPr txBox="1"/>
          <p:nvPr/>
        </p:nvSpPr>
        <p:spPr>
          <a:xfrm>
            <a:off x="4526557" y="1932512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B02F9E1-B7C8-9A4C-982F-3060B7878C3B}"/>
              </a:ext>
            </a:extLst>
          </p:cNvPr>
          <p:cNvSpPr txBox="1"/>
          <p:nvPr/>
        </p:nvSpPr>
        <p:spPr>
          <a:xfrm>
            <a:off x="5675750" y="1925139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F44308B-6F69-2045-9224-C35B6BB3231A}"/>
              </a:ext>
            </a:extLst>
          </p:cNvPr>
          <p:cNvSpPr txBox="1"/>
          <p:nvPr/>
        </p:nvSpPr>
        <p:spPr>
          <a:xfrm>
            <a:off x="6822425" y="2354876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7625A98-E784-5844-95EC-3880B333A296}"/>
              </a:ext>
            </a:extLst>
          </p:cNvPr>
          <p:cNvSpPr txBox="1"/>
          <p:nvPr/>
        </p:nvSpPr>
        <p:spPr>
          <a:xfrm>
            <a:off x="7969100" y="2354876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6023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7AE30B-88A9-564D-82A3-459EF33FA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如何计算</a:t>
            </a:r>
            <a:r>
              <a:rPr kumimoji="1" lang="en-US" altLang="zh-CN" dirty="0"/>
              <a:t>FIRST</a:t>
            </a:r>
            <a:r>
              <a:rPr kumimoji="1" lang="zh-CN" altLang="en-US" dirty="0"/>
              <a:t>集？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10140DB-0991-FF4D-9B97-4F9EADAC6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66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0AAC3B-D16C-8C47-90AE-50EF01FE3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4125686" cy="647187"/>
          </a:xfrm>
        </p:spPr>
        <p:txBody>
          <a:bodyPr>
            <a:normAutofit fontScale="92500"/>
          </a:bodyPr>
          <a:lstStyle/>
          <a:p>
            <a:r>
              <a:rPr kumimoji="1" lang="zh-CN" altLang="en-US" dirty="0"/>
              <a:t>第一个版本（近似！）：</a:t>
            </a:r>
            <a:endParaRPr kumimoji="1"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86F72FD-0FCB-FB41-B8A6-715F110F30DA}"/>
              </a:ext>
            </a:extLst>
          </p:cNvPr>
          <p:cNvSpPr/>
          <p:nvPr/>
        </p:nvSpPr>
        <p:spPr>
          <a:xfrm>
            <a:off x="846086" y="1938049"/>
            <a:ext cx="5859296" cy="1384995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FIRST_S(</a:t>
            </a:r>
            <a:r>
              <a:rPr lang="el-GR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</a:t>
            </a:r>
            <a:r>
              <a:rPr lang="en-US" altLang="zh-CN" sz="28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…</a:t>
            </a:r>
            <a:r>
              <a:rPr lang="el-GR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β</a:t>
            </a:r>
            <a:r>
              <a:rPr lang="en-US" altLang="zh-CN" sz="28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FIRST(N), 		if </a:t>
            </a:r>
            <a:r>
              <a:rPr lang="el-GR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β1 == 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N; </a:t>
            </a:r>
          </a:p>
          <a:p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{a}, 			if </a:t>
            </a:r>
            <a:r>
              <a:rPr lang="el-GR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β1 == 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a. 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AB1C2AA-6CAD-9A4D-9C35-371E1DABB9A2}"/>
              </a:ext>
            </a:extLst>
          </p:cNvPr>
          <p:cNvSpPr/>
          <p:nvPr/>
        </p:nvSpPr>
        <p:spPr>
          <a:xfrm>
            <a:off x="9512818" y="158202"/>
            <a:ext cx="2563086" cy="2677656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ABC6F7CA-E1E2-7041-8310-47F593564616}"/>
              </a:ext>
            </a:extLst>
          </p:cNvPr>
          <p:cNvSpPr txBox="1">
            <a:spLocks/>
          </p:cNvSpPr>
          <p:nvPr/>
        </p:nvSpPr>
        <p:spPr>
          <a:xfrm>
            <a:off x="838199" y="3646637"/>
            <a:ext cx="11237705" cy="2971877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FIRST(N)</a:t>
            </a:r>
          </a:p>
          <a:p>
            <a:pPr lvl="1"/>
            <a:r>
              <a:rPr lang="zh-CN" altLang="en-US" dirty="0"/>
              <a:t>从非终结符</a:t>
            </a:r>
            <a:r>
              <a:rPr lang="en-US" altLang="zh-CN" dirty="0"/>
              <a:t>N</a:t>
            </a:r>
            <a:r>
              <a:rPr lang="zh-CN" altLang="en-US" dirty="0"/>
              <a:t>开始推导得出的句子开头的所有可能终结符集合</a:t>
            </a:r>
            <a:endParaRPr lang="en-US" altLang="zh-CN" dirty="0"/>
          </a:p>
          <a:p>
            <a:pPr lvl="1"/>
            <a:r>
              <a:rPr kumimoji="1" lang="zh-CN" altLang="en-US" dirty="0"/>
              <a:t>计算公式</a:t>
            </a:r>
            <a:r>
              <a:rPr kumimoji="1" lang="en-US" altLang="zh-CN" dirty="0"/>
              <a:t>(</a:t>
            </a:r>
            <a:r>
              <a:rPr kumimoji="1" lang="zh-CN" altLang="en-US" dirty="0"/>
              <a:t>第一个版本，近似</a:t>
            </a:r>
            <a:r>
              <a:rPr kumimoji="1" lang="en-US" altLang="zh-CN" dirty="0"/>
              <a:t>!): </a:t>
            </a:r>
          </a:p>
          <a:p>
            <a:pPr lvl="2"/>
            <a:r>
              <a:rPr kumimoji="1" lang="zh-CN" altLang="en-US" dirty="0"/>
              <a:t>对 </a:t>
            </a:r>
            <a:r>
              <a:rPr kumimoji="1" lang="en-US" altLang="zh-CN" dirty="0"/>
              <a:t>N -&gt; a ... 		FIRST(N) ∪= {a} </a:t>
            </a:r>
          </a:p>
          <a:p>
            <a:pPr lvl="2"/>
            <a:r>
              <a:rPr kumimoji="1" lang="zh-CN" altLang="en-US" dirty="0"/>
              <a:t>对 </a:t>
            </a:r>
            <a:r>
              <a:rPr kumimoji="1" lang="en-US" altLang="zh-CN" dirty="0"/>
              <a:t>N -&gt; M ...		FIRST(N) ∪= FIRST(M) </a:t>
            </a:r>
          </a:p>
          <a:p>
            <a:pPr lvl="1"/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8083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6" grpId="0" animBg="1"/>
      <p:bldP spid="7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3809E9-7528-FA40-84DF-C158D9E9C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FIRST(N)</a:t>
            </a:r>
            <a:r>
              <a:rPr lang="zh-CN" altLang="en-US" dirty="0"/>
              <a:t>的不动点算法 （近似）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DC66B5C-E3F8-A447-A056-1B469D9A8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67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3493AD0-BF2E-9742-B1E8-5D42F34B9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91" y="1081413"/>
            <a:ext cx="7251700" cy="27178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A025F72-E317-7540-9445-F8C8E7D413E8}"/>
              </a:ext>
            </a:extLst>
          </p:cNvPr>
          <p:cNvSpPr/>
          <p:nvPr/>
        </p:nvSpPr>
        <p:spPr>
          <a:xfrm>
            <a:off x="9512818" y="158202"/>
            <a:ext cx="2563086" cy="2677656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087B7C2E-D2A7-3744-BFD0-EF2E97FC95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058919"/>
              </p:ext>
            </p:extLst>
          </p:nvPr>
        </p:nvGraphicFramePr>
        <p:xfrm>
          <a:off x="567591" y="4303989"/>
          <a:ext cx="9650466" cy="22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726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712686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2017486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2061028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N\Round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grpSp>
        <p:nvGrpSpPr>
          <p:cNvPr id="12" name="组合 11">
            <a:extLst>
              <a:ext uri="{FF2B5EF4-FFF2-40B4-BE49-F238E27FC236}">
                <a16:creationId xmlns:a16="http://schemas.microsoft.com/office/drawing/2014/main" id="{D20EABA6-1C95-ED4C-AAE1-A6D41858C6E7}"/>
              </a:ext>
            </a:extLst>
          </p:cNvPr>
          <p:cNvGrpSpPr/>
          <p:nvPr/>
        </p:nvGrpSpPr>
        <p:grpSpPr>
          <a:xfrm>
            <a:off x="3019407" y="4851627"/>
            <a:ext cx="463589" cy="1667429"/>
            <a:chOff x="3019407" y="4851627"/>
            <a:chExt cx="463589" cy="1667429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1925448-C520-8E48-98E5-2D51538D07AE}"/>
                </a:ext>
              </a:extLst>
            </p:cNvPr>
            <p:cNvSpPr/>
            <p:nvPr/>
          </p:nvSpPr>
          <p:spPr>
            <a:xfrm>
              <a:off x="3019407" y="4851627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DA8A5CB-EAA4-CC4E-8864-69C330C41252}"/>
                </a:ext>
              </a:extLst>
            </p:cNvPr>
            <p:cNvSpPr/>
            <p:nvPr/>
          </p:nvSpPr>
          <p:spPr>
            <a:xfrm>
              <a:off x="3019407" y="5415342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EA1454C-03E4-BC41-A2D0-439A9952A1AF}"/>
                </a:ext>
              </a:extLst>
            </p:cNvPr>
            <p:cNvSpPr/>
            <p:nvPr/>
          </p:nvSpPr>
          <p:spPr>
            <a:xfrm>
              <a:off x="3019407" y="5995836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CF5B8DCE-422F-7947-943E-9F6DFC3BE159}"/>
              </a:ext>
            </a:extLst>
          </p:cNvPr>
          <p:cNvSpPr/>
          <p:nvPr/>
        </p:nvSpPr>
        <p:spPr>
          <a:xfrm>
            <a:off x="4929235" y="4869568"/>
            <a:ext cx="4635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02AA912-30E4-674E-B82E-3DBBC6836990}"/>
              </a:ext>
            </a:extLst>
          </p:cNvPr>
          <p:cNvSpPr/>
          <p:nvPr/>
        </p:nvSpPr>
        <p:spPr>
          <a:xfrm>
            <a:off x="4339332" y="5433283"/>
            <a:ext cx="1643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s,t,g,w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3B74223-2181-2A46-AECA-4DFA6C466DEB}"/>
              </a:ext>
            </a:extLst>
          </p:cNvPr>
          <p:cNvSpPr/>
          <p:nvPr/>
        </p:nvSpPr>
        <p:spPr>
          <a:xfrm>
            <a:off x="4654320" y="6013777"/>
            <a:ext cx="10134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e,d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04DD5CD-6CF3-A348-8EF7-EE8FC330BE10}"/>
              </a:ext>
            </a:extLst>
          </p:cNvPr>
          <p:cNvSpPr/>
          <p:nvPr/>
        </p:nvSpPr>
        <p:spPr>
          <a:xfrm>
            <a:off x="6317469" y="4869568"/>
            <a:ext cx="1643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s,t,g,w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D43DE4D-C1B6-8742-B765-6076678C0A01}"/>
              </a:ext>
            </a:extLst>
          </p:cNvPr>
          <p:cNvSpPr/>
          <p:nvPr/>
        </p:nvSpPr>
        <p:spPr>
          <a:xfrm>
            <a:off x="6317469" y="5433283"/>
            <a:ext cx="1643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s,t,g,w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9520293-BC46-8E43-949D-E6BBF49439DF}"/>
              </a:ext>
            </a:extLst>
          </p:cNvPr>
          <p:cNvSpPr/>
          <p:nvPr/>
        </p:nvSpPr>
        <p:spPr>
          <a:xfrm>
            <a:off x="6632457" y="6013777"/>
            <a:ext cx="10134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e,d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649B15F-4DEB-9849-84BB-5548D0B6C6AD}"/>
              </a:ext>
            </a:extLst>
          </p:cNvPr>
          <p:cNvSpPr/>
          <p:nvPr/>
        </p:nvSpPr>
        <p:spPr>
          <a:xfrm>
            <a:off x="8422505" y="4888221"/>
            <a:ext cx="1643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s,t,g,w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C5EF297-2654-8842-A1ED-D151B2BDBC1F}"/>
              </a:ext>
            </a:extLst>
          </p:cNvPr>
          <p:cNvSpPr/>
          <p:nvPr/>
        </p:nvSpPr>
        <p:spPr>
          <a:xfrm>
            <a:off x="8422505" y="5451936"/>
            <a:ext cx="1643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s,t,g,w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CF64161-859C-4648-BC6E-546B32E48FD5}"/>
              </a:ext>
            </a:extLst>
          </p:cNvPr>
          <p:cNvSpPr/>
          <p:nvPr/>
        </p:nvSpPr>
        <p:spPr>
          <a:xfrm>
            <a:off x="8737493" y="6032430"/>
            <a:ext cx="10134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e,d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6710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/>
      <p:bldP spid="15" grpId="0"/>
      <p:bldP spid="16" grpId="0"/>
      <p:bldP spid="18" grpId="0"/>
      <p:bldP spid="19" grpId="0"/>
      <p:bldP spid="20" grpId="0"/>
      <p:bldP spid="22" grpId="0"/>
      <p:bldP spid="23" grpId="0"/>
      <p:bldP spid="24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416CB-1431-3E43-957A-A314E253B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构造</a:t>
            </a:r>
            <a:r>
              <a:rPr lang="en-US" altLang="zh-CN" dirty="0"/>
              <a:t>LL(1)</a:t>
            </a:r>
            <a:r>
              <a:rPr lang="zh-CN" altLang="en-US" dirty="0"/>
              <a:t>分析表 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0C14C70-1ACB-5A4D-B225-8CBABC42A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68</a:t>
            </a:fld>
            <a:endParaRPr lang="zh-CN" altLang="en-US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CDBCB6F-B35A-4B48-ADE7-93CA0C14B96B}"/>
              </a:ext>
            </a:extLst>
          </p:cNvPr>
          <p:cNvGraphicFramePr>
            <a:graphicFrameLocks noGrp="1"/>
          </p:cNvGraphicFramePr>
          <p:nvPr/>
        </p:nvGraphicFramePr>
        <p:xfrm>
          <a:off x="589234" y="1010739"/>
          <a:ext cx="812800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7027020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03178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8194FB39-45BF-404C-8F69-5C42935FE2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010700"/>
              </p:ext>
            </p:extLst>
          </p:nvPr>
        </p:nvGraphicFramePr>
        <p:xfrm>
          <a:off x="8499598" y="3042198"/>
          <a:ext cx="3482704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71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2185988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产生式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FIRST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{s, t, g, w}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{s}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{t}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{g}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5364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{w}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7946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{e}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9859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{d}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7948917"/>
                  </a:ext>
                </a:extLst>
              </a:tr>
            </a:tbl>
          </a:graphicData>
        </a:graphic>
      </p:graphicFrame>
      <p:sp>
        <p:nvSpPr>
          <p:cNvPr id="9" name="内容占位符 3">
            <a:extLst>
              <a:ext uri="{FF2B5EF4-FFF2-40B4-BE49-F238E27FC236}">
                <a16:creationId xmlns:a16="http://schemas.microsoft.com/office/drawing/2014/main" id="{065D30EC-59C1-7445-B027-4ECEF3459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71" y="5183508"/>
            <a:ext cx="2319338" cy="657225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FIRST(N)</a:t>
            </a: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8D0D7EB7-3989-C34B-B3F8-F502CCF6D638}"/>
              </a:ext>
            </a:extLst>
          </p:cNvPr>
          <p:cNvSpPr txBox="1">
            <a:spLocks/>
          </p:cNvSpPr>
          <p:nvPr/>
        </p:nvSpPr>
        <p:spPr>
          <a:xfrm>
            <a:off x="589234" y="2835858"/>
            <a:ext cx="2709863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LL(1)</a:t>
            </a:r>
            <a:r>
              <a:rPr lang="zh-CN" altLang="en-US" dirty="0"/>
              <a:t>分析表</a:t>
            </a:r>
            <a:endParaRPr lang="en-US" altLang="zh-CN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61BC21E-41D8-9B48-8569-FCE4841C6586}"/>
              </a:ext>
            </a:extLst>
          </p:cNvPr>
          <p:cNvGrpSpPr/>
          <p:nvPr/>
        </p:nvGrpSpPr>
        <p:grpSpPr>
          <a:xfrm>
            <a:off x="2155418" y="1423806"/>
            <a:ext cx="4045501" cy="523220"/>
            <a:chOff x="2155418" y="1423806"/>
            <a:chExt cx="4045501" cy="523220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E9AB8E8-30D4-754F-B913-9B0D462C336D}"/>
                </a:ext>
              </a:extLst>
            </p:cNvPr>
            <p:cNvSpPr txBox="1"/>
            <p:nvPr/>
          </p:nvSpPr>
          <p:spPr>
            <a:xfrm>
              <a:off x="2155418" y="1423806"/>
              <a:ext cx="5225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  <a:endPara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6BC33F0-1748-7344-BCE8-D58C4DA7A315}"/>
                </a:ext>
              </a:extLst>
            </p:cNvPr>
            <p:cNvSpPr txBox="1"/>
            <p:nvPr/>
          </p:nvSpPr>
          <p:spPr>
            <a:xfrm>
              <a:off x="3338332" y="1423806"/>
              <a:ext cx="5225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  <a:endPara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B802EF8-3E51-E64F-BB2D-7D49C25EDF68}"/>
                </a:ext>
              </a:extLst>
            </p:cNvPr>
            <p:cNvSpPr txBox="1"/>
            <p:nvPr/>
          </p:nvSpPr>
          <p:spPr>
            <a:xfrm>
              <a:off x="4521246" y="1423806"/>
              <a:ext cx="5225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  <a:endPara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3160C4E-C563-BF4B-921A-FF464E116683}"/>
                </a:ext>
              </a:extLst>
            </p:cNvPr>
            <p:cNvSpPr txBox="1"/>
            <p:nvPr/>
          </p:nvSpPr>
          <p:spPr>
            <a:xfrm>
              <a:off x="5678405" y="1423806"/>
              <a:ext cx="5225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  <a:endPara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D01AC91A-95E0-5A43-A8F2-478A3EF45298}"/>
              </a:ext>
            </a:extLst>
          </p:cNvPr>
          <p:cNvSpPr txBox="1"/>
          <p:nvPr/>
        </p:nvSpPr>
        <p:spPr>
          <a:xfrm>
            <a:off x="2144934" y="1911859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70B8C7C-6CE7-224E-B11C-383CBA3977E5}"/>
              </a:ext>
            </a:extLst>
          </p:cNvPr>
          <p:cNvSpPr txBox="1"/>
          <p:nvPr/>
        </p:nvSpPr>
        <p:spPr>
          <a:xfrm>
            <a:off x="3338332" y="1925139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154B0B9-4FF0-5B41-BEB8-8CBC143A6531}"/>
              </a:ext>
            </a:extLst>
          </p:cNvPr>
          <p:cNvSpPr txBox="1"/>
          <p:nvPr/>
        </p:nvSpPr>
        <p:spPr>
          <a:xfrm>
            <a:off x="4526557" y="1932512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B02F9E1-B7C8-9A4C-982F-3060B7878C3B}"/>
              </a:ext>
            </a:extLst>
          </p:cNvPr>
          <p:cNvSpPr txBox="1"/>
          <p:nvPr/>
        </p:nvSpPr>
        <p:spPr>
          <a:xfrm>
            <a:off x="5675750" y="1925139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F44308B-6F69-2045-9224-C35B6BB3231A}"/>
              </a:ext>
            </a:extLst>
          </p:cNvPr>
          <p:cNvSpPr txBox="1"/>
          <p:nvPr/>
        </p:nvSpPr>
        <p:spPr>
          <a:xfrm>
            <a:off x="6822425" y="2354876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7625A98-E784-5844-95EC-3880B333A296}"/>
              </a:ext>
            </a:extLst>
          </p:cNvPr>
          <p:cNvSpPr txBox="1"/>
          <p:nvPr/>
        </p:nvSpPr>
        <p:spPr>
          <a:xfrm>
            <a:off x="7969100" y="2354876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DFFFA57-4D15-4994-9459-33B276D1FD1D}"/>
              </a:ext>
            </a:extLst>
          </p:cNvPr>
          <p:cNvSpPr/>
          <p:nvPr/>
        </p:nvSpPr>
        <p:spPr>
          <a:xfrm>
            <a:off x="9512818" y="158202"/>
            <a:ext cx="2563086" cy="2677656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5305592D-81C3-4AC8-A32D-93C2CDCC63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965561"/>
              </p:ext>
            </p:extLst>
          </p:nvPr>
        </p:nvGraphicFramePr>
        <p:xfrm>
          <a:off x="2155418" y="4381915"/>
          <a:ext cx="2588624" cy="2052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018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492606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FIRST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{s, t, g, w}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{s, t, g, w}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{e, d}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sp>
        <p:nvSpPr>
          <p:cNvPr id="22" name="内容占位符 3">
            <a:extLst>
              <a:ext uri="{FF2B5EF4-FFF2-40B4-BE49-F238E27FC236}">
                <a16:creationId xmlns:a16="http://schemas.microsoft.com/office/drawing/2014/main" id="{E169622F-CB06-463A-8FBD-4E2FC56F53CF}"/>
              </a:ext>
            </a:extLst>
          </p:cNvPr>
          <p:cNvSpPr txBox="1">
            <a:spLocks/>
          </p:cNvSpPr>
          <p:nvPr/>
        </p:nvSpPr>
        <p:spPr>
          <a:xfrm>
            <a:off x="5058637" y="5183507"/>
            <a:ext cx="3482704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FIRST_S(</a:t>
            </a:r>
            <a:r>
              <a:rPr lang="el-GR" altLang="zh-CN" dirty="0">
                <a:latin typeface="微软雅黑" panose="020B0503020204020204" pitchFamily="34" charset="-122"/>
              </a:rPr>
              <a:t>β</a:t>
            </a:r>
            <a:r>
              <a:rPr lang="en-US" altLang="zh-CN" baseline="-25000" dirty="0">
                <a:latin typeface="微软雅黑" panose="020B0503020204020204" pitchFamily="34" charset="-122"/>
              </a:rPr>
              <a:t>1</a:t>
            </a:r>
            <a:r>
              <a:rPr lang="en-US" altLang="zh-CN" dirty="0">
                <a:latin typeface="微软雅黑" panose="020B0503020204020204" pitchFamily="34" charset="-122"/>
              </a:rPr>
              <a:t>…</a:t>
            </a:r>
            <a:r>
              <a:rPr lang="el-GR" altLang="zh-CN" dirty="0">
                <a:latin typeface="微软雅黑" panose="020B0503020204020204" pitchFamily="34" charset="-122"/>
              </a:rPr>
              <a:t> β</a:t>
            </a:r>
            <a:r>
              <a:rPr lang="en-US" altLang="zh-CN" baseline="-25000" dirty="0">
                <a:latin typeface="微软雅黑" panose="020B0503020204020204" pitchFamily="34" charset="-122"/>
              </a:rPr>
              <a:t>n</a:t>
            </a:r>
            <a:r>
              <a:rPr lang="en-US" altLang="zh-CN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283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  <p:bldP spid="14" grpId="0"/>
      <p:bldP spid="15" grpId="0"/>
      <p:bldP spid="16" grpId="0"/>
      <p:bldP spid="17" grpId="0"/>
      <p:bldP spid="18" grpId="0"/>
      <p:bldP spid="19" grpId="0"/>
      <p:bldP spid="22" grpId="0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57DBAF-77E0-4CB0-A8A4-DBD0C7972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1254474" cy="813980"/>
          </a:xfrm>
        </p:spPr>
        <p:txBody>
          <a:bodyPr>
            <a:normAutofit/>
          </a:bodyPr>
          <a:lstStyle/>
          <a:p>
            <a:r>
              <a:rPr lang="zh-CN" altLang="en-US" dirty="0"/>
              <a:t>近似版本的</a:t>
            </a:r>
            <a:r>
              <a:rPr lang="en-US" altLang="zh-CN" dirty="0"/>
              <a:t>FIRST</a:t>
            </a:r>
            <a:r>
              <a:rPr lang="zh-CN" altLang="en-US" dirty="0"/>
              <a:t>集算法有问题么？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5C8D786-32BC-4A6D-90D4-FACF50EB8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F210D295-9B15-4757-888B-4FDF115DEA16}" type="slidenum">
              <a:rPr lang="zh-CN" altLang="en-US" smtClean="0"/>
              <a:t>69</a:t>
            </a:fld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242122-1F4F-440F-A8B6-B31BBBACE0AC}"/>
              </a:ext>
            </a:extLst>
          </p:cNvPr>
          <p:cNvSpPr/>
          <p:nvPr/>
        </p:nvSpPr>
        <p:spPr>
          <a:xfrm>
            <a:off x="8428417" y="1910387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D28A6B3-EA5E-4D15-8473-F691FDED6D2A}"/>
              </a:ext>
            </a:extLst>
          </p:cNvPr>
          <p:cNvGrpSpPr/>
          <p:nvPr/>
        </p:nvGrpSpPr>
        <p:grpSpPr>
          <a:xfrm>
            <a:off x="355869" y="1103511"/>
            <a:ext cx="7161261" cy="3001129"/>
            <a:chOff x="113299" y="3746026"/>
            <a:chExt cx="7161261" cy="3001129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5F30B49F-C274-44F2-BCDC-D6A044755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3299" y="3746026"/>
              <a:ext cx="7161261" cy="300112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4EF2CBE-316D-4F29-A349-85BA71DE1FA8}"/>
                </a:ext>
              </a:extLst>
            </p:cNvPr>
            <p:cNvSpPr txBox="1"/>
            <p:nvPr/>
          </p:nvSpPr>
          <p:spPr>
            <a:xfrm>
              <a:off x="5059680" y="3982720"/>
              <a:ext cx="17576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近似版本</a:t>
              </a: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132C8DCD-9443-4885-8972-D769DC7916C6}"/>
              </a:ext>
            </a:extLst>
          </p:cNvPr>
          <p:cNvSpPr/>
          <p:nvPr/>
        </p:nvSpPr>
        <p:spPr>
          <a:xfrm>
            <a:off x="11565643" y="1902891"/>
            <a:ext cx="62330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6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DF113DBD-7D77-4036-9BB5-9748A4CD8A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551984"/>
              </p:ext>
            </p:extLst>
          </p:nvPr>
        </p:nvGraphicFramePr>
        <p:xfrm>
          <a:off x="567591" y="4303989"/>
          <a:ext cx="9650466" cy="22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726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712686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2017486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2061028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N\Round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grpSp>
        <p:nvGrpSpPr>
          <p:cNvPr id="14" name="组合 13">
            <a:extLst>
              <a:ext uri="{FF2B5EF4-FFF2-40B4-BE49-F238E27FC236}">
                <a16:creationId xmlns:a16="http://schemas.microsoft.com/office/drawing/2014/main" id="{160BDCB8-1943-4DF1-8E99-2BC5950153C9}"/>
              </a:ext>
            </a:extLst>
          </p:cNvPr>
          <p:cNvGrpSpPr/>
          <p:nvPr/>
        </p:nvGrpSpPr>
        <p:grpSpPr>
          <a:xfrm>
            <a:off x="3019407" y="4851627"/>
            <a:ext cx="463589" cy="1667429"/>
            <a:chOff x="3019407" y="4851627"/>
            <a:chExt cx="463589" cy="1667429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A1C2DD3A-EF2B-440D-B91B-1B2608BBD2A5}"/>
                </a:ext>
              </a:extLst>
            </p:cNvPr>
            <p:cNvSpPr/>
            <p:nvPr/>
          </p:nvSpPr>
          <p:spPr>
            <a:xfrm>
              <a:off x="3019407" y="4851627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5659B44-3D9B-458E-A647-E92A05FC639F}"/>
                </a:ext>
              </a:extLst>
            </p:cNvPr>
            <p:cNvSpPr/>
            <p:nvPr/>
          </p:nvSpPr>
          <p:spPr>
            <a:xfrm>
              <a:off x="3019407" y="5415342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E66B0AE-0AE5-4100-9BB9-3144AC13D588}"/>
                </a:ext>
              </a:extLst>
            </p:cNvPr>
            <p:cNvSpPr/>
            <p:nvPr/>
          </p:nvSpPr>
          <p:spPr>
            <a:xfrm>
              <a:off x="3019407" y="5995836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CACC18BC-F251-4D3A-9A00-79ACCBBE3661}"/>
              </a:ext>
            </a:extLst>
          </p:cNvPr>
          <p:cNvSpPr/>
          <p:nvPr/>
        </p:nvSpPr>
        <p:spPr>
          <a:xfrm>
            <a:off x="4809812" y="4869568"/>
            <a:ext cx="7024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{d}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3BE86A3-24D7-417D-83C3-5A5338882A0C}"/>
              </a:ext>
            </a:extLst>
          </p:cNvPr>
          <p:cNvSpPr/>
          <p:nvPr/>
        </p:nvSpPr>
        <p:spPr>
          <a:xfrm>
            <a:off x="4836263" y="5433283"/>
            <a:ext cx="6495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F220F53-E2F1-46B3-97FA-0F3A8BD72B5F}"/>
              </a:ext>
            </a:extLst>
          </p:cNvPr>
          <p:cNvSpPr/>
          <p:nvPr/>
        </p:nvSpPr>
        <p:spPr>
          <a:xfrm>
            <a:off x="4681572" y="6013777"/>
            <a:ext cx="9589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1AB3079-E1A8-40D3-B49B-9587AD9B32B4}"/>
              </a:ext>
            </a:extLst>
          </p:cNvPr>
          <p:cNvSpPr/>
          <p:nvPr/>
        </p:nvSpPr>
        <p:spPr>
          <a:xfrm>
            <a:off x="6488992" y="4869568"/>
            <a:ext cx="13003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d,c,a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0751A1F-F0C6-42B5-8567-F538743CE978}"/>
              </a:ext>
            </a:extLst>
          </p:cNvPr>
          <p:cNvSpPr/>
          <p:nvPr/>
        </p:nvSpPr>
        <p:spPr>
          <a:xfrm>
            <a:off x="6814400" y="5433283"/>
            <a:ext cx="6495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FAFA5CE-19CC-4F77-9C92-287E23491150}"/>
              </a:ext>
            </a:extLst>
          </p:cNvPr>
          <p:cNvSpPr/>
          <p:nvPr/>
        </p:nvSpPr>
        <p:spPr>
          <a:xfrm>
            <a:off x="6659709" y="6013777"/>
            <a:ext cx="9589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F9330B6-7F99-44C1-899F-DC0508C0800E}"/>
              </a:ext>
            </a:extLst>
          </p:cNvPr>
          <p:cNvSpPr/>
          <p:nvPr/>
        </p:nvSpPr>
        <p:spPr>
          <a:xfrm>
            <a:off x="8594028" y="4888221"/>
            <a:ext cx="13003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d,c,a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071AE90-0FD0-4439-8F6A-70F46D2089B9}"/>
              </a:ext>
            </a:extLst>
          </p:cNvPr>
          <p:cNvSpPr/>
          <p:nvPr/>
        </p:nvSpPr>
        <p:spPr>
          <a:xfrm>
            <a:off x="8919436" y="5451936"/>
            <a:ext cx="6495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353A0B3-6517-469A-889C-097AE0768422}"/>
              </a:ext>
            </a:extLst>
          </p:cNvPr>
          <p:cNvSpPr/>
          <p:nvPr/>
        </p:nvSpPr>
        <p:spPr>
          <a:xfrm>
            <a:off x="8764744" y="6032430"/>
            <a:ext cx="9589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B2E11A2-1C96-4535-A0B1-4E5CABA2F179}"/>
              </a:ext>
            </a:extLst>
          </p:cNvPr>
          <p:cNvSpPr/>
          <p:nvPr/>
        </p:nvSpPr>
        <p:spPr>
          <a:xfrm>
            <a:off x="10035874" y="1846944"/>
            <a:ext cx="7024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{d}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35D6E2B-6DC4-409A-A34B-34FD038F0E82}"/>
              </a:ext>
            </a:extLst>
          </p:cNvPr>
          <p:cNvSpPr/>
          <p:nvPr/>
        </p:nvSpPr>
        <p:spPr>
          <a:xfrm>
            <a:off x="10573005" y="2195279"/>
            <a:ext cx="9589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C504E20-571F-4E11-A3BB-8EBDEE4D5900}"/>
              </a:ext>
            </a:extLst>
          </p:cNvPr>
          <p:cNvSpPr/>
          <p:nvPr/>
        </p:nvSpPr>
        <p:spPr>
          <a:xfrm>
            <a:off x="9949191" y="2597050"/>
            <a:ext cx="6495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A345DB9F-2895-4D1B-BD44-BB7840D31384}"/>
              </a:ext>
            </a:extLst>
          </p:cNvPr>
          <p:cNvSpPr/>
          <p:nvPr/>
        </p:nvSpPr>
        <p:spPr>
          <a:xfrm>
            <a:off x="10042164" y="2968292"/>
            <a:ext cx="4635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6502C40-6580-4B10-8B11-24E2E2DA4AC0}"/>
              </a:ext>
            </a:extLst>
          </p:cNvPr>
          <p:cNvSpPr/>
          <p:nvPr/>
        </p:nvSpPr>
        <p:spPr>
          <a:xfrm>
            <a:off x="9949191" y="3324246"/>
            <a:ext cx="6495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AB478C0-CF8E-40D8-95CE-95AF7552025A}"/>
              </a:ext>
            </a:extLst>
          </p:cNvPr>
          <p:cNvSpPr/>
          <p:nvPr/>
        </p:nvSpPr>
        <p:spPr>
          <a:xfrm>
            <a:off x="9938769" y="3736754"/>
            <a:ext cx="6703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{a}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891A7A7-C1B7-4EE4-9098-9A9E5E07E8E4}"/>
              </a:ext>
            </a:extLst>
          </p:cNvPr>
          <p:cNvSpPr/>
          <p:nvPr/>
        </p:nvSpPr>
        <p:spPr>
          <a:xfrm>
            <a:off x="9347521" y="2269776"/>
            <a:ext cx="2317404" cy="406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945EA149-ABC1-45A0-BE26-3A25DB45A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968" y="127970"/>
            <a:ext cx="4642120" cy="173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400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066F13-1197-4329-B30A-B523F42CF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例子：语法错误处理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01A908-CFDF-40E3-BDAE-4D549C9D2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09A928-7024-49F6-B20C-B4CEF4363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183" y="1192511"/>
            <a:ext cx="3070807" cy="178486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AC1B87E-1658-45B1-93E5-7AE202661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306" y="3186387"/>
            <a:ext cx="9712712" cy="316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4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57DBAF-77E0-4CB0-A8A4-DBD0C7972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</a:rPr>
              <a:t>一般条件</a:t>
            </a:r>
            <a:r>
              <a:rPr lang="zh-CN" altLang="en-US" dirty="0"/>
              <a:t>下的</a:t>
            </a:r>
            <a:r>
              <a:rPr lang="en-US" altLang="zh-CN" dirty="0"/>
              <a:t>FIRST</a:t>
            </a:r>
            <a:r>
              <a:rPr lang="zh-CN" altLang="en-US" dirty="0"/>
              <a:t>集算法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5C8D786-32BC-4A6D-90D4-FACF50EB8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F210D295-9B15-4757-888B-4FDF115DEA16}" type="slidenum">
              <a:rPr lang="zh-CN" altLang="en-US" smtClean="0"/>
              <a:t>70</a:t>
            </a:fld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D28A6B3-EA5E-4D15-8473-F691FDED6D2A}"/>
              </a:ext>
            </a:extLst>
          </p:cNvPr>
          <p:cNvGrpSpPr/>
          <p:nvPr/>
        </p:nvGrpSpPr>
        <p:grpSpPr>
          <a:xfrm>
            <a:off x="355869" y="1103511"/>
            <a:ext cx="7161261" cy="3001129"/>
            <a:chOff x="113299" y="3746026"/>
            <a:chExt cx="7161261" cy="3001129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5F30B49F-C274-44F2-BCDC-D6A044755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3299" y="3746026"/>
              <a:ext cx="7161261" cy="300112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4EF2CBE-316D-4F29-A349-85BA71DE1FA8}"/>
                </a:ext>
              </a:extLst>
            </p:cNvPr>
            <p:cNvSpPr txBox="1"/>
            <p:nvPr/>
          </p:nvSpPr>
          <p:spPr>
            <a:xfrm>
              <a:off x="5059680" y="3982720"/>
              <a:ext cx="17576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近似版本</a:t>
              </a:r>
            </a:p>
          </p:txBody>
        </p:sp>
      </p:grpSp>
      <p:sp>
        <p:nvSpPr>
          <p:cNvPr id="34" name="内容占位符 3">
            <a:extLst>
              <a:ext uri="{FF2B5EF4-FFF2-40B4-BE49-F238E27FC236}">
                <a16:creationId xmlns:a16="http://schemas.microsoft.com/office/drawing/2014/main" id="{11C71E53-4504-4B78-9056-5551A3FE0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90" y="4290213"/>
            <a:ext cx="10515600" cy="2455164"/>
          </a:xfrm>
          <a:ln w="28575"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r>
              <a:rPr lang="zh-CN" altLang="en-US" dirty="0"/>
              <a:t>计算一个产生式的</a:t>
            </a:r>
            <a:r>
              <a:rPr lang="en-US" altLang="zh-CN" dirty="0"/>
              <a:t>FIRST</a:t>
            </a:r>
            <a:r>
              <a:rPr lang="zh-CN" altLang="en-US" dirty="0"/>
              <a:t>集：</a:t>
            </a:r>
            <a:r>
              <a:rPr lang="en-US" altLang="zh-CN" dirty="0"/>
              <a:t>FIRST_S(</a:t>
            </a:r>
            <a:r>
              <a:rPr lang="el-GR" altLang="zh-CN" dirty="0">
                <a:latin typeface="微软雅黑" panose="020B0503020204020204" pitchFamily="34" charset="-122"/>
              </a:rPr>
              <a:t>β</a:t>
            </a:r>
            <a:r>
              <a:rPr lang="en-US" altLang="zh-CN" baseline="-25000" dirty="0">
                <a:latin typeface="微软雅黑" panose="020B0503020204020204" pitchFamily="34" charset="-122"/>
              </a:rPr>
              <a:t>1</a:t>
            </a:r>
            <a:r>
              <a:rPr lang="en-US" altLang="zh-CN" dirty="0">
                <a:latin typeface="微软雅黑" panose="020B0503020204020204" pitchFamily="34" charset="-122"/>
              </a:rPr>
              <a:t>…</a:t>
            </a:r>
            <a:r>
              <a:rPr lang="el-GR" altLang="zh-CN" dirty="0">
                <a:latin typeface="微软雅黑" panose="020B0503020204020204" pitchFamily="34" charset="-122"/>
              </a:rPr>
              <a:t> β</a:t>
            </a:r>
            <a:r>
              <a:rPr lang="en-US" altLang="zh-CN" baseline="-25000" dirty="0">
                <a:latin typeface="微软雅黑" panose="020B0503020204020204" pitchFamily="34" charset="-122"/>
              </a:rPr>
              <a:t>n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一般情况下需要知道某个非终结符</a:t>
            </a:r>
            <a:r>
              <a:rPr lang="zh-CN" altLang="en-US" b="1" dirty="0">
                <a:solidFill>
                  <a:srgbClr val="0000FF"/>
                </a:solidFill>
              </a:rPr>
              <a:t>是否可以推出空串</a:t>
            </a:r>
          </a:p>
          <a:p>
            <a:pPr lvl="2"/>
            <a:r>
              <a:rPr lang="en-US" altLang="zh-CN" b="1" dirty="0">
                <a:solidFill>
                  <a:srgbClr val="FF0000"/>
                </a:solidFill>
              </a:rPr>
              <a:t>NULLABLE</a:t>
            </a:r>
            <a:r>
              <a:rPr lang="zh-CN" altLang="en-US" b="1" dirty="0">
                <a:solidFill>
                  <a:srgbClr val="FF0000"/>
                </a:solidFill>
              </a:rPr>
              <a:t>集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并且一般需要知道在某个非终结符</a:t>
            </a:r>
            <a:r>
              <a:rPr lang="zh-CN" altLang="en-US" b="1" dirty="0">
                <a:solidFill>
                  <a:srgbClr val="0000FF"/>
                </a:solidFill>
              </a:rPr>
              <a:t>后面跟着什么符号</a:t>
            </a:r>
          </a:p>
          <a:p>
            <a:pPr lvl="2"/>
            <a:r>
              <a:rPr lang="zh-CN" altLang="en-US" b="1" dirty="0">
                <a:solidFill>
                  <a:srgbClr val="FF0000"/>
                </a:solidFill>
              </a:rPr>
              <a:t>跟随集</a:t>
            </a:r>
            <a:r>
              <a:rPr lang="en-US" altLang="zh-CN" b="1" dirty="0">
                <a:solidFill>
                  <a:srgbClr val="FF0000"/>
                </a:solidFill>
              </a:rPr>
              <a:t>FOLLOW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E29F7FC-54E1-4855-8AE9-A9FE55CFBD7A}"/>
              </a:ext>
            </a:extLst>
          </p:cNvPr>
          <p:cNvSpPr txBox="1"/>
          <p:nvPr/>
        </p:nvSpPr>
        <p:spPr>
          <a:xfrm>
            <a:off x="8988381" y="4824705"/>
            <a:ext cx="1757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版本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BD5B2F3-8936-4E9F-BE67-2FA1BF7382C7}"/>
              </a:ext>
            </a:extLst>
          </p:cNvPr>
          <p:cNvSpPr/>
          <p:nvPr/>
        </p:nvSpPr>
        <p:spPr>
          <a:xfrm>
            <a:off x="8428417" y="1910387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B787A4E-4153-439A-AAAA-1E4C8343BADC}"/>
              </a:ext>
            </a:extLst>
          </p:cNvPr>
          <p:cNvSpPr/>
          <p:nvPr/>
        </p:nvSpPr>
        <p:spPr>
          <a:xfrm>
            <a:off x="11565643" y="1902891"/>
            <a:ext cx="62330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6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FAC30CE-2AAF-4177-897E-37F0487CEF41}"/>
              </a:ext>
            </a:extLst>
          </p:cNvPr>
          <p:cNvSpPr/>
          <p:nvPr/>
        </p:nvSpPr>
        <p:spPr>
          <a:xfrm>
            <a:off x="10035874" y="1846944"/>
            <a:ext cx="7024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{d}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39D96F3-42B0-4255-B087-AF64E56E6D2E}"/>
              </a:ext>
            </a:extLst>
          </p:cNvPr>
          <p:cNvSpPr/>
          <p:nvPr/>
        </p:nvSpPr>
        <p:spPr>
          <a:xfrm>
            <a:off x="10573005" y="2195279"/>
            <a:ext cx="9589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6374435-AFB4-46F0-850D-8DE8A6BD8A9A}"/>
              </a:ext>
            </a:extLst>
          </p:cNvPr>
          <p:cNvSpPr/>
          <p:nvPr/>
        </p:nvSpPr>
        <p:spPr>
          <a:xfrm>
            <a:off x="9949191" y="2597050"/>
            <a:ext cx="6495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5A7A7AE-C562-4639-9AC7-A0043233E9D7}"/>
              </a:ext>
            </a:extLst>
          </p:cNvPr>
          <p:cNvSpPr/>
          <p:nvPr/>
        </p:nvSpPr>
        <p:spPr>
          <a:xfrm>
            <a:off x="10042164" y="2968292"/>
            <a:ext cx="4635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EFB35C64-974E-465B-AEA1-E8865DEEF3DF}"/>
              </a:ext>
            </a:extLst>
          </p:cNvPr>
          <p:cNvSpPr/>
          <p:nvPr/>
        </p:nvSpPr>
        <p:spPr>
          <a:xfrm>
            <a:off x="9949191" y="3324246"/>
            <a:ext cx="6495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A74A555B-EA4E-4BB8-A4F1-2AE73DA1AF51}"/>
              </a:ext>
            </a:extLst>
          </p:cNvPr>
          <p:cNvSpPr/>
          <p:nvPr/>
        </p:nvSpPr>
        <p:spPr>
          <a:xfrm>
            <a:off x="9938769" y="3736754"/>
            <a:ext cx="6703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{a}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D96E9E07-347E-4AAA-A130-44C3FFF43DF6}"/>
              </a:ext>
            </a:extLst>
          </p:cNvPr>
          <p:cNvSpPr/>
          <p:nvPr/>
        </p:nvSpPr>
        <p:spPr>
          <a:xfrm>
            <a:off x="9347521" y="2269776"/>
            <a:ext cx="2317404" cy="406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F2980D-05CC-4597-88ED-D543F0792EDD}"/>
              </a:ext>
            </a:extLst>
          </p:cNvPr>
          <p:cNvSpPr/>
          <p:nvPr/>
        </p:nvSpPr>
        <p:spPr>
          <a:xfrm>
            <a:off x="-238760" y="1010724"/>
            <a:ext cx="13299440" cy="31867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5314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uiExpand="1" build="p" animBg="1"/>
      <p:bldP spid="35" grpId="0"/>
      <p:bldP spid="4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4A557A-326A-4A9B-B9E0-5B34BA6FE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NULLABLE</a:t>
            </a:r>
            <a:r>
              <a:rPr lang="zh-CN" altLang="en-US" dirty="0"/>
              <a:t>集合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1330CC3-0994-4DEE-A75F-57410696F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71</a:t>
            </a:fld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1DE80E-24C6-4761-8E07-E4DA90978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归纳定义：</a:t>
            </a:r>
          </a:p>
          <a:p>
            <a:r>
              <a:rPr lang="zh-CN" altLang="en-US" dirty="0"/>
              <a:t>非终结符</a:t>
            </a:r>
            <a:r>
              <a:rPr lang="en-US" altLang="zh-CN" dirty="0"/>
              <a:t>X</a:t>
            </a:r>
            <a:r>
              <a:rPr lang="zh-CN" altLang="en-US" dirty="0"/>
              <a:t>属于集合</a:t>
            </a:r>
            <a:r>
              <a:rPr lang="en-US" altLang="zh-CN" dirty="0"/>
              <a:t>NULLABLE</a:t>
            </a:r>
            <a:r>
              <a:rPr lang="zh-CN" altLang="en-US" dirty="0"/>
              <a:t>，当且仅当：</a:t>
            </a:r>
          </a:p>
          <a:p>
            <a:pPr lvl="1"/>
            <a:r>
              <a:rPr lang="zh-CN" altLang="en-US" dirty="0"/>
              <a:t>基本情况：</a:t>
            </a:r>
          </a:p>
          <a:p>
            <a:pPr lvl="2"/>
            <a:r>
              <a:rPr lang="en-US" altLang="zh-CN" b="1" dirty="0">
                <a:solidFill>
                  <a:srgbClr val="0000FF"/>
                </a:solidFill>
              </a:rPr>
              <a:t>X -&gt; </a:t>
            </a:r>
            <a:r>
              <a:rPr lang="el-GR" altLang="zh-CN" b="1" dirty="0">
                <a:solidFill>
                  <a:srgbClr val="0000FF"/>
                </a:solidFill>
              </a:rPr>
              <a:t>ε</a:t>
            </a:r>
            <a:r>
              <a:rPr lang="en-US" altLang="zh-CN" b="1" dirty="0">
                <a:solidFill>
                  <a:srgbClr val="0000FF"/>
                </a:solidFill>
              </a:rPr>
              <a:t>|…</a:t>
            </a:r>
          </a:p>
          <a:p>
            <a:pPr lvl="1"/>
            <a:r>
              <a:rPr lang="zh-CN" altLang="en-US" dirty="0"/>
              <a:t>归纳情况</a:t>
            </a:r>
            <a:r>
              <a:rPr lang="en-US" altLang="zh-CN" dirty="0"/>
              <a:t>:</a:t>
            </a:r>
          </a:p>
          <a:p>
            <a:pPr lvl="2"/>
            <a:r>
              <a:rPr lang="en-US" altLang="zh-CN" b="1" dirty="0">
                <a:solidFill>
                  <a:srgbClr val="0000FF"/>
                </a:solidFill>
              </a:rPr>
              <a:t>X -&gt; Y</a:t>
            </a:r>
            <a:r>
              <a:rPr lang="en-US" altLang="zh-CN" b="1" baseline="-25000" dirty="0">
                <a:solidFill>
                  <a:srgbClr val="0000FF"/>
                </a:solidFill>
              </a:rPr>
              <a:t>1</a:t>
            </a:r>
            <a:r>
              <a:rPr lang="en-US" altLang="zh-CN" b="1" dirty="0">
                <a:solidFill>
                  <a:srgbClr val="0000FF"/>
                </a:solidFill>
              </a:rPr>
              <a:t> … </a:t>
            </a:r>
            <a:r>
              <a:rPr lang="en-US" altLang="zh-CN" b="1" dirty="0" err="1">
                <a:solidFill>
                  <a:srgbClr val="0000FF"/>
                </a:solidFill>
              </a:rPr>
              <a:t>Y</a:t>
            </a:r>
            <a:r>
              <a:rPr lang="en-US" altLang="zh-CN" b="1" baseline="-25000" dirty="0" err="1">
                <a:solidFill>
                  <a:srgbClr val="0000FF"/>
                </a:solidFill>
              </a:rPr>
              <a:t>n</a:t>
            </a:r>
            <a:endParaRPr lang="en-US" altLang="zh-CN" b="1" baseline="-25000" dirty="0">
              <a:solidFill>
                <a:srgbClr val="0000FF"/>
              </a:solidFill>
            </a:endParaRPr>
          </a:p>
          <a:p>
            <a:pPr lvl="3"/>
            <a:r>
              <a:rPr lang="en-US" altLang="zh-CN" b="1" dirty="0">
                <a:solidFill>
                  <a:srgbClr val="0000FF"/>
                </a:solidFill>
              </a:rPr>
              <a:t>Y</a:t>
            </a:r>
            <a:r>
              <a:rPr lang="en-US" altLang="zh-CN" b="1" baseline="-25000" dirty="0">
                <a:solidFill>
                  <a:srgbClr val="0000FF"/>
                </a:solidFill>
              </a:rPr>
              <a:t>1</a:t>
            </a:r>
            <a:r>
              <a:rPr lang="en-US" altLang="zh-CN" b="1" dirty="0">
                <a:solidFill>
                  <a:srgbClr val="0000FF"/>
                </a:solidFill>
              </a:rPr>
              <a:t>, …, </a:t>
            </a:r>
            <a:r>
              <a:rPr lang="en-US" altLang="zh-CN" b="1" dirty="0" err="1">
                <a:solidFill>
                  <a:srgbClr val="0000FF"/>
                </a:solidFill>
              </a:rPr>
              <a:t>Y</a:t>
            </a:r>
            <a:r>
              <a:rPr lang="en-US" altLang="zh-CN" b="1" baseline="-25000" dirty="0" err="1">
                <a:solidFill>
                  <a:srgbClr val="0000FF"/>
                </a:solidFill>
              </a:rPr>
              <a:t>n</a:t>
            </a:r>
            <a:r>
              <a:rPr lang="en-US" altLang="zh-CN" b="1" dirty="0">
                <a:solidFill>
                  <a:srgbClr val="0000FF"/>
                </a:solidFill>
              </a:rPr>
              <a:t> </a:t>
            </a:r>
            <a:r>
              <a:rPr lang="zh-CN" altLang="en-US" b="1" dirty="0">
                <a:solidFill>
                  <a:srgbClr val="0000FF"/>
                </a:solidFill>
              </a:rPr>
              <a:t>是</a:t>
            </a:r>
            <a:r>
              <a:rPr lang="en-US" altLang="zh-CN" b="1" dirty="0">
                <a:solidFill>
                  <a:srgbClr val="0000FF"/>
                </a:solidFill>
              </a:rPr>
              <a:t>n</a:t>
            </a:r>
            <a:r>
              <a:rPr lang="zh-CN" altLang="en-US" b="1" dirty="0">
                <a:solidFill>
                  <a:srgbClr val="0000FF"/>
                </a:solidFill>
              </a:rPr>
              <a:t>个非终结符，且都属于</a:t>
            </a:r>
            <a:r>
              <a:rPr lang="en-US" altLang="zh-CN" b="1" dirty="0">
                <a:solidFill>
                  <a:srgbClr val="0000FF"/>
                </a:solidFill>
              </a:rPr>
              <a:t>NULLABLE</a:t>
            </a:r>
            <a:r>
              <a:rPr lang="zh-CN" altLang="en-US" b="1" dirty="0">
                <a:solidFill>
                  <a:srgbClr val="0000FF"/>
                </a:solidFill>
              </a:rPr>
              <a:t>集</a:t>
            </a:r>
          </a:p>
        </p:txBody>
      </p:sp>
    </p:spTree>
    <p:extLst>
      <p:ext uri="{BB962C8B-B14F-4D97-AF65-F5344CB8AC3E}">
        <p14:creationId xmlns:p14="http://schemas.microsoft.com/office/powerpoint/2010/main" val="68311453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0D18AD-0DD9-48CE-B6DF-930CD32AD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NULLABLE</a:t>
            </a:r>
            <a:r>
              <a:rPr lang="zh-CN" altLang="en-US" dirty="0"/>
              <a:t>集合算法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3A55FA0-EE40-49B7-ADAB-DDCBC5377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72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E3D0673-9995-4DE2-BCD7-4F5F34173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5518"/>
            <a:ext cx="12192000" cy="442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8430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69DD6E-D66E-4058-A2CB-8E52290E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NULLABLE</a:t>
            </a:r>
            <a:r>
              <a:rPr lang="zh-CN" altLang="en-US" dirty="0"/>
              <a:t>集合算法：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1153DBD-496C-4D70-8D9E-18D52FD52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73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3D1DA8E-10C5-46F3-BBB9-043439B895CF}"/>
              </a:ext>
            </a:extLst>
          </p:cNvPr>
          <p:cNvSpPr/>
          <p:nvPr/>
        </p:nvSpPr>
        <p:spPr>
          <a:xfrm>
            <a:off x="9556750" y="1043513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61E59B4-ADCF-41FD-BDDD-81D2686FB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086" y="874598"/>
            <a:ext cx="8309424" cy="3017185"/>
          </a:xfrm>
          <a:prstGeom prst="rect">
            <a:avLst/>
          </a:prstGeo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05FD2376-155D-4EAA-A521-F871BF5E4D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605334"/>
              </p:ext>
            </p:extLst>
          </p:nvPr>
        </p:nvGraphicFramePr>
        <p:xfrm>
          <a:off x="418012" y="4700087"/>
          <a:ext cx="10218056" cy="11144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2528388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219765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2136144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2151512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2182247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Round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NULLABLE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</a:tbl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6131579E-626E-49B9-B9A6-518D688009EB}"/>
              </a:ext>
            </a:extLst>
          </p:cNvPr>
          <p:cNvSpPr/>
          <p:nvPr/>
        </p:nvSpPr>
        <p:spPr>
          <a:xfrm>
            <a:off x="3313795" y="5240033"/>
            <a:ext cx="4635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4C1256A-A10B-4770-A1AD-D734F0A93248}"/>
              </a:ext>
            </a:extLst>
          </p:cNvPr>
          <p:cNvSpPr/>
          <p:nvPr/>
        </p:nvSpPr>
        <p:spPr>
          <a:xfrm>
            <a:off x="4674781" y="5240033"/>
            <a:ext cx="1115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{Y, X}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4D83C1A-D242-4DDB-929B-3F4DAE88E9B6}"/>
              </a:ext>
            </a:extLst>
          </p:cNvPr>
          <p:cNvSpPr/>
          <p:nvPr/>
        </p:nvSpPr>
        <p:spPr>
          <a:xfrm>
            <a:off x="6828701" y="5237187"/>
            <a:ext cx="1115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{Y, X}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5527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87944D-3C43-42B6-B92B-9615A8F0A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FIRST</a:t>
            </a:r>
            <a:r>
              <a:rPr lang="zh-CN" altLang="en-US" dirty="0"/>
              <a:t>集合的完整计算公式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6421623-F848-403B-9865-B1896435C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74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27F6AC5-ED8A-451F-ACC9-EEDE75990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33878"/>
            <a:ext cx="7543800" cy="3887599"/>
          </a:xfrm>
          <a:ln w="28575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FIRST(N):</a:t>
            </a:r>
            <a:endParaRPr lang="zh-CN" altLang="en-US" dirty="0"/>
          </a:p>
          <a:p>
            <a:pPr lvl="1"/>
            <a:r>
              <a:rPr lang="en-US" altLang="zh-CN" b="1" dirty="0">
                <a:solidFill>
                  <a:srgbClr val="0000FF"/>
                </a:solidFill>
              </a:rPr>
              <a:t>X -&gt; a</a:t>
            </a:r>
          </a:p>
          <a:p>
            <a:pPr lvl="2"/>
            <a:r>
              <a:rPr lang="en-US" altLang="zh-CN" b="1" dirty="0"/>
              <a:t>FIRST (X) ∪= {a}</a:t>
            </a:r>
          </a:p>
          <a:p>
            <a:pPr lvl="1"/>
            <a:r>
              <a:rPr lang="en-US" altLang="zh-CN" b="1" dirty="0">
                <a:solidFill>
                  <a:srgbClr val="0000FF"/>
                </a:solidFill>
              </a:rPr>
              <a:t>X -&gt; Y</a:t>
            </a:r>
            <a:r>
              <a:rPr lang="en-US" altLang="zh-CN" b="1" baseline="-25000" dirty="0">
                <a:solidFill>
                  <a:srgbClr val="0000FF"/>
                </a:solidFill>
              </a:rPr>
              <a:t>1</a:t>
            </a:r>
            <a:r>
              <a:rPr lang="en-US" altLang="zh-CN" b="1" dirty="0">
                <a:solidFill>
                  <a:srgbClr val="0000FF"/>
                </a:solidFill>
              </a:rPr>
              <a:t> Y</a:t>
            </a:r>
            <a:r>
              <a:rPr lang="en-US" altLang="zh-CN" b="1" baseline="-25000" dirty="0">
                <a:solidFill>
                  <a:srgbClr val="0000FF"/>
                </a:solidFill>
              </a:rPr>
              <a:t>2</a:t>
            </a:r>
            <a:r>
              <a:rPr lang="en-US" altLang="zh-CN" b="1" dirty="0">
                <a:solidFill>
                  <a:srgbClr val="0000FF"/>
                </a:solidFill>
              </a:rPr>
              <a:t> … </a:t>
            </a:r>
            <a:r>
              <a:rPr lang="en-US" altLang="zh-CN" b="1" dirty="0" err="1">
                <a:solidFill>
                  <a:srgbClr val="0000FF"/>
                </a:solidFill>
              </a:rPr>
              <a:t>Y</a:t>
            </a:r>
            <a:r>
              <a:rPr lang="en-US" altLang="zh-CN" b="1" baseline="-25000" dirty="0" err="1">
                <a:solidFill>
                  <a:srgbClr val="0000FF"/>
                </a:solidFill>
              </a:rPr>
              <a:t>n</a:t>
            </a:r>
            <a:endParaRPr lang="en-US" altLang="zh-CN" b="1" baseline="-25000" dirty="0">
              <a:solidFill>
                <a:srgbClr val="0000FF"/>
              </a:solidFill>
            </a:endParaRPr>
          </a:p>
          <a:p>
            <a:pPr lvl="2"/>
            <a:r>
              <a:rPr lang="en-US" altLang="zh-CN" b="1" dirty="0"/>
              <a:t>FIRST (X) ∪= FIRST(Y</a:t>
            </a:r>
            <a:r>
              <a:rPr lang="en-US" altLang="zh-CN" b="1" baseline="-25000" dirty="0"/>
              <a:t>1</a:t>
            </a:r>
            <a:r>
              <a:rPr lang="en-US" altLang="zh-CN" b="1" dirty="0"/>
              <a:t>)</a:t>
            </a:r>
          </a:p>
          <a:p>
            <a:pPr lvl="2"/>
            <a:r>
              <a:rPr lang="en-US" altLang="zh-CN" b="1" dirty="0"/>
              <a:t>if </a:t>
            </a:r>
            <a:r>
              <a:rPr lang="en-US" altLang="zh-CN" b="1" dirty="0">
                <a:solidFill>
                  <a:srgbClr val="FF0000"/>
                </a:solidFill>
              </a:rPr>
              <a:t>Y</a:t>
            </a:r>
            <a:r>
              <a:rPr lang="en-US" altLang="zh-CN" b="1" baseline="-25000" dirty="0">
                <a:solidFill>
                  <a:srgbClr val="FF0000"/>
                </a:solidFill>
              </a:rPr>
              <a:t>1</a:t>
            </a:r>
            <a:r>
              <a:rPr lang="en-US" altLang="zh-CN" b="1" dirty="0">
                <a:solidFill>
                  <a:srgbClr val="FF0000"/>
                </a:solidFill>
              </a:rPr>
              <a:t>∈NULLABLE,</a:t>
            </a:r>
            <a:r>
              <a:rPr lang="en-US" altLang="zh-CN" b="1" dirty="0"/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FIRST (X) ∪= FIRST(Y</a:t>
            </a:r>
            <a:r>
              <a:rPr lang="en-US" altLang="zh-CN" b="1" baseline="-25000" dirty="0">
                <a:solidFill>
                  <a:srgbClr val="FF0000"/>
                </a:solidFill>
              </a:rPr>
              <a:t>2</a:t>
            </a:r>
            <a:r>
              <a:rPr lang="en-US" altLang="zh-CN" b="1" dirty="0">
                <a:solidFill>
                  <a:srgbClr val="FF0000"/>
                </a:solidFill>
              </a:rPr>
              <a:t>)</a:t>
            </a:r>
          </a:p>
          <a:p>
            <a:pPr lvl="2"/>
            <a:r>
              <a:rPr lang="en-US" altLang="zh-CN" b="1" dirty="0"/>
              <a:t>if </a:t>
            </a:r>
            <a:r>
              <a:rPr lang="en-US" altLang="zh-CN" b="1" dirty="0">
                <a:solidFill>
                  <a:srgbClr val="FF0000"/>
                </a:solidFill>
              </a:rPr>
              <a:t>Y</a:t>
            </a:r>
            <a:r>
              <a:rPr lang="en-US" altLang="zh-CN" b="1" baseline="-25000" dirty="0">
                <a:solidFill>
                  <a:srgbClr val="FF0000"/>
                </a:solidFill>
              </a:rPr>
              <a:t>1</a:t>
            </a:r>
            <a:r>
              <a:rPr lang="en-US" altLang="zh-CN" b="1" dirty="0">
                <a:solidFill>
                  <a:srgbClr val="FF0000"/>
                </a:solidFill>
              </a:rPr>
              <a:t>,Y</a:t>
            </a:r>
            <a:r>
              <a:rPr lang="en-US" altLang="zh-CN" b="1" baseline="-25000" dirty="0">
                <a:solidFill>
                  <a:srgbClr val="FF0000"/>
                </a:solidFill>
              </a:rPr>
              <a:t>2</a:t>
            </a:r>
            <a:r>
              <a:rPr lang="en-US" altLang="zh-CN" b="1" dirty="0">
                <a:solidFill>
                  <a:srgbClr val="FF0000"/>
                </a:solidFill>
              </a:rPr>
              <a:t> ∈ NULLABLE, FIRST(X) ∪= FIRST(Y</a:t>
            </a:r>
            <a:r>
              <a:rPr lang="en-US" altLang="zh-CN" b="1" baseline="-25000" dirty="0">
                <a:solidFill>
                  <a:srgbClr val="FF0000"/>
                </a:solidFill>
              </a:rPr>
              <a:t>3</a:t>
            </a:r>
            <a:r>
              <a:rPr lang="en-US" altLang="zh-CN" b="1" dirty="0">
                <a:solidFill>
                  <a:srgbClr val="FF0000"/>
                </a:solidFill>
              </a:rPr>
              <a:t>)</a:t>
            </a:r>
          </a:p>
          <a:p>
            <a:pPr lvl="2"/>
            <a:r>
              <a:rPr lang="en-US" altLang="zh-CN" b="1" dirty="0"/>
              <a:t>…</a:t>
            </a:r>
            <a:endParaRPr lang="zh-CN" altLang="en-US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BC74F46-6436-4701-931A-A5017A23FD10}"/>
              </a:ext>
            </a:extLst>
          </p:cNvPr>
          <p:cNvSpPr/>
          <p:nvPr/>
        </p:nvSpPr>
        <p:spPr>
          <a:xfrm>
            <a:off x="838200" y="1290862"/>
            <a:ext cx="5859296" cy="1384995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FIRST_S(</a:t>
            </a:r>
            <a:r>
              <a:rPr lang="el-GR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</a:t>
            </a:r>
            <a:r>
              <a:rPr lang="en-US" altLang="zh-CN" sz="28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…</a:t>
            </a:r>
            <a:r>
              <a:rPr lang="el-GR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β</a:t>
            </a:r>
            <a:r>
              <a:rPr lang="en-US" altLang="zh-CN" sz="28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FIRST(N), 		if </a:t>
            </a:r>
            <a:r>
              <a:rPr lang="el-GR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β1 == 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N; </a:t>
            </a:r>
          </a:p>
          <a:p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{a}, 			if </a:t>
            </a:r>
            <a:r>
              <a:rPr lang="el-GR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β1 == 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a. </a:t>
            </a:r>
          </a:p>
        </p:txBody>
      </p:sp>
    </p:spTree>
    <p:extLst>
      <p:ext uri="{BB962C8B-B14F-4D97-AF65-F5344CB8AC3E}">
        <p14:creationId xmlns:p14="http://schemas.microsoft.com/office/powerpoint/2010/main" val="188397312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107EAB-586B-491E-A631-10E4D360E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FIRST(N)</a:t>
            </a:r>
            <a:r>
              <a:rPr lang="zh-CN" altLang="en-US" dirty="0"/>
              <a:t>集的不动点算法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C416BC1-ADF2-4E40-A2A5-81B724C46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75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170172-6FD9-416A-BB72-ABC5BFDB1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092" y="881517"/>
            <a:ext cx="7825908" cy="589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61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47D48B-7ABA-4D09-B882-B3B4F44A1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FIRST(N)</a:t>
            </a:r>
            <a:r>
              <a:rPr lang="zh-CN" altLang="en-US" dirty="0"/>
              <a:t>集的不动点算法：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8C712AD-81F9-4E1A-BCF2-2804B846C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76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A5DB257-CFFA-45FB-8D3F-94AF483F2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9680" y="1499966"/>
            <a:ext cx="6898640" cy="519983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B4AD417-ADA0-4F4F-902F-5F9B056B64F6}"/>
              </a:ext>
            </a:extLst>
          </p:cNvPr>
          <p:cNvSpPr/>
          <p:nvPr/>
        </p:nvSpPr>
        <p:spPr>
          <a:xfrm>
            <a:off x="9537474" y="0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D0D25093-5056-433F-8EED-18D14AE017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582580"/>
              </p:ext>
            </p:extLst>
          </p:nvPr>
        </p:nvGraphicFramePr>
        <p:xfrm>
          <a:off x="233680" y="4310114"/>
          <a:ext cx="4683760" cy="22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9642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05238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056640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41224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N\Round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B16FBD50-94E8-4316-BC72-E29937D2FE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2548530"/>
              </p:ext>
            </p:extLst>
          </p:nvPr>
        </p:nvGraphicFramePr>
        <p:xfrm>
          <a:off x="233680" y="2083948"/>
          <a:ext cx="3452948" cy="5572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2061028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39192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NULLABLE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{Y,</a:t>
                      </a:r>
                      <a:r>
                        <a:rPr lang="zh-CN" altLang="en-US" sz="20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  <a:r>
                        <a:rPr lang="en-US" altLang="zh-CN" sz="20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X}</a:t>
                      </a:r>
                      <a:endParaRPr lang="zh-CN" altLang="en-US" sz="20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</a:tbl>
          </a:graphicData>
        </a:graphic>
      </p:graphicFrame>
      <p:sp>
        <p:nvSpPr>
          <p:cNvPr id="9" name="内容占位符 3">
            <a:extLst>
              <a:ext uri="{FF2B5EF4-FFF2-40B4-BE49-F238E27FC236}">
                <a16:creationId xmlns:a16="http://schemas.microsoft.com/office/drawing/2014/main" id="{81B2C7E4-CBB8-4146-A6FA-04CC79266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680" y="1499966"/>
            <a:ext cx="3190240" cy="657225"/>
          </a:xfrm>
        </p:spPr>
        <p:txBody>
          <a:bodyPr>
            <a:normAutofit/>
          </a:bodyPr>
          <a:lstStyle/>
          <a:p>
            <a:r>
              <a:rPr lang="en-US" altLang="zh-CN" dirty="0"/>
              <a:t>NULLABLE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C02D51C-7112-4F4E-B845-F7D22C9FD2F5}"/>
              </a:ext>
            </a:extLst>
          </p:cNvPr>
          <p:cNvSpPr txBox="1">
            <a:spLocks/>
          </p:cNvSpPr>
          <p:nvPr/>
        </p:nvSpPr>
        <p:spPr>
          <a:xfrm>
            <a:off x="233680" y="3771269"/>
            <a:ext cx="3190240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FIRST(N)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68ADF12-6E9D-4DCD-A1D1-23C595E567A3}"/>
              </a:ext>
            </a:extLst>
          </p:cNvPr>
          <p:cNvGrpSpPr/>
          <p:nvPr/>
        </p:nvGrpSpPr>
        <p:grpSpPr>
          <a:xfrm>
            <a:off x="1828800" y="4886388"/>
            <a:ext cx="463590" cy="1652526"/>
            <a:chOff x="1828799" y="4901294"/>
            <a:chExt cx="463590" cy="1652526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234E6630-E744-4492-A429-ECCC7CBFD442}"/>
                </a:ext>
              </a:extLst>
            </p:cNvPr>
            <p:cNvSpPr/>
            <p:nvPr/>
          </p:nvSpPr>
          <p:spPr>
            <a:xfrm>
              <a:off x="1828800" y="4901294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9C4D278-74C7-413A-8C7E-4B83174AEA53}"/>
                </a:ext>
              </a:extLst>
            </p:cNvPr>
            <p:cNvSpPr/>
            <p:nvPr/>
          </p:nvSpPr>
          <p:spPr>
            <a:xfrm>
              <a:off x="1828800" y="5455860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372C7C4-C2BA-470F-BFA8-7F65DCE13D71}"/>
                </a:ext>
              </a:extLst>
            </p:cNvPr>
            <p:cNvSpPr/>
            <p:nvPr/>
          </p:nvSpPr>
          <p:spPr>
            <a:xfrm>
              <a:off x="1828799" y="6030600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940D957E-9963-4E9C-9CB3-9DB5B2F8169A}"/>
              </a:ext>
            </a:extLst>
          </p:cNvPr>
          <p:cNvSpPr/>
          <p:nvPr/>
        </p:nvSpPr>
        <p:spPr>
          <a:xfrm>
            <a:off x="2633313" y="4886388"/>
            <a:ext cx="7024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{d}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985BDE8-B80A-4B65-803A-FA5209B61788}"/>
              </a:ext>
            </a:extLst>
          </p:cNvPr>
          <p:cNvSpPr/>
          <p:nvPr/>
        </p:nvSpPr>
        <p:spPr>
          <a:xfrm>
            <a:off x="2659763" y="5441201"/>
            <a:ext cx="6495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50B7D14-2CBC-471F-B292-20CB8532CEBF}"/>
              </a:ext>
            </a:extLst>
          </p:cNvPr>
          <p:cNvSpPr/>
          <p:nvPr/>
        </p:nvSpPr>
        <p:spPr>
          <a:xfrm>
            <a:off x="2505074" y="6018745"/>
            <a:ext cx="9589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024F5DB-3498-4BD3-83B4-3A57671136AD}"/>
              </a:ext>
            </a:extLst>
          </p:cNvPr>
          <p:cNvSpPr/>
          <p:nvPr/>
        </p:nvSpPr>
        <p:spPr>
          <a:xfrm>
            <a:off x="3544764" y="4886388"/>
            <a:ext cx="13003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d,c,a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5EB25B6-1006-4771-BE0F-10BBC12508D3}"/>
              </a:ext>
            </a:extLst>
          </p:cNvPr>
          <p:cNvSpPr/>
          <p:nvPr/>
        </p:nvSpPr>
        <p:spPr>
          <a:xfrm>
            <a:off x="3870173" y="5441201"/>
            <a:ext cx="6495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82D2E6D-4427-42C8-BF27-6E4B9E6A4246}"/>
              </a:ext>
            </a:extLst>
          </p:cNvPr>
          <p:cNvSpPr/>
          <p:nvPr/>
        </p:nvSpPr>
        <p:spPr>
          <a:xfrm>
            <a:off x="3715484" y="6018745"/>
            <a:ext cx="9589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c,a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072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B63051-6096-444F-95F4-E0A145BC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</a:t>
            </a:r>
            <a:r>
              <a:rPr lang="en-US" altLang="zh-CN" dirty="0"/>
              <a:t>FIRST</a:t>
            </a:r>
            <a:r>
              <a:rPr lang="zh-CN" altLang="en-US" dirty="0"/>
              <a:t>集合的完整计算公式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266E8F-4021-4544-8202-89FAA3F41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77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443C5B6-B251-4740-A52C-9B52A933EA03}"/>
              </a:ext>
            </a:extLst>
          </p:cNvPr>
          <p:cNvSpPr/>
          <p:nvPr/>
        </p:nvSpPr>
        <p:spPr>
          <a:xfrm>
            <a:off x="9442139" y="446038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11ECA5A-7337-457A-877C-3215406B2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" y="1291271"/>
            <a:ext cx="6591075" cy="4745992"/>
          </a:xfrm>
          <a:prstGeom prst="rect">
            <a:avLst/>
          </a:prstGeom>
          <a:noFill/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867B687B-746A-430B-8A7D-A6E6119F96C9}"/>
              </a:ext>
            </a:extLst>
          </p:cNvPr>
          <p:cNvGrpSpPr/>
          <p:nvPr/>
        </p:nvGrpSpPr>
        <p:grpSpPr>
          <a:xfrm>
            <a:off x="1747972" y="1373774"/>
            <a:ext cx="7525342" cy="954107"/>
            <a:chOff x="1524452" y="911890"/>
            <a:chExt cx="7525342" cy="954107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89813E1-27A6-457F-883B-491B945CA8EA}"/>
                </a:ext>
              </a:extLst>
            </p:cNvPr>
            <p:cNvSpPr/>
            <p:nvPr/>
          </p:nvSpPr>
          <p:spPr>
            <a:xfrm>
              <a:off x="1524452" y="911890"/>
              <a:ext cx="1170714" cy="436880"/>
            </a:xfrm>
            <a:prstGeom prst="rect">
              <a:avLst/>
            </a:prstGeom>
            <a:noFill/>
            <a:ln w="762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6C756F4D-0524-4A2D-A264-8FEDF0C989F1}"/>
                </a:ext>
              </a:extLst>
            </p:cNvPr>
            <p:cNvCxnSpPr>
              <a:cxnSpLocks/>
              <a:stCxn id="8" idx="3"/>
              <a:endCxn id="11" idx="1"/>
            </p:cNvCxnSpPr>
            <p:nvPr/>
          </p:nvCxnSpPr>
          <p:spPr>
            <a:xfrm>
              <a:off x="2695166" y="1130330"/>
              <a:ext cx="3024914" cy="258614"/>
            </a:xfrm>
            <a:prstGeom prst="straightConnector1">
              <a:avLst/>
            </a:prstGeom>
            <a:noFill/>
            <a:ln w="76200">
              <a:solidFill>
                <a:schemeClr val="tx1"/>
              </a:solidFill>
              <a:prstDash val="sys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418F9E3-90DD-4145-A466-5230FBABEE19}"/>
                </a:ext>
              </a:extLst>
            </p:cNvPr>
            <p:cNvSpPr txBox="1"/>
            <p:nvPr/>
          </p:nvSpPr>
          <p:spPr>
            <a:xfrm>
              <a:off x="5720080" y="911890"/>
              <a:ext cx="3329714" cy="954107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如果</a:t>
              </a:r>
              <a:r>
                <a:rPr lang="el-GR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β</a:t>
              </a:r>
              <a:r>
                <a:rPr lang="en-US" altLang="zh-CN" sz="2800" baseline="-25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en-US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  <a:r>
                <a:rPr lang="el-GR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β</a:t>
              </a:r>
              <a:r>
                <a:rPr lang="en-US" altLang="zh-CN" sz="2800" baseline="-25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都属于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NULLABLE</a:t>
              </a: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怎么办？</a:t>
              </a:r>
            </a:p>
          </p:txBody>
        </p:sp>
      </p:grpSp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23CB2520-6151-4BD7-8BF4-0BD66BF053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8780575"/>
              </p:ext>
            </p:extLst>
          </p:nvPr>
        </p:nvGraphicFramePr>
        <p:xfrm>
          <a:off x="7426733" y="3457092"/>
          <a:ext cx="464457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96B7E069-5C88-4D65-87F1-ABB59F6AE612}"/>
              </a:ext>
            </a:extLst>
          </p:cNvPr>
          <p:cNvSpPr txBox="1">
            <a:spLocks/>
          </p:cNvSpPr>
          <p:nvPr/>
        </p:nvSpPr>
        <p:spPr>
          <a:xfrm>
            <a:off x="7426733" y="2920912"/>
            <a:ext cx="2709863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LL(1)</a:t>
            </a:r>
            <a:r>
              <a:rPr lang="zh-CN" altLang="en-US" dirty="0"/>
              <a:t>分析表</a:t>
            </a:r>
            <a:endParaRPr lang="en-US" altLang="zh-CN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3E1CD82-2C5D-4CDB-A702-71D66E6B68BC}"/>
              </a:ext>
            </a:extLst>
          </p:cNvPr>
          <p:cNvSpPr/>
          <p:nvPr/>
        </p:nvSpPr>
        <p:spPr>
          <a:xfrm>
            <a:off x="9442139" y="1950720"/>
            <a:ext cx="1733861" cy="34544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F13DCF5-1994-4360-8AAC-6BC357112219}"/>
              </a:ext>
            </a:extLst>
          </p:cNvPr>
          <p:cNvGrpSpPr/>
          <p:nvPr/>
        </p:nvGrpSpPr>
        <p:grpSpPr>
          <a:xfrm>
            <a:off x="7426733" y="4856480"/>
            <a:ext cx="4644572" cy="1741886"/>
            <a:chOff x="7426733" y="4856480"/>
            <a:chExt cx="4644572" cy="1741886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D06357D-B3BC-4781-B7FD-B4E6564E252F}"/>
                </a:ext>
              </a:extLst>
            </p:cNvPr>
            <p:cNvSpPr/>
            <p:nvPr/>
          </p:nvSpPr>
          <p:spPr>
            <a:xfrm>
              <a:off x="7426733" y="4856480"/>
              <a:ext cx="4644572" cy="429412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C92764A7-CD8F-4D7B-A693-4BD99541A4C0}"/>
                </a:ext>
              </a:extLst>
            </p:cNvPr>
            <p:cNvSpPr txBox="1"/>
            <p:nvPr/>
          </p:nvSpPr>
          <p:spPr>
            <a:xfrm>
              <a:off x="7864649" y="5644259"/>
              <a:ext cx="3900631" cy="954107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看到哪个终止符时应使用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条产生式</a:t>
              </a: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？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1B69A780-6F4B-430A-9885-97FED4877F38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>
              <a:off x="9749019" y="5285892"/>
              <a:ext cx="65946" cy="358367"/>
            </a:xfrm>
            <a:prstGeom prst="straightConnector1">
              <a:avLst/>
            </a:pr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761B0584-F70C-48BF-AFBB-14508A45A3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05870"/>
              </p:ext>
            </p:extLst>
          </p:nvPr>
        </p:nvGraphicFramePr>
        <p:xfrm>
          <a:off x="4347031" y="2681137"/>
          <a:ext cx="2588624" cy="2052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018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492606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FIRST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</a:t>
                      </a:r>
                      <a:r>
                        <a:rPr lang="en-US" altLang="zh-CN" sz="2400" kern="1200" dirty="0" err="1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a,c,d</a:t>
                      </a:r>
                      <a:r>
                        <a:rPr lang="en-US" altLang="zh-CN" sz="24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}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{c}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513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</a:t>
                      </a:r>
                      <a:r>
                        <a:rPr lang="en-US" altLang="zh-CN" sz="2400" kern="1200" dirty="0" err="1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a,c</a:t>
                      </a:r>
                      <a:r>
                        <a:rPr lang="en-US" altLang="zh-CN" sz="24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}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6694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0" grpId="0" build="p"/>
      <p:bldP spid="21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B63051-6096-444F-95F4-E0A145BC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FOLLOW</a:t>
            </a:r>
            <a:r>
              <a:rPr lang="zh-CN" altLang="en-US" dirty="0"/>
              <a:t>集合思想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266E8F-4021-4544-8202-89FAA3F41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78</a:t>
            </a:fld>
            <a:endParaRPr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000CCEB6-C942-4214-B70A-22564DC42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1404858" cy="4910329"/>
          </a:xfrm>
        </p:spPr>
        <p:txBody>
          <a:bodyPr/>
          <a:lstStyle/>
          <a:p>
            <a:r>
              <a:rPr lang="en-US" altLang="zh-CN" dirty="0"/>
              <a:t>FOLLOW</a:t>
            </a:r>
            <a:r>
              <a:rPr lang="zh-CN" altLang="en-US" dirty="0"/>
              <a:t>集</a:t>
            </a:r>
            <a:endParaRPr lang="en-US" altLang="zh-CN" dirty="0"/>
          </a:p>
          <a:p>
            <a:pPr lvl="1"/>
            <a:r>
              <a:rPr lang="en-US" altLang="zh-CN" dirty="0"/>
              <a:t>FOLLOW(N) =</a:t>
            </a:r>
            <a:r>
              <a:rPr lang="zh-CN" altLang="en-US" dirty="0"/>
              <a:t> </a:t>
            </a:r>
            <a:r>
              <a:rPr lang="zh-CN" altLang="en-US" b="1" dirty="0">
                <a:solidFill>
                  <a:srgbClr val="FF0000"/>
                </a:solidFill>
              </a:rPr>
              <a:t>紧跟在非终结符</a:t>
            </a:r>
            <a:r>
              <a:rPr lang="en-US" altLang="zh-CN" b="1" dirty="0">
                <a:solidFill>
                  <a:srgbClr val="FF0000"/>
                </a:solidFill>
              </a:rPr>
              <a:t>N</a:t>
            </a:r>
            <a:r>
              <a:rPr lang="zh-CN" altLang="en-US" b="1" dirty="0">
                <a:solidFill>
                  <a:srgbClr val="FF0000"/>
                </a:solidFill>
              </a:rPr>
              <a:t>后面</a:t>
            </a:r>
            <a:r>
              <a:rPr lang="zh-CN" altLang="en-US" b="1" dirty="0"/>
              <a:t>的终结符号的集合</a:t>
            </a:r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11ECA5A-7337-457A-877C-3215406B2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60" y="2487923"/>
            <a:ext cx="5625881" cy="4050991"/>
          </a:xfrm>
          <a:prstGeom prst="rect">
            <a:avLst/>
          </a:prstGeom>
          <a:noFill/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EE421D24-A718-4D28-ABCD-F2B40D4FBE74}"/>
              </a:ext>
            </a:extLst>
          </p:cNvPr>
          <p:cNvGrpSpPr/>
          <p:nvPr/>
        </p:nvGrpSpPr>
        <p:grpSpPr>
          <a:xfrm>
            <a:off x="1818640" y="2517126"/>
            <a:ext cx="10139680" cy="1228900"/>
            <a:chOff x="1818640" y="2517126"/>
            <a:chExt cx="10139680" cy="122890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10D3AFC-9AD5-44B8-AC42-59C89AB15271}"/>
                </a:ext>
              </a:extLst>
            </p:cNvPr>
            <p:cNvSpPr/>
            <p:nvPr/>
          </p:nvSpPr>
          <p:spPr>
            <a:xfrm>
              <a:off x="1818640" y="2517126"/>
              <a:ext cx="1127760" cy="436880"/>
            </a:xfrm>
            <a:prstGeom prst="rect">
              <a:avLst/>
            </a:prstGeom>
            <a:noFill/>
            <a:ln w="762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2908B85-ACE1-4EBA-86B3-66A67A83089E}"/>
                </a:ext>
              </a:extLst>
            </p:cNvPr>
            <p:cNvSpPr txBox="1"/>
            <p:nvPr/>
          </p:nvSpPr>
          <p:spPr>
            <a:xfrm>
              <a:off x="6586001" y="2853474"/>
              <a:ext cx="5372319" cy="892552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如果</a:t>
              </a:r>
              <a:r>
                <a:rPr lang="el-GR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β</a:t>
              </a:r>
              <a:r>
                <a:rPr lang="en-US" altLang="zh-CN" sz="2400" baseline="-25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  <a:r>
                <a:rPr lang="el-GR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β</a:t>
              </a:r>
              <a:r>
                <a:rPr lang="en-US" altLang="zh-CN" sz="2400" baseline="-25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都属于</a:t>
              </a:r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NULLABLE</a:t>
              </a:r>
            </a:p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FIRST_S ∪= FOLLOW(</a:t>
              </a:r>
              <a:r>
                <a:rPr lang="el-GR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β</a:t>
              </a:r>
              <a:r>
                <a:rPr lang="en-US" altLang="zh-CN" sz="2800" b="1" baseline="-250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1" name="连接符: 肘形 20">
              <a:extLst>
                <a:ext uri="{FF2B5EF4-FFF2-40B4-BE49-F238E27FC236}">
                  <a16:creationId xmlns:a16="http://schemas.microsoft.com/office/drawing/2014/main" id="{A7B0AF49-F36A-467F-8FB2-3F82F084C1AD}"/>
                </a:ext>
              </a:extLst>
            </p:cNvPr>
            <p:cNvCxnSpPr>
              <a:cxnSpLocks/>
              <a:stCxn id="14" idx="3"/>
              <a:endCxn id="16" idx="1"/>
            </p:cNvCxnSpPr>
            <p:nvPr/>
          </p:nvCxnSpPr>
          <p:spPr>
            <a:xfrm>
              <a:off x="2946400" y="2735566"/>
              <a:ext cx="3639601" cy="564184"/>
            </a:xfrm>
            <a:prstGeom prst="bentConnector3">
              <a:avLst>
                <a:gd name="adj1" fmla="val 50000"/>
              </a:avLst>
            </a:prstGeom>
            <a:noFill/>
            <a:ln w="76200">
              <a:solidFill>
                <a:schemeClr val="tx1"/>
              </a:solidFill>
              <a:prstDash val="sys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ACA0D5FB-82AE-4E07-B282-CBAF5316DC13}"/>
              </a:ext>
            </a:extLst>
          </p:cNvPr>
          <p:cNvSpPr/>
          <p:nvPr/>
        </p:nvSpPr>
        <p:spPr>
          <a:xfrm>
            <a:off x="6761031" y="4061729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927ACE1-A794-45FD-80D6-CB03D9C6706C}"/>
              </a:ext>
            </a:extLst>
          </p:cNvPr>
          <p:cNvSpPr/>
          <p:nvPr/>
        </p:nvSpPr>
        <p:spPr>
          <a:xfrm>
            <a:off x="9324117" y="4954281"/>
            <a:ext cx="29189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FOLLOW</a:t>
            </a:r>
            <a:r>
              <a:rPr lang="en-US" altLang="zh-CN" sz="2800" dirty="0"/>
              <a:t>(Y)={</a:t>
            </a:r>
            <a:r>
              <a:rPr lang="en-US" altLang="zh-CN" sz="2800" dirty="0" err="1"/>
              <a:t>a,c,d</a:t>
            </a:r>
            <a:r>
              <a:rPr lang="en-US" altLang="zh-CN" sz="2800" dirty="0"/>
              <a:t>}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7212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40ACFC-4078-4EE6-8FCE-7B7F8EE85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FOLLOW</a:t>
            </a:r>
            <a:r>
              <a:rPr lang="zh-CN" altLang="en-US" dirty="0"/>
              <a:t>集的不动点算法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216743E-A338-489F-8F04-00C7FBDFC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79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0D28053-9063-4B49-9971-2BC66831A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64" y="969207"/>
            <a:ext cx="9144635" cy="575227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5505499-FE19-4998-9F6C-6FE4E851D955}"/>
              </a:ext>
            </a:extLst>
          </p:cNvPr>
          <p:cNvSpPr/>
          <p:nvPr/>
        </p:nvSpPr>
        <p:spPr>
          <a:xfrm>
            <a:off x="6726974" y="5888793"/>
            <a:ext cx="4977645" cy="76944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N-&gt;</a:t>
            </a:r>
            <a:r>
              <a:rPr lang="el-GR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</a:t>
            </a:r>
            <a:r>
              <a:rPr lang="en-US" altLang="zh-CN" sz="4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…</a:t>
            </a:r>
            <a:r>
              <a:rPr lang="el-GR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β</a:t>
            </a:r>
            <a:r>
              <a:rPr lang="en-US" altLang="zh-CN" sz="4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n-2</a:t>
            </a:r>
            <a:r>
              <a:rPr lang="el-GR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</a:t>
            </a:r>
            <a:r>
              <a:rPr lang="en-US" altLang="zh-CN" sz="4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n-1</a:t>
            </a:r>
            <a:r>
              <a:rPr lang="el-GR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</a:t>
            </a:r>
            <a:r>
              <a:rPr lang="en-US" altLang="zh-CN" sz="4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endParaRPr lang="zh-CN" altLang="en-US" sz="4400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F23973C-1C6E-4616-909C-1BD1DE1CF82A}"/>
              </a:ext>
            </a:extLst>
          </p:cNvPr>
          <p:cNvGrpSpPr/>
          <p:nvPr/>
        </p:nvGrpSpPr>
        <p:grpSpPr>
          <a:xfrm>
            <a:off x="11137903" y="4985486"/>
            <a:ext cx="909313" cy="1218267"/>
            <a:chOff x="11137903" y="4985486"/>
            <a:chExt cx="909313" cy="1218267"/>
          </a:xfrm>
        </p:grpSpPr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DB68D87E-BDB6-4D04-B681-247FE3B0179E}"/>
                </a:ext>
              </a:extLst>
            </p:cNvPr>
            <p:cNvCxnSpPr/>
            <p:nvPr/>
          </p:nvCxnSpPr>
          <p:spPr>
            <a:xfrm>
              <a:off x="11592560" y="5624633"/>
              <a:ext cx="0" cy="57912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4D1A544-F809-4496-9322-218BDCC4BE2E}"/>
                </a:ext>
              </a:extLst>
            </p:cNvPr>
            <p:cNvSpPr txBox="1"/>
            <p:nvPr/>
          </p:nvSpPr>
          <p:spPr>
            <a:xfrm>
              <a:off x="11137903" y="4985486"/>
              <a:ext cx="9093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temp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9F0685DE-FE17-432D-BCA4-CCBD10091306}"/>
              </a:ext>
            </a:extLst>
          </p:cNvPr>
          <p:cNvSpPr/>
          <p:nvPr/>
        </p:nvSpPr>
        <p:spPr>
          <a:xfrm>
            <a:off x="10039946" y="5987020"/>
            <a:ext cx="421910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FB32DE6-DFC9-4221-8B30-07F827BF9E68}"/>
              </a:ext>
            </a:extLst>
          </p:cNvPr>
          <p:cNvSpPr/>
          <p:nvPr/>
        </p:nvSpPr>
        <p:spPr>
          <a:xfrm>
            <a:off x="11030450" y="5987020"/>
            <a:ext cx="317715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42CD013-34A2-4A3F-8148-935838410756}"/>
              </a:ext>
            </a:extLst>
          </p:cNvPr>
          <p:cNvSpPr/>
          <p:nvPr/>
        </p:nvSpPr>
        <p:spPr>
          <a:xfrm>
            <a:off x="9430794" y="3981925"/>
            <a:ext cx="2460930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FOLLOW(M)∪={a}  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376C67FA-5F4D-496E-8C69-5952E991A397}"/>
              </a:ext>
            </a:extLst>
          </p:cNvPr>
          <p:cNvGrpSpPr/>
          <p:nvPr/>
        </p:nvGrpSpPr>
        <p:grpSpPr>
          <a:xfrm>
            <a:off x="9085032" y="4723355"/>
            <a:ext cx="1620526" cy="1478246"/>
            <a:chOff x="10631710" y="4725507"/>
            <a:chExt cx="1620526" cy="1478246"/>
          </a:xfrm>
        </p:grpSpPr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A7F416F2-4E68-465A-B83B-CDF93CAA8B61}"/>
                </a:ext>
              </a:extLst>
            </p:cNvPr>
            <p:cNvCxnSpPr/>
            <p:nvPr/>
          </p:nvCxnSpPr>
          <p:spPr>
            <a:xfrm>
              <a:off x="11592560" y="5624633"/>
              <a:ext cx="0" cy="57912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B8A7490-7B36-4BCC-865E-9994232339E5}"/>
                </a:ext>
              </a:extLst>
            </p:cNvPr>
            <p:cNvSpPr txBox="1"/>
            <p:nvPr/>
          </p:nvSpPr>
          <p:spPr>
            <a:xfrm>
              <a:off x="10631710" y="4725507"/>
              <a:ext cx="1620526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temp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{FIRST(M)}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{a, FIRST(M)}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987B37BD-2806-4D29-B92B-A4155D939FA9}"/>
              </a:ext>
            </a:extLst>
          </p:cNvPr>
          <p:cNvGrpSpPr/>
          <p:nvPr/>
        </p:nvGrpSpPr>
        <p:grpSpPr>
          <a:xfrm>
            <a:off x="10455919" y="4985486"/>
            <a:ext cx="909313" cy="1218267"/>
            <a:chOff x="11137903" y="4985486"/>
            <a:chExt cx="909313" cy="1218267"/>
          </a:xfrm>
        </p:grpSpPr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994EFA6F-09CA-457E-B2C7-ACF5A9ACE7C5}"/>
                </a:ext>
              </a:extLst>
            </p:cNvPr>
            <p:cNvCxnSpPr/>
            <p:nvPr/>
          </p:nvCxnSpPr>
          <p:spPr>
            <a:xfrm>
              <a:off x="11592560" y="5624633"/>
              <a:ext cx="0" cy="57912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01783D6-0D8A-44F8-8B30-C54F0C553784}"/>
                </a:ext>
              </a:extLst>
            </p:cNvPr>
            <p:cNvSpPr txBox="1"/>
            <p:nvPr/>
          </p:nvSpPr>
          <p:spPr>
            <a:xfrm>
              <a:off x="11137903" y="4985486"/>
              <a:ext cx="9093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temp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{a}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05585A2C-1691-4515-AB7C-A6A69D389CB5}"/>
              </a:ext>
            </a:extLst>
          </p:cNvPr>
          <p:cNvSpPr/>
          <p:nvPr/>
        </p:nvSpPr>
        <p:spPr>
          <a:xfrm>
            <a:off x="9119490" y="5989661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F9060B3-D6E1-4BA4-AC01-AAE2D965101C}"/>
              </a:ext>
            </a:extLst>
          </p:cNvPr>
          <p:cNvSpPr/>
          <p:nvPr/>
        </p:nvSpPr>
        <p:spPr>
          <a:xfrm>
            <a:off x="8474021" y="2923499"/>
            <a:ext cx="3688378" cy="92333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FOLLOW(L)∪=</a:t>
            </a:r>
          </a:p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{FIRST(M)}, M != NULLABLE</a:t>
            </a:r>
          </a:p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{a, FIRST(M)}, M==NULLABLE  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204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3" grpId="0" animBg="1"/>
      <p:bldP spid="17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066F13-1197-4329-B30A-B523F42CF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例子：语法树构建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01A908-CFDF-40E3-BDAE-4D549C9D2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09A928-7024-49F6-B20C-B4CEF4363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183" y="1192511"/>
            <a:ext cx="3070807" cy="178486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3144CE2-B61D-4208-9A8E-A488DCCA1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909" y="3169358"/>
            <a:ext cx="6186905" cy="368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872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976167-5FA4-4603-A70D-5822EF3DA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FOLLOW</a:t>
            </a:r>
            <a:r>
              <a:rPr lang="zh-CN" altLang="en-US" dirty="0"/>
              <a:t>集的不动点算法：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EDDFDA5-4DEA-4703-873E-C41501B25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F32AFE6-7B37-4066-8854-F5390A158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060" y="3144711"/>
            <a:ext cx="5835778" cy="367264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8A94FDE-EA46-4E6B-B2C7-BD8634C4A6C8}"/>
              </a:ext>
            </a:extLst>
          </p:cNvPr>
          <p:cNvSpPr/>
          <p:nvPr/>
        </p:nvSpPr>
        <p:spPr>
          <a:xfrm>
            <a:off x="9442139" y="446038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266D407B-8B1D-4EB6-9D4E-DBAA18FF0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368983"/>
              </p:ext>
            </p:extLst>
          </p:nvPr>
        </p:nvGraphicFramePr>
        <p:xfrm>
          <a:off x="6577768" y="915911"/>
          <a:ext cx="2500730" cy="22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43393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FIRST</a:t>
                      </a: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{a, c, d}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{c}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{a, c}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F3E7130-CDA8-47AC-8BEB-71610A26F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448964"/>
              </p:ext>
            </p:extLst>
          </p:nvPr>
        </p:nvGraphicFramePr>
        <p:xfrm>
          <a:off x="233680" y="2083948"/>
          <a:ext cx="3452948" cy="5572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2061028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39192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NULLABLE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{Y,</a:t>
                      </a:r>
                      <a:r>
                        <a:rPr lang="zh-CN" altLang="en-US" sz="20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  <a:r>
                        <a:rPr lang="en-US" altLang="zh-CN" sz="20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X}</a:t>
                      </a:r>
                      <a:endParaRPr lang="zh-CN" altLang="en-US" sz="20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</a:tbl>
          </a:graphicData>
        </a:graphic>
      </p:graphicFrame>
      <p:sp>
        <p:nvSpPr>
          <p:cNvPr id="9" name="内容占位符 3">
            <a:extLst>
              <a:ext uri="{FF2B5EF4-FFF2-40B4-BE49-F238E27FC236}">
                <a16:creationId xmlns:a16="http://schemas.microsoft.com/office/drawing/2014/main" id="{C8334B54-41D5-449F-A3B4-C3563426E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680" y="1551264"/>
            <a:ext cx="3190240" cy="657225"/>
          </a:xfrm>
        </p:spPr>
        <p:txBody>
          <a:bodyPr>
            <a:normAutofit/>
          </a:bodyPr>
          <a:lstStyle/>
          <a:p>
            <a:r>
              <a:rPr lang="en-US" altLang="zh-CN" dirty="0"/>
              <a:t>NULLABLE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FBF38847-4F8C-403C-B5E2-67CBE3F522D9}"/>
              </a:ext>
            </a:extLst>
          </p:cNvPr>
          <p:cNvSpPr txBox="1">
            <a:spLocks/>
          </p:cNvSpPr>
          <p:nvPr/>
        </p:nvSpPr>
        <p:spPr>
          <a:xfrm>
            <a:off x="4019113" y="1171353"/>
            <a:ext cx="3190240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FIRST(N)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736A1B90-3081-4133-A7FE-3495933FED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29592"/>
              </p:ext>
            </p:extLst>
          </p:nvPr>
        </p:nvGraphicFramePr>
        <p:xfrm>
          <a:off x="233680" y="4310114"/>
          <a:ext cx="4349850" cy="22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4889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72136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127760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005841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N\Round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grpSp>
        <p:nvGrpSpPr>
          <p:cNvPr id="12" name="组合 11">
            <a:extLst>
              <a:ext uri="{FF2B5EF4-FFF2-40B4-BE49-F238E27FC236}">
                <a16:creationId xmlns:a16="http://schemas.microsoft.com/office/drawing/2014/main" id="{06B736ED-A7B9-4F7A-B695-D03189032C96}"/>
              </a:ext>
            </a:extLst>
          </p:cNvPr>
          <p:cNvGrpSpPr/>
          <p:nvPr/>
        </p:nvGrpSpPr>
        <p:grpSpPr>
          <a:xfrm>
            <a:off x="1828800" y="4886388"/>
            <a:ext cx="463590" cy="1652526"/>
            <a:chOff x="1828799" y="4901294"/>
            <a:chExt cx="463590" cy="1652526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8864DFCC-E84F-4321-9D63-FD5A5465921C}"/>
                </a:ext>
              </a:extLst>
            </p:cNvPr>
            <p:cNvSpPr/>
            <p:nvPr/>
          </p:nvSpPr>
          <p:spPr>
            <a:xfrm>
              <a:off x="1828800" y="4901294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73898FE-758F-49BF-B391-BE0DE9A68836}"/>
                </a:ext>
              </a:extLst>
            </p:cNvPr>
            <p:cNvSpPr/>
            <p:nvPr/>
          </p:nvSpPr>
          <p:spPr>
            <a:xfrm>
              <a:off x="1828800" y="5455860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9AA9D40-D7A0-4DC6-BB44-23EC28FEFF5C}"/>
                </a:ext>
              </a:extLst>
            </p:cNvPr>
            <p:cNvSpPr/>
            <p:nvPr/>
          </p:nvSpPr>
          <p:spPr>
            <a:xfrm>
              <a:off x="1828799" y="6030600"/>
              <a:ext cx="463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F1A8BDE7-AABB-45B3-8D2A-C6D473F08113}"/>
              </a:ext>
            </a:extLst>
          </p:cNvPr>
          <p:cNvSpPr/>
          <p:nvPr/>
        </p:nvSpPr>
        <p:spPr>
          <a:xfrm>
            <a:off x="2742577" y="4886388"/>
            <a:ext cx="4635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DD54B98-C764-4A88-9A3C-DD1D872F4702}"/>
              </a:ext>
            </a:extLst>
          </p:cNvPr>
          <p:cNvSpPr/>
          <p:nvPr/>
        </p:nvSpPr>
        <p:spPr>
          <a:xfrm>
            <a:off x="2324193" y="5441201"/>
            <a:ext cx="13003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a,c,d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AD997AB-6974-4842-A778-E9CD92C01B98}"/>
              </a:ext>
            </a:extLst>
          </p:cNvPr>
          <p:cNvSpPr/>
          <p:nvPr/>
        </p:nvSpPr>
        <p:spPr>
          <a:xfrm>
            <a:off x="2324193" y="6018745"/>
            <a:ext cx="13003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8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a,c,d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内容占位符 3">
            <a:extLst>
              <a:ext uri="{FF2B5EF4-FFF2-40B4-BE49-F238E27FC236}">
                <a16:creationId xmlns:a16="http://schemas.microsoft.com/office/drawing/2014/main" id="{153D1565-C0F6-44C8-A0C7-5CEB25E2CE61}"/>
              </a:ext>
            </a:extLst>
          </p:cNvPr>
          <p:cNvSpPr txBox="1">
            <a:spLocks/>
          </p:cNvSpPr>
          <p:nvPr/>
        </p:nvSpPr>
        <p:spPr>
          <a:xfrm>
            <a:off x="223520" y="3871574"/>
            <a:ext cx="3190240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FOLLOW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EB08C2AB-ACD4-4185-89A9-E1DB0DDDDB96}"/>
              </a:ext>
            </a:extLst>
          </p:cNvPr>
          <p:cNvGrpSpPr/>
          <p:nvPr/>
        </p:nvGrpSpPr>
        <p:grpSpPr>
          <a:xfrm>
            <a:off x="11182496" y="164004"/>
            <a:ext cx="909313" cy="838137"/>
            <a:chOff x="11137902" y="5365616"/>
            <a:chExt cx="909313" cy="838137"/>
          </a:xfrm>
        </p:grpSpPr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ED2B448B-09D4-4398-AFF8-D13CF883E240}"/>
                </a:ext>
              </a:extLst>
            </p:cNvPr>
            <p:cNvCxnSpPr>
              <a:cxnSpLocks/>
            </p:cNvCxnSpPr>
            <p:nvPr/>
          </p:nvCxnSpPr>
          <p:spPr>
            <a:xfrm>
              <a:off x="11592560" y="5904135"/>
              <a:ext cx="0" cy="299618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A9A1286F-18E4-4997-A5A8-7D388187A08E}"/>
                </a:ext>
              </a:extLst>
            </p:cNvPr>
            <p:cNvSpPr txBox="1"/>
            <p:nvPr/>
          </p:nvSpPr>
          <p:spPr>
            <a:xfrm>
              <a:off x="11137902" y="5365616"/>
              <a:ext cx="9093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temp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{}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B3E62EFE-34F1-4730-B87D-518B9A1592F0}"/>
              </a:ext>
            </a:extLst>
          </p:cNvPr>
          <p:cNvGrpSpPr/>
          <p:nvPr/>
        </p:nvGrpSpPr>
        <p:grpSpPr>
          <a:xfrm>
            <a:off x="10880540" y="164004"/>
            <a:ext cx="909313" cy="838137"/>
            <a:chOff x="11137902" y="5365616"/>
            <a:chExt cx="909313" cy="838137"/>
          </a:xfrm>
        </p:grpSpPr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F7D66992-5CB7-4B52-9433-ACD8BCB723CC}"/>
                </a:ext>
              </a:extLst>
            </p:cNvPr>
            <p:cNvCxnSpPr>
              <a:cxnSpLocks/>
            </p:cNvCxnSpPr>
            <p:nvPr/>
          </p:nvCxnSpPr>
          <p:spPr>
            <a:xfrm>
              <a:off x="11592560" y="5904135"/>
              <a:ext cx="0" cy="299618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C308B8E-132C-4827-893D-E51012FF48DE}"/>
                </a:ext>
              </a:extLst>
            </p:cNvPr>
            <p:cNvSpPr txBox="1"/>
            <p:nvPr/>
          </p:nvSpPr>
          <p:spPr>
            <a:xfrm>
              <a:off x="11137902" y="5365616"/>
              <a:ext cx="9093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temp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</a:t>
              </a:r>
              <a:r>
                <a:rPr lang="en-US" altLang="zh-CN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a,c,d</a:t>
              </a:r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}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6B098D9C-5FD6-4438-A7AF-3FF90B54B7A5}"/>
              </a:ext>
            </a:extLst>
          </p:cNvPr>
          <p:cNvGrpSpPr/>
          <p:nvPr/>
        </p:nvGrpSpPr>
        <p:grpSpPr>
          <a:xfrm>
            <a:off x="10575143" y="-141307"/>
            <a:ext cx="909313" cy="1132777"/>
            <a:chOff x="11137902" y="5070976"/>
            <a:chExt cx="909313" cy="1132777"/>
          </a:xfrm>
        </p:grpSpPr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789A6E18-B8BF-4AF4-8E14-2661E1A954FD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>
              <a:off x="11592559" y="5717307"/>
              <a:ext cx="1" cy="486446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33F6C8D-0611-459C-9A67-27CC3C590A16}"/>
                </a:ext>
              </a:extLst>
            </p:cNvPr>
            <p:cNvSpPr txBox="1"/>
            <p:nvPr/>
          </p:nvSpPr>
          <p:spPr>
            <a:xfrm>
              <a:off x="11137902" y="5070976"/>
              <a:ext cx="9093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temp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{</a:t>
              </a:r>
              <a:r>
                <a:rPr lang="en-US" altLang="zh-CN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a,c,d</a:t>
              </a:r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}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328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  <p:bldP spid="16" grpId="0"/>
      <p:bldP spid="17" grpId="0"/>
      <p:bldP spid="18" grpId="0"/>
      <p:bldP spid="22" grpId="0" build="p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77365A-8B54-4EB6-A946-345478446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</a:rPr>
              <a:t>一般条件</a:t>
            </a:r>
            <a:r>
              <a:rPr lang="zh-CN" altLang="en-US" dirty="0"/>
              <a:t>下的</a:t>
            </a:r>
            <a:r>
              <a:rPr lang="en-US" altLang="zh-CN" dirty="0"/>
              <a:t>FIRST</a:t>
            </a:r>
            <a:r>
              <a:rPr lang="zh-CN" altLang="en-US" dirty="0"/>
              <a:t>集算法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F6D7B99-3603-400C-8E76-22C1A31D3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81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F38AE4C-B959-4E6F-9F09-1931216A3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71" y="895304"/>
            <a:ext cx="7080582" cy="5856653"/>
          </a:xfrm>
          <a:prstGeom prst="rect">
            <a:avLst/>
          </a:prstGeom>
        </p:spPr>
      </p:pic>
      <p:sp>
        <p:nvSpPr>
          <p:cNvPr id="8" name="灯片编号占位符 2">
            <a:extLst>
              <a:ext uri="{FF2B5EF4-FFF2-40B4-BE49-F238E27FC236}">
                <a16:creationId xmlns:a16="http://schemas.microsoft.com/office/drawing/2014/main" id="{4B1E1CE9-7A08-4249-AF08-5EA590F21DA0}"/>
              </a:ext>
            </a:extLst>
          </p:cNvPr>
          <p:cNvSpPr txBox="1">
            <a:spLocks/>
          </p:cNvSpPr>
          <p:nvPr/>
        </p:nvSpPr>
        <p:spPr>
          <a:xfrm>
            <a:off x="8458013" y="51421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210D295-9B15-4757-888B-4FDF115DEA16}" type="slidenum">
              <a:rPr lang="zh-CN" altLang="en-US" smtClean="0"/>
              <a:pPr/>
              <a:t>81</a:t>
            </a:fld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A68794D-9632-4545-8C1E-D5DCD94BCBA7}"/>
              </a:ext>
            </a:extLst>
          </p:cNvPr>
          <p:cNvSpPr/>
          <p:nvPr/>
        </p:nvSpPr>
        <p:spPr>
          <a:xfrm>
            <a:off x="6574387" y="4674578"/>
            <a:ext cx="4977645" cy="76944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N-&gt;</a:t>
            </a:r>
            <a:r>
              <a:rPr lang="el-GR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</a:t>
            </a:r>
            <a:r>
              <a:rPr lang="en-US" altLang="zh-CN" sz="4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…</a:t>
            </a:r>
            <a:r>
              <a:rPr lang="el-GR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β</a:t>
            </a:r>
            <a:r>
              <a:rPr lang="en-US" altLang="zh-CN" sz="4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n-2</a:t>
            </a:r>
            <a:r>
              <a:rPr lang="el-GR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</a:t>
            </a:r>
            <a:r>
              <a:rPr lang="en-US" altLang="zh-CN" sz="4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n-1</a:t>
            </a:r>
            <a:r>
              <a:rPr lang="el-GR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β</a:t>
            </a:r>
            <a:r>
              <a:rPr lang="en-US" altLang="zh-CN" sz="4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endParaRPr lang="zh-CN" altLang="en-US" sz="4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38EE133-FC69-4AF6-9BF7-CC7DAEDD868F}"/>
              </a:ext>
            </a:extLst>
          </p:cNvPr>
          <p:cNvSpPr/>
          <p:nvPr/>
        </p:nvSpPr>
        <p:spPr>
          <a:xfrm>
            <a:off x="7757244" y="4689966"/>
            <a:ext cx="317715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8D293D0-B192-4438-9AD8-7633EEFF06E6}"/>
              </a:ext>
            </a:extLst>
          </p:cNvPr>
          <p:cNvSpPr/>
          <p:nvPr/>
        </p:nvSpPr>
        <p:spPr>
          <a:xfrm>
            <a:off x="7928364" y="1020919"/>
            <a:ext cx="2270173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FIRST_S(p)∪={a}  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7088D50-FA76-45E6-A1F2-1251631B424C}"/>
              </a:ext>
            </a:extLst>
          </p:cNvPr>
          <p:cNvSpPr/>
          <p:nvPr/>
        </p:nvSpPr>
        <p:spPr>
          <a:xfrm>
            <a:off x="7924867" y="1484452"/>
            <a:ext cx="2956493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FIRST_S(p)∪=FIRST(M</a:t>
            </a:r>
            <a:r>
              <a:rPr lang="en-US" altLang="zh-CN" b="1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BB82BE6-8BB1-4E9C-886D-9F03C4C9DED3}"/>
              </a:ext>
            </a:extLst>
          </p:cNvPr>
          <p:cNvSpPr/>
          <p:nvPr/>
        </p:nvSpPr>
        <p:spPr>
          <a:xfrm>
            <a:off x="7637995" y="4772805"/>
            <a:ext cx="516488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CN" b="1" baseline="-25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baseline="-25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C0C742F-5630-4D1E-921D-94908C84951C}"/>
              </a:ext>
            </a:extLst>
          </p:cNvPr>
          <p:cNvGrpSpPr/>
          <p:nvPr/>
        </p:nvGrpSpPr>
        <p:grpSpPr>
          <a:xfrm>
            <a:off x="7279302" y="3855493"/>
            <a:ext cx="1429950" cy="935891"/>
            <a:chOff x="10946995" y="5267862"/>
            <a:chExt cx="1429950" cy="935891"/>
          </a:xfrm>
        </p:grpSpPr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8CA163DB-ED67-4CF8-A132-3A74AC3F362B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 flipH="1">
              <a:off x="11592560" y="5914193"/>
              <a:ext cx="69410" cy="28956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D3D8993-272F-4B2E-8915-87B25C148CEE}"/>
                </a:ext>
              </a:extLst>
            </p:cNvPr>
            <p:cNvSpPr txBox="1"/>
            <p:nvPr/>
          </p:nvSpPr>
          <p:spPr>
            <a:xfrm>
              <a:off x="10946995" y="5267862"/>
              <a:ext cx="14299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Non-NULLABLE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E2436B01-7B37-4A38-9C82-611A74313742}"/>
              </a:ext>
            </a:extLst>
          </p:cNvPr>
          <p:cNvSpPr/>
          <p:nvPr/>
        </p:nvSpPr>
        <p:spPr>
          <a:xfrm>
            <a:off x="8845655" y="4772805"/>
            <a:ext cx="68319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CN" b="1" baseline="-25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n-2</a:t>
            </a:r>
            <a:endParaRPr lang="zh-CN" altLang="en-US" b="1" baseline="-25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B16394A-8128-414C-99DF-53707A8A9BF9}"/>
              </a:ext>
            </a:extLst>
          </p:cNvPr>
          <p:cNvSpPr/>
          <p:nvPr/>
        </p:nvSpPr>
        <p:spPr>
          <a:xfrm>
            <a:off x="9785851" y="4772805"/>
            <a:ext cx="68319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CN" b="1" baseline="-25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n-1</a:t>
            </a:r>
            <a:endParaRPr lang="zh-CN" altLang="en-US" b="1" baseline="-25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E97E711-93F7-46AF-BC9F-5AB64BB1563D}"/>
              </a:ext>
            </a:extLst>
          </p:cNvPr>
          <p:cNvSpPr/>
          <p:nvPr/>
        </p:nvSpPr>
        <p:spPr>
          <a:xfrm>
            <a:off x="10772589" y="4769178"/>
            <a:ext cx="521297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CN" b="1" baseline="-25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endParaRPr lang="zh-CN" altLang="en-US" b="1" baseline="-25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BFA9A1CF-1E40-48EC-A78F-8A30649A663B}"/>
              </a:ext>
            </a:extLst>
          </p:cNvPr>
          <p:cNvSpPr/>
          <p:nvPr/>
        </p:nvSpPr>
        <p:spPr>
          <a:xfrm>
            <a:off x="7924867" y="3531116"/>
            <a:ext cx="3285145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FIRST_S(p)∪=FOLLOW(N)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6FD19455-1AD4-4EAF-BE4E-01FAC8264049}"/>
              </a:ext>
            </a:extLst>
          </p:cNvPr>
          <p:cNvSpPr/>
          <p:nvPr/>
        </p:nvSpPr>
        <p:spPr>
          <a:xfrm>
            <a:off x="7924867" y="2229936"/>
            <a:ext cx="3108371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FIRST_S(p)∪=FIRST(M</a:t>
            </a:r>
            <a:r>
              <a:rPr lang="en-US" altLang="zh-CN" b="1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n-2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5316A87-6A90-4B63-8FAC-2B2C266AF548}"/>
              </a:ext>
            </a:extLst>
          </p:cNvPr>
          <p:cNvSpPr/>
          <p:nvPr/>
        </p:nvSpPr>
        <p:spPr>
          <a:xfrm>
            <a:off x="7924867" y="2673987"/>
            <a:ext cx="3108371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FIRST_S(p)∪=FIRST(M</a:t>
            </a:r>
            <a:r>
              <a:rPr lang="en-US" altLang="zh-CN" b="1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n-1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99835F8-748F-444D-97C7-4AEC9760C4F6}"/>
              </a:ext>
            </a:extLst>
          </p:cNvPr>
          <p:cNvSpPr/>
          <p:nvPr/>
        </p:nvSpPr>
        <p:spPr>
          <a:xfrm>
            <a:off x="7924867" y="3102551"/>
            <a:ext cx="3108371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FIRST_S(p)∪=FIRST(M</a:t>
            </a:r>
            <a:r>
              <a:rPr lang="en-US" altLang="zh-CN" b="1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ED0DB1E-496F-42D8-AF2A-83CAB9FD383C}"/>
              </a:ext>
            </a:extLst>
          </p:cNvPr>
          <p:cNvSpPr txBox="1"/>
          <p:nvPr/>
        </p:nvSpPr>
        <p:spPr>
          <a:xfrm>
            <a:off x="8908920" y="1498680"/>
            <a:ext cx="5566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/>
              <a:t>…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14449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5" grpId="0" animBg="1"/>
      <p:bldP spid="23" grpId="0" animBg="1"/>
      <p:bldP spid="13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976167-5FA4-4603-A70D-5822EF3DA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</a:rPr>
              <a:t>一般条件</a:t>
            </a:r>
            <a:r>
              <a:rPr lang="zh-CN" altLang="en-US" dirty="0"/>
              <a:t>下的</a:t>
            </a:r>
            <a:r>
              <a:rPr lang="en-US" altLang="zh-CN" dirty="0"/>
              <a:t>FIRST</a:t>
            </a:r>
            <a:r>
              <a:rPr lang="zh-CN" altLang="en-US" dirty="0"/>
              <a:t>集算法：示例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EDDFDA5-4DEA-4703-873E-C41501B25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82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8A94FDE-EA46-4E6B-B2C7-BD8634C4A6C8}"/>
              </a:ext>
            </a:extLst>
          </p:cNvPr>
          <p:cNvSpPr/>
          <p:nvPr/>
        </p:nvSpPr>
        <p:spPr>
          <a:xfrm>
            <a:off x="9442139" y="446038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3">
            <a:extLst>
              <a:ext uri="{FF2B5EF4-FFF2-40B4-BE49-F238E27FC236}">
                <a16:creationId xmlns:a16="http://schemas.microsoft.com/office/drawing/2014/main" id="{C8334B54-41D5-449F-A3B4-C3563426E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7178" y="1203052"/>
            <a:ext cx="3190240" cy="657225"/>
          </a:xfrm>
        </p:spPr>
        <p:txBody>
          <a:bodyPr>
            <a:normAutofit/>
          </a:bodyPr>
          <a:lstStyle/>
          <a:p>
            <a:r>
              <a:rPr lang="en-US" altLang="zh-CN" dirty="0"/>
              <a:t>NULLABLE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FBF38847-4F8C-403C-B5E2-67CBE3F522D9}"/>
              </a:ext>
            </a:extLst>
          </p:cNvPr>
          <p:cNvSpPr txBox="1">
            <a:spLocks/>
          </p:cNvSpPr>
          <p:nvPr/>
        </p:nvSpPr>
        <p:spPr>
          <a:xfrm>
            <a:off x="378918" y="1206046"/>
            <a:ext cx="4901367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FIRST(N)&amp; FOLLOW(N)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736A1B90-3081-4133-A7FE-3495933FED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1391816"/>
              </p:ext>
            </p:extLst>
          </p:nvPr>
        </p:nvGraphicFramePr>
        <p:xfrm>
          <a:off x="388246" y="1757400"/>
          <a:ext cx="6151880" cy="16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7970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537970">
                  <a:extLst>
                    <a:ext uri="{9D8B030D-6E8A-4147-A177-3AD203B41FA5}">
                      <a16:colId xmlns:a16="http://schemas.microsoft.com/office/drawing/2014/main" val="3261004435"/>
                    </a:ext>
                  </a:extLst>
                </a:gridCol>
                <a:gridCol w="1537970">
                  <a:extLst>
                    <a:ext uri="{9D8B030D-6E8A-4147-A177-3AD203B41FA5}">
                      <a16:colId xmlns:a16="http://schemas.microsoft.com/office/drawing/2014/main" val="4068249241"/>
                    </a:ext>
                  </a:extLst>
                </a:gridCol>
                <a:gridCol w="1537970">
                  <a:extLst>
                    <a:ext uri="{9D8B030D-6E8A-4147-A177-3AD203B41FA5}">
                      <a16:colId xmlns:a16="http://schemas.microsoft.com/office/drawing/2014/main" val="3612179320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N\Round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FIRST</a:t>
                      </a: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</a:t>
                      </a:r>
                      <a:r>
                        <a:rPr lang="en-US" altLang="zh-CN" sz="20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a,c</a:t>
                      </a: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}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{c}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</a:t>
                      </a:r>
                      <a:r>
                        <a:rPr lang="en-US" altLang="zh-CN" sz="20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a,c,d</a:t>
                      </a: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}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FOLLOW</a:t>
                      </a: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</a:t>
                      </a:r>
                      <a:r>
                        <a:rPr lang="en-US" altLang="zh-CN" sz="20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a,c,d</a:t>
                      </a: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}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</a:t>
                      </a:r>
                      <a:r>
                        <a:rPr lang="en-US" altLang="zh-CN" sz="20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a,c,d</a:t>
                      </a: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}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{}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</a:tbl>
          </a:graphicData>
        </a:graphic>
      </p:graphicFrame>
      <p:graphicFrame>
        <p:nvGraphicFramePr>
          <p:cNvPr id="29" name="表格 28">
            <a:extLst>
              <a:ext uri="{FF2B5EF4-FFF2-40B4-BE49-F238E27FC236}">
                <a16:creationId xmlns:a16="http://schemas.microsoft.com/office/drawing/2014/main" id="{880F80EB-EE6F-4479-B3F3-81F4B733A9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533867"/>
              </p:ext>
            </p:extLst>
          </p:nvPr>
        </p:nvGraphicFramePr>
        <p:xfrm>
          <a:off x="376129" y="4037542"/>
          <a:ext cx="3539952" cy="2774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6185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563767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3963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Production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FIRST_S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9805090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339913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251791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5347565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4774558"/>
                  </a:ext>
                </a:extLst>
              </a:tr>
            </a:tbl>
          </a:graphicData>
        </a:graphic>
      </p:graphicFrame>
      <p:sp>
        <p:nvSpPr>
          <p:cNvPr id="40" name="矩形 39">
            <a:extLst>
              <a:ext uri="{FF2B5EF4-FFF2-40B4-BE49-F238E27FC236}">
                <a16:creationId xmlns:a16="http://schemas.microsoft.com/office/drawing/2014/main" id="{79DB957D-761B-4972-AF53-AD83E407EDBB}"/>
              </a:ext>
            </a:extLst>
          </p:cNvPr>
          <p:cNvSpPr/>
          <p:nvPr/>
        </p:nvSpPr>
        <p:spPr>
          <a:xfrm>
            <a:off x="2836167" y="4387184"/>
            <a:ext cx="6303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{d}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内容占位符 3">
            <a:extLst>
              <a:ext uri="{FF2B5EF4-FFF2-40B4-BE49-F238E27FC236}">
                <a16:creationId xmlns:a16="http://schemas.microsoft.com/office/drawing/2014/main" id="{F485DBE3-8B74-4133-B7EF-D0C6F93CD6FC}"/>
              </a:ext>
            </a:extLst>
          </p:cNvPr>
          <p:cNvSpPr txBox="1">
            <a:spLocks/>
          </p:cNvSpPr>
          <p:nvPr/>
        </p:nvSpPr>
        <p:spPr>
          <a:xfrm>
            <a:off x="388246" y="3556993"/>
            <a:ext cx="3190240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FIRST_S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93CBA30F-7132-40A7-A21F-65438488E5C1}"/>
              </a:ext>
            </a:extLst>
          </p:cNvPr>
          <p:cNvSpPr/>
          <p:nvPr/>
        </p:nvSpPr>
        <p:spPr>
          <a:xfrm>
            <a:off x="2573122" y="4822760"/>
            <a:ext cx="11432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a,c,d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3A76D946-94EF-4F02-9A3C-15A66EF3CE87}"/>
              </a:ext>
            </a:extLst>
          </p:cNvPr>
          <p:cNvSpPr/>
          <p:nvPr/>
        </p:nvSpPr>
        <p:spPr>
          <a:xfrm>
            <a:off x="2868490" y="5190289"/>
            <a:ext cx="583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{c}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EA5C7B3-54DD-4165-AF4B-F7AF85C1E12F}"/>
              </a:ext>
            </a:extLst>
          </p:cNvPr>
          <p:cNvSpPr/>
          <p:nvPr/>
        </p:nvSpPr>
        <p:spPr>
          <a:xfrm>
            <a:off x="2573122" y="5586487"/>
            <a:ext cx="11432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a,c,d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727A3DCE-A01B-4768-9251-2ABC86CC1809}"/>
              </a:ext>
            </a:extLst>
          </p:cNvPr>
          <p:cNvSpPr/>
          <p:nvPr/>
        </p:nvSpPr>
        <p:spPr>
          <a:xfrm>
            <a:off x="2573122" y="5979236"/>
            <a:ext cx="11432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a,c,d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7ADF827-ED63-4F9F-BCF6-177132ABAFD3}"/>
              </a:ext>
            </a:extLst>
          </p:cNvPr>
          <p:cNvSpPr/>
          <p:nvPr/>
        </p:nvSpPr>
        <p:spPr>
          <a:xfrm>
            <a:off x="2843228" y="6387045"/>
            <a:ext cx="6030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{a}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7CA49C80-9462-4734-8041-F7F7B503C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9353" y="2847375"/>
            <a:ext cx="4795872" cy="3966871"/>
          </a:xfrm>
          <a:prstGeom prst="rect">
            <a:avLst/>
          </a:prstGeom>
        </p:spPr>
      </p:pic>
      <p:grpSp>
        <p:nvGrpSpPr>
          <p:cNvPr id="74" name="组合 73">
            <a:extLst>
              <a:ext uri="{FF2B5EF4-FFF2-40B4-BE49-F238E27FC236}">
                <a16:creationId xmlns:a16="http://schemas.microsoft.com/office/drawing/2014/main" id="{C414EC97-DF74-4AEE-9D81-74AE5DAA947D}"/>
              </a:ext>
            </a:extLst>
          </p:cNvPr>
          <p:cNvGrpSpPr/>
          <p:nvPr/>
        </p:nvGrpSpPr>
        <p:grpSpPr>
          <a:xfrm>
            <a:off x="4116664" y="1641837"/>
            <a:ext cx="6916574" cy="3180923"/>
            <a:chOff x="4116664" y="1641837"/>
            <a:chExt cx="6916574" cy="3180923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9E5F4979-8E7D-47EF-A0AE-29887E811CBB}"/>
                </a:ext>
              </a:extLst>
            </p:cNvPr>
            <p:cNvSpPr/>
            <p:nvPr/>
          </p:nvSpPr>
          <p:spPr>
            <a:xfrm>
              <a:off x="10701980" y="1641837"/>
              <a:ext cx="331258" cy="317443"/>
            </a:xfrm>
            <a:prstGeom prst="rect">
              <a:avLst/>
            </a:prstGeom>
            <a:noFill/>
            <a:ln w="762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066DC255-10C7-4419-8CC2-2F7CE45F53EB}"/>
                </a:ext>
              </a:extLst>
            </p:cNvPr>
            <p:cNvSpPr txBox="1"/>
            <p:nvPr/>
          </p:nvSpPr>
          <p:spPr>
            <a:xfrm>
              <a:off x="4116664" y="3807097"/>
              <a:ext cx="2650322" cy="1015663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计算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FIRST_S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时，</a:t>
              </a:r>
              <a:r>
                <a:rPr lang="el-GR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认为是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NULLABLE</a:t>
              </a:r>
              <a:r>
                <a:rPr lang="zh-CN" altLang="en-US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的非终结符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0" name="连接符: 肘形 69">
              <a:extLst>
                <a:ext uri="{FF2B5EF4-FFF2-40B4-BE49-F238E27FC236}">
                  <a16:creationId xmlns:a16="http://schemas.microsoft.com/office/drawing/2014/main" id="{EB98FC60-883D-48B5-A7EC-D41527008225}"/>
                </a:ext>
              </a:extLst>
            </p:cNvPr>
            <p:cNvCxnSpPr>
              <a:endCxn id="58" idx="3"/>
            </p:cNvCxnSpPr>
            <p:nvPr/>
          </p:nvCxnSpPr>
          <p:spPr>
            <a:xfrm rot="10800000" flipV="1">
              <a:off x="6766986" y="1860277"/>
              <a:ext cx="3934994" cy="2454652"/>
            </a:xfrm>
            <a:prstGeom prst="bentConnector3">
              <a:avLst>
                <a:gd name="adj1" fmla="val 91312"/>
              </a:avLst>
            </a:prstGeom>
            <a:noFill/>
            <a:ln w="76200">
              <a:solidFill>
                <a:schemeClr val="tx1"/>
              </a:solidFill>
              <a:prstDash val="sys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F3E7130-CDA8-47AC-8BEB-71610A26F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789326"/>
              </p:ext>
            </p:extLst>
          </p:nvPr>
        </p:nvGraphicFramePr>
        <p:xfrm>
          <a:off x="7147602" y="1759622"/>
          <a:ext cx="1325047" cy="5572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1325047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5572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{Y,</a:t>
                      </a:r>
                      <a:r>
                        <a:rPr lang="zh-CN" alt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  <a:r>
                        <a:rPr lang="en-US" altLang="zh-CN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X}</a:t>
                      </a:r>
                      <a:endParaRPr lang="zh-CN" altLang="en-US" sz="2000" b="1" kern="12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4762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  <p:bldP spid="40" grpId="0"/>
      <p:bldP spid="49" grpId="0" build="p"/>
      <p:bldP spid="50" grpId="0"/>
      <p:bldP spid="51" grpId="0"/>
      <p:bldP spid="52" grpId="0"/>
      <p:bldP spid="53" grpId="0"/>
      <p:bldP spid="54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416CB-1431-3E43-957A-A314E253B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构造</a:t>
            </a:r>
            <a:r>
              <a:rPr lang="en-US" altLang="zh-CN" dirty="0"/>
              <a:t>LL(1)</a:t>
            </a:r>
            <a:r>
              <a:rPr lang="zh-CN" altLang="en-US" dirty="0"/>
              <a:t>分析表 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0C14C70-1ACB-5A4D-B225-8CBABC42A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83</a:t>
            </a:fld>
            <a:endParaRPr lang="zh-CN" altLang="en-US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CDBCB6F-B35A-4B48-ADE7-93CA0C14B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997713"/>
              </p:ext>
            </p:extLst>
          </p:nvPr>
        </p:nvGraphicFramePr>
        <p:xfrm>
          <a:off x="3966028" y="1263583"/>
          <a:ext cx="464457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8D0D7EB7-3989-C34B-B3F8-F502CCF6D638}"/>
              </a:ext>
            </a:extLst>
          </p:cNvPr>
          <p:cNvSpPr txBox="1">
            <a:spLocks/>
          </p:cNvSpPr>
          <p:nvPr/>
        </p:nvSpPr>
        <p:spPr>
          <a:xfrm>
            <a:off x="1275783" y="1769088"/>
            <a:ext cx="2709863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LL(1)</a:t>
            </a:r>
            <a:r>
              <a:rPr lang="zh-CN" altLang="en-US" dirty="0"/>
              <a:t>分析表</a:t>
            </a:r>
            <a:endParaRPr lang="en-US" altLang="zh-CN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70B8C7C-6CE7-224E-B11C-383CBA3977E5}"/>
              </a:ext>
            </a:extLst>
          </p:cNvPr>
          <p:cNvSpPr txBox="1"/>
          <p:nvPr/>
        </p:nvSpPr>
        <p:spPr>
          <a:xfrm>
            <a:off x="6522086" y="2177983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0779D8D-E7B4-4D2C-A6BF-08426471C12A}"/>
              </a:ext>
            </a:extLst>
          </p:cNvPr>
          <p:cNvSpPr/>
          <p:nvPr/>
        </p:nvSpPr>
        <p:spPr>
          <a:xfrm>
            <a:off x="7466923" y="4103734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FF30BEAD-1880-4012-88BF-883FEBCCBE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823692"/>
              </p:ext>
            </p:extLst>
          </p:nvPr>
        </p:nvGraphicFramePr>
        <p:xfrm>
          <a:off x="2566513" y="3927058"/>
          <a:ext cx="3539952" cy="2774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6185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563767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</a:tblGrid>
              <a:tr h="3963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Production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FIRST_S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{d}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</a:t>
                      </a:r>
                      <a:r>
                        <a:rPr lang="en-US" altLang="zh-CN" sz="2000" kern="1200" dirty="0" err="1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a,c,d</a:t>
                      </a:r>
                      <a:r>
                        <a:rPr lang="en-US" altLang="zh-CN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9805090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{c}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339913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</a:t>
                      </a:r>
                      <a:r>
                        <a:rPr lang="en-US" altLang="zh-CN" sz="2000" kern="1200" dirty="0" err="1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a,c,d</a:t>
                      </a:r>
                      <a:r>
                        <a:rPr lang="en-US" altLang="zh-CN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251791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</a:t>
                      </a:r>
                      <a:r>
                        <a:rPr lang="en-US" altLang="zh-CN" sz="2000" kern="1200" dirty="0" err="1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a,c,d</a:t>
                      </a:r>
                      <a:r>
                        <a:rPr lang="en-US" altLang="zh-CN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5347565"/>
                  </a:ext>
                </a:extLst>
              </a:tr>
              <a:tr h="396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{a}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4774558"/>
                  </a:ext>
                </a:extLst>
              </a:tr>
            </a:tbl>
          </a:graphicData>
        </a:graphic>
      </p:graphicFrame>
      <p:sp>
        <p:nvSpPr>
          <p:cNvPr id="24" name="内容占位符 3">
            <a:extLst>
              <a:ext uri="{FF2B5EF4-FFF2-40B4-BE49-F238E27FC236}">
                <a16:creationId xmlns:a16="http://schemas.microsoft.com/office/drawing/2014/main" id="{3F75D737-A902-451B-BAAD-36A0FCCDC5F2}"/>
              </a:ext>
            </a:extLst>
          </p:cNvPr>
          <p:cNvSpPr txBox="1">
            <a:spLocks/>
          </p:cNvSpPr>
          <p:nvPr/>
        </p:nvSpPr>
        <p:spPr>
          <a:xfrm>
            <a:off x="2578630" y="3446509"/>
            <a:ext cx="3190240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FIRST_S</a:t>
            </a:r>
            <a:r>
              <a:rPr lang="zh-CN" altLang="en-US" dirty="0"/>
              <a:t>集</a:t>
            </a:r>
            <a:endParaRPr lang="en-US" altLang="zh-CN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9E948F2-1ECF-44BE-AFD4-18C6B7506AA0}"/>
              </a:ext>
            </a:extLst>
          </p:cNvPr>
          <p:cNvSpPr txBox="1"/>
          <p:nvPr/>
        </p:nvSpPr>
        <p:spPr>
          <a:xfrm>
            <a:off x="7714584" y="1672296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8191CCD-25F8-4CBB-A0FE-840CF84B7C2C}"/>
              </a:ext>
            </a:extLst>
          </p:cNvPr>
          <p:cNvSpPr txBox="1"/>
          <p:nvPr/>
        </p:nvSpPr>
        <p:spPr>
          <a:xfrm>
            <a:off x="5521728" y="1672296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C61431B-D84D-4D2D-9DAC-B48A645837F1}"/>
              </a:ext>
            </a:extLst>
          </p:cNvPr>
          <p:cNvSpPr txBox="1"/>
          <p:nvPr/>
        </p:nvSpPr>
        <p:spPr>
          <a:xfrm>
            <a:off x="6683141" y="1672296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A0FE290-0DB9-4108-9C6A-2E72D616E3A5}"/>
              </a:ext>
            </a:extLst>
          </p:cNvPr>
          <p:cNvSpPr txBox="1"/>
          <p:nvPr/>
        </p:nvSpPr>
        <p:spPr>
          <a:xfrm>
            <a:off x="7980953" y="1672296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,1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24D3130-1EB3-4109-A5EA-C12B5B498408}"/>
              </a:ext>
            </a:extLst>
          </p:cNvPr>
          <p:cNvSpPr txBox="1"/>
          <p:nvPr/>
        </p:nvSpPr>
        <p:spPr>
          <a:xfrm>
            <a:off x="5537721" y="2177983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3F364DD-CF92-48EE-8E09-0227C215A705}"/>
              </a:ext>
            </a:extLst>
          </p:cNvPr>
          <p:cNvSpPr txBox="1"/>
          <p:nvPr/>
        </p:nvSpPr>
        <p:spPr>
          <a:xfrm>
            <a:off x="6765526" y="2174863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,3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1D02D68-844D-4E6B-B139-25DB6C3AE5B5}"/>
              </a:ext>
            </a:extLst>
          </p:cNvPr>
          <p:cNvSpPr txBox="1"/>
          <p:nvPr/>
        </p:nvSpPr>
        <p:spPr>
          <a:xfrm>
            <a:off x="7857183" y="2164703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1A7A020-2692-4161-A8AE-F87C841CBDF8}"/>
              </a:ext>
            </a:extLst>
          </p:cNvPr>
          <p:cNvSpPr txBox="1"/>
          <p:nvPr/>
        </p:nvSpPr>
        <p:spPr>
          <a:xfrm>
            <a:off x="5355045" y="2619762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BEA764E-6E93-4998-B102-ED1DEA2BBC14}"/>
              </a:ext>
            </a:extLst>
          </p:cNvPr>
          <p:cNvSpPr txBox="1"/>
          <p:nvPr/>
        </p:nvSpPr>
        <p:spPr>
          <a:xfrm>
            <a:off x="6675396" y="2621903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E7786ED-8A1B-4F64-AE99-265255FF14E9}"/>
              </a:ext>
            </a:extLst>
          </p:cNvPr>
          <p:cNvSpPr txBox="1"/>
          <p:nvPr/>
        </p:nvSpPr>
        <p:spPr>
          <a:xfrm>
            <a:off x="7841738" y="2619762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FF14A24-E51B-499B-9003-E267DC65438A}"/>
              </a:ext>
            </a:extLst>
          </p:cNvPr>
          <p:cNvSpPr txBox="1"/>
          <p:nvPr/>
        </p:nvSpPr>
        <p:spPr>
          <a:xfrm>
            <a:off x="5608667" y="2612389"/>
            <a:ext cx="52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,5</a:t>
            </a:r>
            <a:endParaRPr kumimoji="1" lang="zh-CN" altLang="en-US" sz="28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2239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4" grpId="0"/>
      <p:bldP spid="35" grpId="0"/>
      <p:bldP spid="36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BA1CCD-78A5-4673-8D22-06FE141BA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LL(1)</a:t>
            </a:r>
            <a:r>
              <a:rPr lang="zh-CN" altLang="en-US" dirty="0"/>
              <a:t>分析器代码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B335579-4EBE-4692-970B-A09E9AC80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84</a:t>
            </a:fld>
            <a:endParaRPr lang="zh-CN" altLang="en-US"/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C552CAA-8CE6-4A30-BFC7-31AD0B8D16B7}"/>
              </a:ext>
            </a:extLst>
          </p:cNvPr>
          <p:cNvGrpSpPr/>
          <p:nvPr/>
        </p:nvGrpSpPr>
        <p:grpSpPr>
          <a:xfrm>
            <a:off x="81113" y="1167931"/>
            <a:ext cx="8319160" cy="5531868"/>
            <a:chOff x="81113" y="1167931"/>
            <a:chExt cx="8319160" cy="553186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45CD1458-3B34-4727-87E6-76D15C4D4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113" y="1167931"/>
              <a:ext cx="8319160" cy="5531868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BF927AC-517A-4122-85ED-7A442F78468B}"/>
                </a:ext>
              </a:extLst>
            </p:cNvPr>
            <p:cNvSpPr/>
            <p:nvPr/>
          </p:nvSpPr>
          <p:spPr>
            <a:xfrm>
              <a:off x="3259561" y="5102909"/>
              <a:ext cx="853440" cy="40640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4CE19EC-BDA5-4367-97BB-68757F0E5242}"/>
                </a:ext>
              </a:extLst>
            </p:cNvPr>
            <p:cNvSpPr txBox="1"/>
            <p:nvPr/>
          </p:nvSpPr>
          <p:spPr>
            <a:xfrm>
              <a:off x="3183361" y="6014131"/>
              <a:ext cx="1193799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Correct</a:t>
              </a:r>
              <a:endPara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1DA1A6EC-00CB-4A85-A308-5A0823B99090}"/>
                </a:ext>
              </a:extLst>
            </p:cNvPr>
            <p:cNvCxnSpPr>
              <a:cxnSpLocks/>
            </p:cNvCxnSpPr>
            <p:nvPr/>
          </p:nvCxnSpPr>
          <p:spPr>
            <a:xfrm>
              <a:off x="3137641" y="5306109"/>
              <a:ext cx="1097280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0061CB9-866E-4A41-8B4A-3779B8B3D462}"/>
                </a:ext>
              </a:extLst>
            </p:cNvPr>
            <p:cNvSpPr txBox="1"/>
            <p:nvPr/>
          </p:nvSpPr>
          <p:spPr>
            <a:xfrm>
              <a:off x="4944724" y="3552851"/>
              <a:ext cx="915798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Error</a:t>
              </a:r>
              <a:endPara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5266CB95-AE85-4DF1-BE48-2988C22F2B61}"/>
                </a:ext>
              </a:extLst>
            </p:cNvPr>
            <p:cNvCxnSpPr>
              <a:cxnSpLocks/>
            </p:cNvCxnSpPr>
            <p:nvPr/>
          </p:nvCxnSpPr>
          <p:spPr>
            <a:xfrm>
              <a:off x="2507721" y="3741469"/>
              <a:ext cx="2316480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56D83FCB-2B37-4A54-99F7-5BF17E4D0674}"/>
                </a:ext>
              </a:extLst>
            </p:cNvPr>
            <p:cNvGrpSpPr/>
            <p:nvPr/>
          </p:nvGrpSpPr>
          <p:grpSpPr>
            <a:xfrm>
              <a:off x="4377160" y="5966577"/>
              <a:ext cx="3846165" cy="496041"/>
              <a:chOff x="4377160" y="5966577"/>
              <a:chExt cx="3846165" cy="496041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701AD65D-01D3-4C92-B98D-0A301076B47B}"/>
                  </a:ext>
                </a:extLst>
              </p:cNvPr>
              <p:cNvSpPr/>
              <p:nvPr/>
            </p:nvSpPr>
            <p:spPr>
              <a:xfrm>
                <a:off x="4955488" y="5966577"/>
                <a:ext cx="3267837" cy="49604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table[T, tokens[</a:t>
                </a:r>
                <a:r>
                  <a:rPr lang="en-US" altLang="zh-CN" sz="2800" b="1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]]</a:t>
                </a:r>
                <a:endPara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14" name="直接箭头连接符 13">
                <a:extLst>
                  <a:ext uri="{FF2B5EF4-FFF2-40B4-BE49-F238E27FC236}">
                    <a16:creationId xmlns:a16="http://schemas.microsoft.com/office/drawing/2014/main" id="{5426B8B0-ED74-43C1-8332-4EA36077B489}"/>
                  </a:ext>
                </a:extLst>
              </p:cNvPr>
              <p:cNvCxnSpPr>
                <a:cxnSpLocks/>
                <a:stCxn id="7" idx="3"/>
                <a:endCxn id="13" idx="1"/>
              </p:cNvCxnSpPr>
              <p:nvPr/>
            </p:nvCxnSpPr>
            <p:spPr>
              <a:xfrm>
                <a:off x="4377160" y="6214186"/>
                <a:ext cx="578328" cy="412"/>
              </a:xfrm>
              <a:prstGeom prst="straightConnector1">
                <a:avLst/>
              </a:prstGeom>
              <a:ln w="57150"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2FF418E-C966-441A-9DCE-E38031791567}"/>
                </a:ext>
              </a:extLst>
            </p:cNvPr>
            <p:cNvSpPr/>
            <p:nvPr/>
          </p:nvSpPr>
          <p:spPr>
            <a:xfrm>
              <a:off x="2507721" y="3549706"/>
              <a:ext cx="2123440" cy="40640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D0E72420-0A8F-4DA4-A7A6-9660C4A68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7497" y="158201"/>
            <a:ext cx="4103390" cy="1837977"/>
          </a:xfrm>
          <a:prstGeom prst="rect">
            <a:avLst/>
          </a:prstGeom>
        </p:spPr>
      </p:pic>
      <p:sp>
        <p:nvSpPr>
          <p:cNvPr id="21" name="内容占位符 3">
            <a:extLst>
              <a:ext uri="{FF2B5EF4-FFF2-40B4-BE49-F238E27FC236}">
                <a16:creationId xmlns:a16="http://schemas.microsoft.com/office/drawing/2014/main" id="{AED3907A-8751-4864-991F-CDC6DEFED9A0}"/>
              </a:ext>
            </a:extLst>
          </p:cNvPr>
          <p:cNvSpPr txBox="1">
            <a:spLocks/>
          </p:cNvSpPr>
          <p:nvPr/>
        </p:nvSpPr>
        <p:spPr>
          <a:xfrm>
            <a:off x="8999774" y="1850950"/>
            <a:ext cx="2709863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LL(1)</a:t>
            </a:r>
            <a:r>
              <a:rPr lang="zh-CN" altLang="en-US" dirty="0"/>
              <a:t>分析表</a:t>
            </a:r>
            <a:endParaRPr lang="en-US" altLang="zh-CN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C6E51EFB-91CF-4711-B01B-926DF1CA652F}"/>
              </a:ext>
            </a:extLst>
          </p:cNvPr>
          <p:cNvSpPr/>
          <p:nvPr/>
        </p:nvSpPr>
        <p:spPr>
          <a:xfrm>
            <a:off x="9286841" y="2985826"/>
            <a:ext cx="2291880" cy="112775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66262CB4-564A-4C35-81EB-4B5821386B61}"/>
              </a:ext>
            </a:extLst>
          </p:cNvPr>
          <p:cNvSpPr/>
          <p:nvPr/>
        </p:nvSpPr>
        <p:spPr>
          <a:xfrm>
            <a:off x="9299239" y="5032894"/>
            <a:ext cx="2277826" cy="924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驱动代码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27639FD-9955-44B8-9B2A-570AAB9DCA53}"/>
              </a:ext>
            </a:extLst>
          </p:cNvPr>
          <p:cNvCxnSpPr>
            <a:cxnSpLocks/>
            <a:stCxn id="31" idx="2"/>
            <a:endCxn id="32" idx="0"/>
          </p:cNvCxnSpPr>
          <p:nvPr/>
        </p:nvCxnSpPr>
        <p:spPr>
          <a:xfrm>
            <a:off x="10432781" y="4113585"/>
            <a:ext cx="5371" cy="919309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0453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85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dirty="0"/>
              <a:t>4.1</a:t>
            </a:r>
            <a:r>
              <a:rPr lang="zh-CN" altLang="en-US" dirty="0"/>
              <a:t>：递归下降分析</a:t>
            </a:r>
            <a:endParaRPr lang="en-US" altLang="zh-CN" dirty="0"/>
          </a:p>
          <a:p>
            <a:pPr lvl="1"/>
            <a:r>
              <a:rPr lang="en-US" altLang="zh-CN" dirty="0"/>
              <a:t>4.2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b="1" dirty="0"/>
              <a:t>4.3</a:t>
            </a:r>
            <a:r>
              <a:rPr lang="zh-CN" altLang="en-US" b="1" dirty="0"/>
              <a:t>：</a:t>
            </a:r>
            <a:r>
              <a:rPr lang="en-US" altLang="zh-CN" b="1" dirty="0"/>
              <a:t>LL(1)</a:t>
            </a:r>
            <a:r>
              <a:rPr lang="zh-CN" altLang="en-US" b="1" dirty="0"/>
              <a:t>分析冲突处理</a:t>
            </a:r>
            <a:endParaRPr lang="en-US" altLang="zh-CN" b="1" dirty="0"/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第五讲：自底向上分析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LR(0)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SLR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218432675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8EB2C1-8263-4CEC-9572-0CBF72D4D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LL(1)</a:t>
            </a:r>
            <a:r>
              <a:rPr lang="zh-CN" altLang="en-US" dirty="0"/>
              <a:t>文法中的冲突：</a:t>
            </a:r>
            <a:r>
              <a:rPr lang="zh-CN" altLang="en-US" b="1" dirty="0">
                <a:solidFill>
                  <a:srgbClr val="FF0000"/>
                </a:solidFill>
              </a:rPr>
              <a:t>示例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CF59742-65C6-4625-A4F0-7610A4A7F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100693"/>
            <a:ext cx="2743200" cy="365125"/>
          </a:xfrm>
        </p:spPr>
        <p:txBody>
          <a:bodyPr/>
          <a:lstStyle/>
          <a:p>
            <a:fld id="{F210D295-9B15-4757-888B-4FDF115DEA16}" type="slidenum">
              <a:rPr lang="zh-CN" altLang="en-US" smtClean="0"/>
              <a:t>86</a:t>
            </a:fld>
            <a:endParaRPr lang="zh-CN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197125A-3708-47A6-940C-503B1AE026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070133"/>
              </p:ext>
            </p:extLst>
          </p:nvPr>
        </p:nvGraphicFramePr>
        <p:xfrm>
          <a:off x="3102428" y="4817137"/>
          <a:ext cx="464457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0,1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2,3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4,5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07B48063-726E-442A-A3D5-2C4021DC22DC}"/>
              </a:ext>
            </a:extLst>
          </p:cNvPr>
          <p:cNvSpPr/>
          <p:nvPr/>
        </p:nvSpPr>
        <p:spPr>
          <a:xfrm>
            <a:off x="8167963" y="4337613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内容占位符 3">
            <a:extLst>
              <a:ext uri="{FF2B5EF4-FFF2-40B4-BE49-F238E27FC236}">
                <a16:creationId xmlns:a16="http://schemas.microsoft.com/office/drawing/2014/main" id="{3031F5DC-E799-4178-9F6D-CBFDE8334A77}"/>
              </a:ext>
            </a:extLst>
          </p:cNvPr>
          <p:cNvSpPr txBox="1">
            <a:spLocks/>
          </p:cNvSpPr>
          <p:nvPr/>
        </p:nvSpPr>
        <p:spPr>
          <a:xfrm>
            <a:off x="392565" y="5066307"/>
            <a:ext cx="2709863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示例二：</a:t>
            </a:r>
            <a:endParaRPr lang="en-US" altLang="zh-CN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368A821-253B-467B-947E-DBA645DBAB54}"/>
              </a:ext>
            </a:extLst>
          </p:cNvPr>
          <p:cNvSpPr/>
          <p:nvPr/>
        </p:nvSpPr>
        <p:spPr>
          <a:xfrm>
            <a:off x="4612786" y="4385952"/>
            <a:ext cx="18117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内容占位符 3">
            <a:extLst>
              <a:ext uri="{FF2B5EF4-FFF2-40B4-BE49-F238E27FC236}">
                <a16:creationId xmlns:a16="http://schemas.microsoft.com/office/drawing/2014/main" id="{7CFDEF82-63D1-4207-90A8-9456B4B0EF28}"/>
              </a:ext>
            </a:extLst>
          </p:cNvPr>
          <p:cNvSpPr txBox="1">
            <a:spLocks/>
          </p:cNvSpPr>
          <p:nvPr/>
        </p:nvSpPr>
        <p:spPr>
          <a:xfrm>
            <a:off x="392565" y="1486461"/>
            <a:ext cx="2709863" cy="65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示例一：</a:t>
            </a:r>
            <a:endParaRPr lang="en-US" altLang="zh-CN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962002C-2533-471E-8BAA-7589A4BDA144}"/>
              </a:ext>
            </a:extLst>
          </p:cNvPr>
          <p:cNvSpPr/>
          <p:nvPr/>
        </p:nvSpPr>
        <p:spPr>
          <a:xfrm>
            <a:off x="9555652" y="972182"/>
            <a:ext cx="2563086" cy="3046988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wN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14760568-7E6F-4324-9694-D36C070532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6421501"/>
              </p:ext>
            </p:extLst>
          </p:nvPr>
        </p:nvGraphicFramePr>
        <p:xfrm>
          <a:off x="1198835" y="1997637"/>
          <a:ext cx="812800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7027020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03178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4,5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</a:tbl>
          </a:graphicData>
        </a:graphic>
      </p:graphicFrame>
      <p:sp>
        <p:nvSpPr>
          <p:cNvPr id="35" name="矩形 34">
            <a:extLst>
              <a:ext uri="{FF2B5EF4-FFF2-40B4-BE49-F238E27FC236}">
                <a16:creationId xmlns:a16="http://schemas.microsoft.com/office/drawing/2014/main" id="{F00132CE-2BB8-464F-8DF2-63F27F6BBB63}"/>
              </a:ext>
            </a:extLst>
          </p:cNvPr>
          <p:cNvSpPr/>
          <p:nvPr/>
        </p:nvSpPr>
        <p:spPr>
          <a:xfrm>
            <a:off x="4612787" y="1567741"/>
            <a:ext cx="18117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714098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3159B1-0B04-41AB-A66A-92A52148D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什么样的文法满足</a:t>
            </a:r>
            <a:r>
              <a:rPr lang="en-US" altLang="zh-CN" dirty="0"/>
              <a:t>LL(1)</a:t>
            </a:r>
            <a:r>
              <a:rPr lang="zh-CN" altLang="en-US" dirty="0"/>
              <a:t>分析算法？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8626013-BD4C-4560-872B-6F22B6CBB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87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3FEB15A-067C-4C63-8F88-52DC67DD1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886440" cy="2446843"/>
          </a:xfrm>
        </p:spPr>
        <p:txBody>
          <a:bodyPr>
            <a:normAutofit fontScale="92500"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文法</a:t>
            </a:r>
            <a:r>
              <a:rPr lang="en-US" altLang="zh-CN" b="1" dirty="0">
                <a:solidFill>
                  <a:srgbClr val="FF0000"/>
                </a:solidFill>
              </a:rPr>
              <a:t>G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⇔</a:t>
            </a:r>
            <a:r>
              <a:rPr lang="en-US" altLang="zh-CN" b="1" dirty="0">
                <a:solidFill>
                  <a:srgbClr val="FF0000"/>
                </a:solidFill>
              </a:rPr>
              <a:t>LL(1)</a:t>
            </a:r>
            <a:r>
              <a:rPr lang="zh-CN" altLang="en-US" dirty="0"/>
              <a:t>，当且仅当</a:t>
            </a:r>
            <a:r>
              <a:rPr lang="en-US" altLang="zh-CN" dirty="0"/>
              <a:t>G</a:t>
            </a:r>
            <a:r>
              <a:rPr lang="zh-CN" altLang="en-US" dirty="0"/>
              <a:t>中的任意两条产生式</a:t>
            </a:r>
            <a:r>
              <a:rPr lang="en-US" altLang="zh-CN" b="1" dirty="0">
                <a:solidFill>
                  <a:srgbClr val="FF0000"/>
                </a:solidFill>
              </a:rPr>
              <a:t>A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α|</a:t>
            </a:r>
            <a:r>
              <a:rPr lang="el-GR" altLang="zh-CN" b="1" dirty="0">
                <a:solidFill>
                  <a:srgbClr val="FF0000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满足下列条件</a:t>
            </a:r>
            <a:endParaRPr lang="en-US" altLang="zh-CN" dirty="0">
              <a:latin typeface="微软雅黑" panose="020B0503020204020204" pitchFamily="34" charset="-122"/>
              <a:sym typeface="Wingdings" panose="05000000000000000000" pitchFamily="2" charset="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与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不能都推导出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则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不相交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 </a:t>
            </a:r>
            <a:endParaRPr lang="en-US" altLang="zh-CN" dirty="0">
              <a:latin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或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endParaRPr lang="en-US" altLang="zh-CN" dirty="0">
              <a:latin typeface="微软雅黑" panose="020B0503020204020204" pitchFamily="34" charset="-122"/>
              <a:sym typeface="Wingdings" panose="05000000000000000000" pitchFamily="2" charset="2"/>
            </a:endParaRPr>
          </a:p>
          <a:p>
            <a:pPr lvl="2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则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FOLLOW(A)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不相交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</a:endParaRPr>
          </a:p>
          <a:p>
            <a:pPr lvl="2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则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FOLLOW(A)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不相交</a:t>
            </a:r>
            <a:endParaRPr lang="en-US" altLang="zh-CN" dirty="0">
              <a:latin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FA16B1-545E-4D21-90B0-E4478987AE0B}"/>
              </a:ext>
            </a:extLst>
          </p:cNvPr>
          <p:cNvSpPr/>
          <p:nvPr/>
        </p:nvSpPr>
        <p:spPr>
          <a:xfrm>
            <a:off x="3718334" y="3746026"/>
            <a:ext cx="2563086" cy="3046988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 V 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| 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</a:p>
          <a:p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wN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403E497-FC04-41C5-BB07-B485D507792E}"/>
              </a:ext>
            </a:extLst>
          </p:cNvPr>
          <p:cNvSpPr/>
          <p:nvPr/>
        </p:nvSpPr>
        <p:spPr>
          <a:xfrm>
            <a:off x="7329057" y="3892867"/>
            <a:ext cx="2563086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 -&gt; d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X Y Z</a:t>
            </a:r>
          </a:p>
          <a:p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 -&gt; c</a:t>
            </a:r>
          </a:p>
          <a:p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</a:t>
            </a:r>
            <a:r>
              <a:rPr lang="el-GR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ε</a:t>
            </a:r>
            <a:endParaRPr lang="es-E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-&gt; Y</a:t>
            </a:r>
          </a:p>
          <a:p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|  a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38D3086-D67C-4CC2-9151-D6AE911565D2}"/>
              </a:ext>
            </a:extLst>
          </p:cNvPr>
          <p:cNvSpPr txBox="1"/>
          <p:nvPr/>
        </p:nvSpPr>
        <p:spPr>
          <a:xfrm>
            <a:off x="846086" y="3997478"/>
            <a:ext cx="10515600" cy="156966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无回溯语法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CFG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，最左自顶向下语法分析器可以在至多前看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个记号的情况下，总是能够预测正确的产生式规则</a:t>
            </a:r>
          </a:p>
        </p:txBody>
      </p:sp>
    </p:spTree>
    <p:extLst>
      <p:ext uri="{BB962C8B-B14F-4D97-AF65-F5344CB8AC3E}">
        <p14:creationId xmlns:p14="http://schemas.microsoft.com/office/powerpoint/2010/main" val="150913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80C52-2044-40E2-8F26-58C1F777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1488154" cy="813980"/>
          </a:xfrm>
        </p:spPr>
        <p:txBody>
          <a:bodyPr>
            <a:normAutofit/>
          </a:bodyPr>
          <a:lstStyle/>
          <a:p>
            <a:r>
              <a:rPr lang="zh-CN" altLang="en-US" dirty="0"/>
              <a:t>如何消除文法中的冲突使其满足</a:t>
            </a:r>
            <a:r>
              <a:rPr lang="en-US" altLang="zh-CN" dirty="0"/>
              <a:t>LL(1)</a:t>
            </a:r>
            <a:r>
              <a:rPr lang="zh-CN" altLang="en-US" dirty="0"/>
              <a:t>分析？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D3DEFE3-EF67-416C-A747-3B2DB5F8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88</a:t>
            </a:fld>
            <a:endParaRPr lang="zh-CN" altLang="en-US"/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E48C39B2-1431-428E-95CC-A7EB2D2E33BD}"/>
              </a:ext>
            </a:extLst>
          </p:cNvPr>
          <p:cNvSpPr txBox="1">
            <a:spLocks/>
          </p:cNvSpPr>
          <p:nvPr/>
        </p:nvSpPr>
        <p:spPr>
          <a:xfrm>
            <a:off x="1807210" y="5744759"/>
            <a:ext cx="8577580" cy="9550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/>
              <a:t>解决办法：</a:t>
            </a:r>
            <a:r>
              <a:rPr lang="zh-CN" altLang="en-US" sz="4000" b="1" dirty="0">
                <a:solidFill>
                  <a:srgbClr val="FF0000"/>
                </a:solidFill>
              </a:rPr>
              <a:t>提取左公因子</a:t>
            </a:r>
            <a:r>
              <a:rPr lang="en-US" altLang="zh-CN" sz="4000" b="1" dirty="0">
                <a:solidFill>
                  <a:srgbClr val="FF0000"/>
                </a:solidFill>
              </a:rPr>
              <a:t>/</a:t>
            </a:r>
            <a:r>
              <a:rPr lang="zh-CN" altLang="en-US" sz="4000" b="1" dirty="0">
                <a:solidFill>
                  <a:srgbClr val="FF0000"/>
                </a:solidFill>
              </a:rPr>
              <a:t>消除左递归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13" name="内容占位符 3">
            <a:extLst>
              <a:ext uri="{FF2B5EF4-FFF2-40B4-BE49-F238E27FC236}">
                <a16:creationId xmlns:a16="http://schemas.microsoft.com/office/drawing/2014/main" id="{D7C03317-93F2-49A7-98A8-262F3D8C3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886440" cy="2446843"/>
          </a:xfrm>
        </p:spPr>
        <p:txBody>
          <a:bodyPr>
            <a:normAutofit fontScale="92500"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文法</a:t>
            </a:r>
            <a:r>
              <a:rPr lang="en-US" altLang="zh-CN" b="1" dirty="0">
                <a:solidFill>
                  <a:srgbClr val="FF0000"/>
                </a:solidFill>
              </a:rPr>
              <a:t>G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⇔</a:t>
            </a:r>
            <a:r>
              <a:rPr lang="en-US" altLang="zh-CN" b="1" dirty="0">
                <a:solidFill>
                  <a:srgbClr val="FF0000"/>
                </a:solidFill>
              </a:rPr>
              <a:t>LL(1)</a:t>
            </a:r>
            <a:r>
              <a:rPr lang="zh-CN" altLang="en-US" dirty="0"/>
              <a:t>，当且仅当</a:t>
            </a:r>
            <a:r>
              <a:rPr lang="en-US" altLang="zh-CN" dirty="0"/>
              <a:t>G</a:t>
            </a:r>
            <a:r>
              <a:rPr lang="zh-CN" altLang="en-US" dirty="0"/>
              <a:t>中的任意两条产生式</a:t>
            </a:r>
            <a:r>
              <a:rPr lang="en-US" altLang="zh-CN" b="1" dirty="0">
                <a:solidFill>
                  <a:srgbClr val="FF0000"/>
                </a:solidFill>
              </a:rPr>
              <a:t>A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α|</a:t>
            </a:r>
            <a:r>
              <a:rPr lang="el-GR" altLang="zh-CN" b="1" dirty="0">
                <a:solidFill>
                  <a:srgbClr val="FF0000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满足下列条件</a:t>
            </a:r>
            <a:endParaRPr lang="en-US" altLang="zh-CN" dirty="0">
              <a:latin typeface="微软雅黑" panose="020B0503020204020204" pitchFamily="34" charset="-122"/>
              <a:sym typeface="Wingdings" panose="05000000000000000000" pitchFamily="2" charset="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与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不能都推导出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则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不相交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 </a:t>
            </a:r>
            <a:endParaRPr lang="en-US" altLang="zh-CN" dirty="0">
              <a:latin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或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endParaRPr lang="en-US" altLang="zh-CN" dirty="0">
              <a:latin typeface="微软雅黑" panose="020B0503020204020204" pitchFamily="34" charset="-122"/>
              <a:sym typeface="Wingdings" panose="05000000000000000000" pitchFamily="2" charset="2"/>
            </a:endParaRPr>
          </a:p>
          <a:p>
            <a:pPr lvl="2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则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FOLLOW(A)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不相交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</a:endParaRPr>
          </a:p>
          <a:p>
            <a:pPr lvl="2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则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FOLLOW(A)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不相交</a:t>
            </a:r>
            <a:endParaRPr lang="en-US" altLang="zh-CN" dirty="0">
              <a:latin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9D7F314-5C1F-41A3-8C2C-F3F8F9AC7C59}"/>
              </a:ext>
            </a:extLst>
          </p:cNvPr>
          <p:cNvSpPr txBox="1"/>
          <p:nvPr/>
        </p:nvSpPr>
        <p:spPr>
          <a:xfrm>
            <a:off x="846086" y="3997478"/>
            <a:ext cx="10515600" cy="156966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无回溯语法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CFG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，最左自顶向下语法分析器可以在至多前看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个记号的情况下，总是能够预测正确的产生式规则</a:t>
            </a:r>
          </a:p>
        </p:txBody>
      </p:sp>
    </p:spTree>
    <p:extLst>
      <p:ext uri="{BB962C8B-B14F-4D97-AF65-F5344CB8AC3E}">
        <p14:creationId xmlns:p14="http://schemas.microsoft.com/office/powerpoint/2010/main" val="287112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80C52-2044-40E2-8F26-58C1F777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1488154" cy="813980"/>
          </a:xfrm>
        </p:spPr>
        <p:txBody>
          <a:bodyPr>
            <a:normAutofit/>
          </a:bodyPr>
          <a:lstStyle/>
          <a:p>
            <a:r>
              <a:rPr lang="zh-CN" altLang="en-US" dirty="0"/>
              <a:t>如何消除文法中的冲突使其满足</a:t>
            </a:r>
            <a:r>
              <a:rPr lang="en-US" altLang="zh-CN" dirty="0"/>
              <a:t>LL(1)</a:t>
            </a:r>
            <a:r>
              <a:rPr lang="zh-CN" altLang="en-US" dirty="0"/>
              <a:t>分析？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D3DEFE3-EF67-416C-A747-3B2DB5F8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89</a:t>
            </a:fld>
            <a:endParaRPr lang="zh-CN" altLang="en-US"/>
          </a:p>
        </p:txBody>
      </p:sp>
      <p:sp>
        <p:nvSpPr>
          <p:cNvPr id="13" name="内容占位符 3">
            <a:extLst>
              <a:ext uri="{FF2B5EF4-FFF2-40B4-BE49-F238E27FC236}">
                <a16:creationId xmlns:a16="http://schemas.microsoft.com/office/drawing/2014/main" id="{D7C03317-93F2-49A7-98A8-262F3D8C3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886440" cy="5065490"/>
          </a:xfrm>
        </p:spPr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文法</a:t>
            </a:r>
            <a:r>
              <a:rPr lang="en-US" altLang="zh-CN" b="1" dirty="0">
                <a:solidFill>
                  <a:srgbClr val="FF0000"/>
                </a:solidFill>
              </a:rPr>
              <a:t>G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⇔</a:t>
            </a:r>
            <a:r>
              <a:rPr lang="en-US" altLang="zh-CN" b="1" dirty="0">
                <a:solidFill>
                  <a:srgbClr val="FF0000"/>
                </a:solidFill>
              </a:rPr>
              <a:t>LL(1)</a:t>
            </a:r>
            <a:r>
              <a:rPr lang="zh-CN" altLang="en-US" dirty="0"/>
              <a:t>，当且仅当</a:t>
            </a:r>
            <a:r>
              <a:rPr lang="en-US" altLang="zh-CN" dirty="0"/>
              <a:t>G</a:t>
            </a:r>
            <a:r>
              <a:rPr lang="zh-CN" altLang="en-US" dirty="0"/>
              <a:t>中的任意两条产生式</a:t>
            </a:r>
            <a:r>
              <a:rPr lang="en-US" altLang="zh-CN" b="1" dirty="0">
                <a:solidFill>
                  <a:srgbClr val="FF0000"/>
                </a:solidFill>
              </a:rPr>
              <a:t>A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α|</a:t>
            </a:r>
            <a:r>
              <a:rPr lang="el-GR" altLang="zh-CN" b="1" dirty="0">
                <a:solidFill>
                  <a:srgbClr val="FF0000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满足下列条件</a:t>
            </a:r>
            <a:endParaRPr lang="en-US" altLang="zh-CN" dirty="0">
              <a:latin typeface="微软雅黑" panose="020B0503020204020204" pitchFamily="34" charset="-122"/>
              <a:sym typeface="Wingdings" panose="05000000000000000000" pitchFamily="2" charset="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与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不能都推导出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则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不相交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 </a:t>
            </a:r>
            <a:endParaRPr lang="en-US" altLang="zh-CN" dirty="0">
              <a:latin typeface="微软雅黑" panose="020B0503020204020204" pitchFamily="34" charset="-122"/>
            </a:endParaRPr>
          </a:p>
          <a:p>
            <a:pPr lvl="2"/>
            <a:r>
              <a:rPr lang="zh-CN" altLang="en-US" b="1" dirty="0">
                <a:solidFill>
                  <a:srgbClr val="FF0000"/>
                </a:solidFill>
              </a:rPr>
              <a:t>提取</a:t>
            </a:r>
            <a:r>
              <a:rPr lang="el-GR" altLang="zh-CN" b="1" dirty="0">
                <a:solidFill>
                  <a:srgbClr val="FF0000"/>
                </a:solidFill>
              </a:rPr>
              <a:t>α</a:t>
            </a:r>
            <a:r>
              <a:rPr lang="zh-CN" altLang="en-US" b="1" dirty="0">
                <a:solidFill>
                  <a:srgbClr val="FF0000"/>
                </a:solidFill>
              </a:rPr>
              <a:t>与</a:t>
            </a:r>
            <a:r>
              <a:rPr lang="el-GR" altLang="zh-CN" b="1" dirty="0">
                <a:solidFill>
                  <a:srgbClr val="FF0000"/>
                </a:solidFill>
              </a:rPr>
              <a:t>β</a:t>
            </a:r>
            <a:r>
              <a:rPr lang="zh-CN" altLang="en-US" b="1" dirty="0">
                <a:solidFill>
                  <a:srgbClr val="FF0000"/>
                </a:solidFill>
              </a:rPr>
              <a:t>的左公因子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sym typeface="Wingdings" panose="05000000000000000000" pitchFamily="2" charset="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或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endParaRPr lang="en-US" altLang="zh-CN" dirty="0">
              <a:latin typeface="微软雅黑" panose="020B0503020204020204" pitchFamily="34" charset="-122"/>
              <a:sym typeface="Wingdings" panose="05000000000000000000" pitchFamily="2" charset="2"/>
            </a:endParaRPr>
          </a:p>
          <a:p>
            <a:pPr lvl="2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则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FOLLOW(A)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不相交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</a:endParaRPr>
          </a:p>
          <a:p>
            <a:pPr lvl="2"/>
            <a:r>
              <a:rPr lang="zh-CN" altLang="en-US" dirty="0">
                <a:latin typeface="微软雅黑" panose="020B0503020204020204" pitchFamily="34" charset="-122"/>
                <a:sym typeface="Wingdings" panose="05000000000000000000" pitchFamily="2" charset="2"/>
              </a:rPr>
              <a:t>当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β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能推导出</a:t>
            </a:r>
            <a:r>
              <a:rPr lang="el-GR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ε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</a:rPr>
              <a:t>则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FIRST(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sym typeface="Wingdings" panose="05000000000000000000" pitchFamily="2" charset="2"/>
              </a:rPr>
              <a:t>α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</a:rPr>
              <a:t>FOLLOW(A)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</a:rPr>
              <a:t>不相交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</a:endParaRPr>
          </a:p>
          <a:p>
            <a:pPr lvl="3"/>
            <a:r>
              <a:rPr lang="zh-CN" altLang="en-US" b="1" dirty="0">
                <a:solidFill>
                  <a:srgbClr val="FF0000"/>
                </a:solidFill>
              </a:rPr>
              <a:t>展开产生式，消除左递归或提取左公因子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2"/>
            <a:r>
              <a:rPr lang="zh-CN" altLang="en-US" dirty="0"/>
              <a:t>当</a:t>
            </a:r>
            <a:r>
              <a:rPr lang="el-GR" altLang="zh-CN" b="1" dirty="0">
                <a:solidFill>
                  <a:srgbClr val="0000FF"/>
                </a:solidFill>
              </a:rPr>
              <a:t>α</a:t>
            </a:r>
            <a:r>
              <a:rPr lang="zh-CN" altLang="en-US" b="1" dirty="0">
                <a:solidFill>
                  <a:srgbClr val="0000FF"/>
                </a:solidFill>
              </a:rPr>
              <a:t>与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zh-CN" altLang="en-US" b="1" dirty="0">
                <a:solidFill>
                  <a:srgbClr val="0000FF"/>
                </a:solidFill>
              </a:rPr>
              <a:t>都能推导出</a:t>
            </a:r>
            <a:r>
              <a:rPr lang="el-GR" altLang="zh-CN" b="1" dirty="0">
                <a:solidFill>
                  <a:srgbClr val="0000FF"/>
                </a:solidFill>
              </a:rPr>
              <a:t>ε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3"/>
            <a:r>
              <a:rPr lang="zh-CN" altLang="en-US" b="1" dirty="0">
                <a:solidFill>
                  <a:srgbClr val="FF0000"/>
                </a:solidFill>
              </a:rPr>
              <a:t>删掉</a:t>
            </a:r>
            <a:r>
              <a:rPr lang="el-GR" altLang="zh-CN" b="1" dirty="0">
                <a:solidFill>
                  <a:srgbClr val="FF0000"/>
                </a:solidFill>
              </a:rPr>
              <a:t>α</a:t>
            </a:r>
            <a:r>
              <a:rPr lang="zh-CN" altLang="en-US" b="1" dirty="0">
                <a:solidFill>
                  <a:srgbClr val="FF0000"/>
                </a:solidFill>
              </a:rPr>
              <a:t>或</a:t>
            </a:r>
            <a:r>
              <a:rPr lang="el-GR" altLang="zh-CN" b="1" dirty="0">
                <a:solidFill>
                  <a:srgbClr val="FF0000"/>
                </a:solidFill>
              </a:rPr>
              <a:t>β</a:t>
            </a:r>
            <a:r>
              <a:rPr lang="zh-CN" altLang="en-US" b="1" dirty="0">
                <a:solidFill>
                  <a:srgbClr val="FF0000"/>
                </a:solidFill>
              </a:rPr>
              <a:t>某一个产生式中的</a:t>
            </a:r>
            <a:r>
              <a:rPr lang="el-GR" altLang="zh-CN" b="1" dirty="0">
                <a:solidFill>
                  <a:srgbClr val="FF0000"/>
                </a:solidFill>
              </a:rPr>
              <a:t>ε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3"/>
            <a:endParaRPr lang="en-US" altLang="zh-CN" dirty="0">
              <a:latin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6EDC54A6-786A-40FD-81DB-10D88AEAEB93}"/>
              </a:ext>
            </a:extLst>
          </p:cNvPr>
          <p:cNvGrpSpPr/>
          <p:nvPr/>
        </p:nvGrpSpPr>
        <p:grpSpPr>
          <a:xfrm>
            <a:off x="8365404" y="2133941"/>
            <a:ext cx="2080626" cy="584775"/>
            <a:chOff x="8365402" y="2133941"/>
            <a:chExt cx="1756373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AF1E953E-621F-4385-B1D5-836651A5FF2E}"/>
                </a:ext>
              </a:extLst>
            </p:cNvPr>
            <p:cNvSpPr txBox="1"/>
            <p:nvPr/>
          </p:nvSpPr>
          <p:spPr>
            <a:xfrm>
              <a:off x="9279802" y="2133941"/>
              <a:ext cx="8419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相交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FE7A5F9A-188A-48EF-BEB4-72680C73BAE2}"/>
                </a:ext>
              </a:extLst>
            </p:cNvPr>
            <p:cNvCxnSpPr/>
            <p:nvPr/>
          </p:nvCxnSpPr>
          <p:spPr>
            <a:xfrm>
              <a:off x="8365402" y="2426329"/>
              <a:ext cx="914400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BB25819-0296-4435-AC78-5EE43A7CB12D}"/>
              </a:ext>
            </a:extLst>
          </p:cNvPr>
          <p:cNvGrpSpPr/>
          <p:nvPr/>
        </p:nvGrpSpPr>
        <p:grpSpPr>
          <a:xfrm>
            <a:off x="7186943" y="3692305"/>
            <a:ext cx="1765426" cy="461665"/>
            <a:chOff x="8365402" y="2190939"/>
            <a:chExt cx="1765426" cy="461665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1B1DA10-9297-4105-9BCC-D8DFE7CB8C47}"/>
                </a:ext>
              </a:extLst>
            </p:cNvPr>
            <p:cNvSpPr txBox="1"/>
            <p:nvPr/>
          </p:nvSpPr>
          <p:spPr>
            <a:xfrm>
              <a:off x="9288855" y="2190939"/>
              <a:ext cx="841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相交</a:t>
              </a: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090CF4B7-525D-47F3-A155-F4281AA14ADD}"/>
                </a:ext>
              </a:extLst>
            </p:cNvPr>
            <p:cNvCxnSpPr/>
            <p:nvPr/>
          </p:nvCxnSpPr>
          <p:spPr>
            <a:xfrm>
              <a:off x="8365402" y="2426329"/>
              <a:ext cx="914400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912E437E-9219-4849-941E-A9843E5C39B5}"/>
              </a:ext>
            </a:extLst>
          </p:cNvPr>
          <p:cNvGrpSpPr/>
          <p:nvPr/>
        </p:nvGrpSpPr>
        <p:grpSpPr>
          <a:xfrm>
            <a:off x="7186943" y="4153970"/>
            <a:ext cx="1765426" cy="461665"/>
            <a:chOff x="8365402" y="2190939"/>
            <a:chExt cx="1765426" cy="461665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BD40497-88D8-4DCD-B5F4-E1A8BAD34809}"/>
                </a:ext>
              </a:extLst>
            </p:cNvPr>
            <p:cNvSpPr txBox="1"/>
            <p:nvPr/>
          </p:nvSpPr>
          <p:spPr>
            <a:xfrm>
              <a:off x="9288855" y="2190939"/>
              <a:ext cx="841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相交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5049EDA-FCF4-465F-8A2C-AFCF8258D58B}"/>
                </a:ext>
              </a:extLst>
            </p:cNvPr>
            <p:cNvCxnSpPr/>
            <p:nvPr/>
          </p:nvCxnSpPr>
          <p:spPr>
            <a:xfrm>
              <a:off x="8365402" y="2426329"/>
              <a:ext cx="914400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2175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DF971-FD6B-440C-98B1-D96E61E63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语法分析学习路线图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1C00FE1-5BB6-46AA-AD71-E58DF58C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09EA37C-6C87-45F8-9FB8-11E85055D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数学理论：上下文无关文法（</a:t>
            </a:r>
            <a:r>
              <a:rPr lang="en-US" altLang="zh-CN" dirty="0"/>
              <a:t>CFG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描述语言语法规则的数学工具</a:t>
            </a:r>
          </a:p>
          <a:p>
            <a:r>
              <a:rPr lang="zh-CN" altLang="en-US" dirty="0"/>
              <a:t>自顶向下分析</a:t>
            </a:r>
          </a:p>
          <a:p>
            <a:pPr lvl="1"/>
            <a:r>
              <a:rPr lang="zh-CN" altLang="en-US" dirty="0"/>
              <a:t>递归下降分析算法（预测分析算法）</a:t>
            </a:r>
          </a:p>
          <a:p>
            <a:pPr lvl="1"/>
            <a:r>
              <a:rPr lang="en-US" altLang="zh-CN" dirty="0"/>
              <a:t>LL</a:t>
            </a:r>
            <a:r>
              <a:rPr lang="zh-CN" altLang="en-US" dirty="0"/>
              <a:t>分析算法</a:t>
            </a:r>
          </a:p>
          <a:p>
            <a:r>
              <a:rPr lang="zh-CN" altLang="en-US" dirty="0"/>
              <a:t>自底向上分析</a:t>
            </a:r>
          </a:p>
          <a:p>
            <a:pPr lvl="1"/>
            <a:r>
              <a:rPr lang="en-US" altLang="zh-CN" dirty="0"/>
              <a:t>LR</a:t>
            </a:r>
            <a:r>
              <a:rPr lang="zh-CN" altLang="en-US" dirty="0"/>
              <a:t>分析算法</a:t>
            </a:r>
          </a:p>
        </p:txBody>
      </p:sp>
    </p:spTree>
    <p:extLst>
      <p:ext uri="{BB962C8B-B14F-4D97-AF65-F5344CB8AC3E}">
        <p14:creationId xmlns:p14="http://schemas.microsoft.com/office/powerpoint/2010/main" val="118006428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80C52-2044-40E2-8F26-58C1F777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1081754" cy="813980"/>
          </a:xfrm>
        </p:spPr>
        <p:txBody>
          <a:bodyPr>
            <a:normAutofit/>
          </a:bodyPr>
          <a:lstStyle/>
          <a:p>
            <a:r>
              <a:rPr lang="zh-CN" altLang="en-US" dirty="0"/>
              <a:t>消除文法中的冲突使其满足</a:t>
            </a:r>
            <a:r>
              <a:rPr lang="en-US" altLang="zh-CN" dirty="0"/>
              <a:t>LL(1)</a:t>
            </a:r>
            <a:r>
              <a:rPr lang="zh-CN" altLang="en-US" dirty="0"/>
              <a:t>分析：</a:t>
            </a:r>
            <a:r>
              <a:rPr lang="en-US" altLang="zh-CN" b="1" dirty="0">
                <a:solidFill>
                  <a:srgbClr val="FF0000"/>
                </a:solidFill>
              </a:rPr>
              <a:t>#1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D3DEFE3-EF67-416C-A747-3B2DB5F8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90</a:t>
            </a:fld>
            <a:endParaRPr lang="zh-CN" alt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5B80EB1-7B8C-41A3-8526-D7FEB70F6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1149677"/>
          </a:xfrm>
        </p:spPr>
        <p:txBody>
          <a:bodyPr/>
          <a:lstStyle/>
          <a:p>
            <a:r>
              <a:rPr lang="zh-CN" altLang="en-US" dirty="0"/>
              <a:t>若</a:t>
            </a:r>
            <a:r>
              <a:rPr lang="en-US" altLang="zh-CN" dirty="0"/>
              <a:t>FIRST(</a:t>
            </a:r>
            <a:r>
              <a:rPr lang="el-GR" altLang="zh-CN" dirty="0"/>
              <a:t>α)</a:t>
            </a:r>
            <a:r>
              <a:rPr lang="zh-CN" altLang="en-US" dirty="0"/>
              <a:t>与</a:t>
            </a:r>
            <a:r>
              <a:rPr lang="en-US" altLang="zh-CN" dirty="0"/>
              <a:t>FIRST(</a:t>
            </a:r>
            <a:r>
              <a:rPr lang="el-GR" altLang="zh-CN" dirty="0"/>
              <a:t>β)</a:t>
            </a:r>
            <a:r>
              <a:rPr lang="zh-CN" altLang="en-US" b="1" dirty="0">
                <a:solidFill>
                  <a:srgbClr val="FF0000"/>
                </a:solidFill>
              </a:rPr>
              <a:t>相交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b="1" dirty="0">
                <a:solidFill>
                  <a:srgbClr val="0000FF"/>
                </a:solidFill>
              </a:rPr>
              <a:t>提取</a:t>
            </a:r>
            <a:r>
              <a:rPr lang="el-GR" altLang="zh-CN" b="1" dirty="0">
                <a:solidFill>
                  <a:srgbClr val="0000FF"/>
                </a:solidFill>
              </a:rPr>
              <a:t>α</a:t>
            </a:r>
            <a:r>
              <a:rPr lang="zh-CN" altLang="en-US" b="1" dirty="0">
                <a:solidFill>
                  <a:srgbClr val="0000FF"/>
                </a:solidFill>
              </a:rPr>
              <a:t>与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zh-CN" altLang="en-US" b="1" dirty="0">
                <a:solidFill>
                  <a:srgbClr val="0000FF"/>
                </a:solidFill>
              </a:rPr>
              <a:t>的左公因子</a:t>
            </a:r>
            <a:endParaRPr lang="en-US" altLang="zh-CN" b="1" dirty="0">
              <a:solidFill>
                <a:srgbClr val="0000FF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D06326F-03E1-4B16-B0A3-7B244DB026E4}"/>
              </a:ext>
            </a:extLst>
          </p:cNvPr>
          <p:cNvGrpSpPr/>
          <p:nvPr/>
        </p:nvGrpSpPr>
        <p:grpSpPr>
          <a:xfrm>
            <a:off x="6218555" y="1290862"/>
            <a:ext cx="5498743" cy="1334343"/>
            <a:chOff x="1478802" y="2438341"/>
            <a:chExt cx="5498743" cy="1334343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9076C92E-EC4B-417A-807A-A8BAEFE540F5}"/>
                </a:ext>
              </a:extLst>
            </p:cNvPr>
            <p:cNvSpPr/>
            <p:nvPr/>
          </p:nvSpPr>
          <p:spPr>
            <a:xfrm>
              <a:off x="1478802" y="2602436"/>
              <a:ext cx="1766274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sym typeface="Wingdings" panose="05000000000000000000" pitchFamily="2" charset="2"/>
                </a:rPr>
                <a:t>α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</a:t>
              </a:r>
              <a:r>
                <a:rPr lang="el-G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sym typeface="Wingdings" panose="05000000000000000000" pitchFamily="2" charset="2"/>
                </a:rPr>
                <a:t>β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箭头: 右 11">
              <a:extLst>
                <a:ext uri="{FF2B5EF4-FFF2-40B4-BE49-F238E27FC236}">
                  <a16:creationId xmlns:a16="http://schemas.microsoft.com/office/drawing/2014/main" id="{AD30E032-270F-4043-A93D-5F7D6DCEBB7A}"/>
                </a:ext>
              </a:extLst>
            </p:cNvPr>
            <p:cNvSpPr/>
            <p:nvPr/>
          </p:nvSpPr>
          <p:spPr>
            <a:xfrm>
              <a:off x="3515360" y="2602436"/>
              <a:ext cx="5486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EE71BDC4-3804-4222-9D8F-DE95FF83B671}"/>
                </a:ext>
              </a:extLst>
            </p:cNvPr>
            <p:cNvGrpSpPr/>
            <p:nvPr/>
          </p:nvGrpSpPr>
          <p:grpSpPr>
            <a:xfrm>
              <a:off x="4096628" y="2438341"/>
              <a:ext cx="2880917" cy="1334343"/>
              <a:chOff x="8218895" y="1150581"/>
              <a:chExt cx="2880917" cy="1334343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7BE4160A-435E-4897-8A30-3CE390966856}"/>
                  </a:ext>
                </a:extLst>
              </p:cNvPr>
              <p:cNvSpPr/>
              <p:nvPr/>
            </p:nvSpPr>
            <p:spPr>
              <a:xfrm>
                <a:off x="8531072" y="1150581"/>
                <a:ext cx="1864882" cy="830997"/>
              </a:xfrm>
              <a:prstGeom prst="rect">
                <a:avLst/>
              </a:prstGeom>
              <a:solidFill>
                <a:srgbClr val="FFFF00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</a:t>
                </a:r>
                <a:r>
                  <a:rPr lang="zh-CN" altLang="en-US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-&gt; </a:t>
                </a:r>
                <a:r>
                  <a:rPr lang="el-GR" altLang="zh-CN" sz="2400" b="1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γ</a:t>
                </a:r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A’</a:t>
                </a:r>
                <a:r>
                  <a:rPr lang="zh-CN" altLang="en-US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</a:t>
                </a:r>
                <a:endPara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</a:t>
                </a:r>
                <a:r>
                  <a:rPr lang="en-US" altLang="zh-CN" sz="2400" b="1" dirty="0">
                    <a:solidFill>
                      <a:srgbClr val="0000FF"/>
                    </a:solidFill>
                    <a:ea typeface="微软雅黑" panose="020B0503020204020204" pitchFamily="34" charset="-122"/>
                  </a:rPr>
                  <a:t>’</a:t>
                </a:r>
                <a:r>
                  <a:rPr lang="zh-CN" altLang="en-US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-&gt; </a:t>
                </a:r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sym typeface="Wingdings" panose="05000000000000000000" pitchFamily="2" charset="2"/>
                  </a:rPr>
                  <a:t>α</a:t>
                </a:r>
                <a:r>
                  <a:rPr lang="en-US" altLang="zh-CN" sz="2400" b="1" baseline="-25000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|</a:t>
                </a:r>
                <a:r>
                  <a:rPr lang="el-GR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sym typeface="Wingdings" panose="05000000000000000000" pitchFamily="2" charset="2"/>
                  </a:rPr>
                  <a:t>β</a:t>
                </a:r>
                <a:r>
                  <a:rPr lang="en-US" altLang="zh-CN" sz="2400" b="1" baseline="-25000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</a:t>
                </a:r>
                <a:endParaRPr lang="en-US" altLang="zh-CN" sz="2400" b="1" baseline="-25000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93CA6DB8-E4E5-41E6-99B1-916C4C56398D}"/>
                  </a:ext>
                </a:extLst>
              </p:cNvPr>
              <p:cNvSpPr/>
              <p:nvPr/>
            </p:nvSpPr>
            <p:spPr>
              <a:xfrm>
                <a:off x="8218895" y="2115592"/>
                <a:ext cx="288091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其中，</a:t>
                </a:r>
                <a:r>
                  <a:rPr lang="el-GR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α1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</a:t>
                </a:r>
                <a:r>
                  <a:rPr lang="el-GR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β2</a:t>
                </a:r>
                <a:r>
                  <a:rPr lang="zh-CN" altLang="en-US" b="1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没有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左公因子</a:t>
                </a:r>
              </a:p>
            </p:txBody>
          </p:sp>
        </p:grp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8114D7-1416-497C-9650-2EA1136723BC}"/>
              </a:ext>
            </a:extLst>
          </p:cNvPr>
          <p:cNvGrpSpPr/>
          <p:nvPr/>
        </p:nvGrpSpPr>
        <p:grpSpPr>
          <a:xfrm>
            <a:off x="200434" y="2574553"/>
            <a:ext cx="2563086" cy="3781799"/>
            <a:chOff x="200434" y="2574553"/>
            <a:chExt cx="2563086" cy="3781799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5A262FC-267E-4950-B9DF-23111E9A2C01}"/>
                </a:ext>
              </a:extLst>
            </p:cNvPr>
            <p:cNvSpPr/>
            <p:nvPr/>
          </p:nvSpPr>
          <p:spPr>
            <a:xfrm>
              <a:off x="200434" y="3309364"/>
              <a:ext cx="2563086" cy="3046988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 V N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| 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</a:t>
              </a:r>
              <a:endPara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|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wN</a:t>
              </a:r>
              <a:endPara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内容占位符 7">
              <a:extLst>
                <a:ext uri="{FF2B5EF4-FFF2-40B4-BE49-F238E27FC236}">
                  <a16:creationId xmlns:a16="http://schemas.microsoft.com/office/drawing/2014/main" id="{7DBCF866-5C42-4918-A056-7D8FE82BC015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574553"/>
              <a:ext cx="1925320" cy="74776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450850" indent="-4508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7D"/>
                </a:buClr>
                <a:buSzPct val="90000"/>
                <a:buFont typeface="Wingdings" panose="05000000000000000000" pitchFamily="2" charset="2"/>
                <a:buChar char="n"/>
                <a:defRPr sz="2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900113" indent="-45085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Clr>
                  <a:srgbClr val="9999CC"/>
                </a:buClr>
                <a:buSzPct val="80000"/>
                <a:buFont typeface="Wingdings" pitchFamily="2" charset="2"/>
                <a:buChar char=""/>
                <a:defRPr sz="24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350000" indent="-45000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SzPct val="80000"/>
                <a:buFont typeface="Wingdings" panose="05000000000000000000" pitchFamily="2" charset="2"/>
                <a:buChar char="Ø"/>
                <a:defRPr sz="20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/>
                <a:t>示例：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6850A99-F969-4ED0-A873-F96644065CC4}"/>
              </a:ext>
            </a:extLst>
          </p:cNvPr>
          <p:cNvGrpSpPr/>
          <p:nvPr/>
        </p:nvGrpSpPr>
        <p:grpSpPr>
          <a:xfrm>
            <a:off x="2873897" y="3117514"/>
            <a:ext cx="3222103" cy="3416320"/>
            <a:chOff x="2873897" y="3117514"/>
            <a:chExt cx="3222103" cy="341632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D6C671E-9E87-439F-B936-247B3132F28B}"/>
                </a:ext>
              </a:extLst>
            </p:cNvPr>
            <p:cNvSpPr/>
            <p:nvPr/>
          </p:nvSpPr>
          <p:spPr>
            <a:xfrm>
              <a:off x="3532914" y="3117514"/>
              <a:ext cx="2563086" cy="3416320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 V N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endPara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| 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</a:t>
              </a:r>
              <a:endPara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|  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wN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N </a:t>
              </a: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箭头: 右 19">
              <a:extLst>
                <a:ext uri="{FF2B5EF4-FFF2-40B4-BE49-F238E27FC236}">
                  <a16:creationId xmlns:a16="http://schemas.microsoft.com/office/drawing/2014/main" id="{35E6B9D1-43EE-45FA-9257-EE14D5E196C8}"/>
                </a:ext>
              </a:extLst>
            </p:cNvPr>
            <p:cNvSpPr/>
            <p:nvPr/>
          </p:nvSpPr>
          <p:spPr>
            <a:xfrm>
              <a:off x="2873897" y="4417462"/>
              <a:ext cx="5486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102AAB6C-9759-4465-96FD-D2EC5046999D}"/>
              </a:ext>
            </a:extLst>
          </p:cNvPr>
          <p:cNvSpPr/>
          <p:nvPr/>
        </p:nvSpPr>
        <p:spPr>
          <a:xfrm>
            <a:off x="6218555" y="3145600"/>
            <a:ext cx="115846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4" name="表格 23">
            <a:extLst>
              <a:ext uri="{FF2B5EF4-FFF2-40B4-BE49-F238E27FC236}">
                <a16:creationId xmlns:a16="http://schemas.microsoft.com/office/drawing/2014/main" id="{773B0727-9DFB-409F-BFD0-A54D16F3E5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106854"/>
              </p:ext>
            </p:extLst>
          </p:nvPr>
        </p:nvGraphicFramePr>
        <p:xfrm>
          <a:off x="7235605" y="2646699"/>
          <a:ext cx="475596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7961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77027020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403178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4,5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2278294"/>
                  </a:ext>
                </a:extLst>
              </a:tr>
            </a:tbl>
          </a:graphicData>
        </a:graphic>
      </p:graphicFrame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2280E4C5-D494-4239-9767-2046EADB96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95915"/>
              </p:ext>
            </p:extLst>
          </p:nvPr>
        </p:nvGraphicFramePr>
        <p:xfrm>
          <a:off x="7235605" y="4517313"/>
          <a:ext cx="475596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7961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14155996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77027020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403178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</a:t>
                      </a:r>
                      <a:r>
                        <a:rPr lang="en-US" altLang="zh-CN" sz="2400" dirty="0">
                          <a:latin typeface="+mn-lt"/>
                          <a:ea typeface="微软雅黑" panose="020B0503020204020204" pitchFamily="34" charset="-122"/>
                        </a:rPr>
                        <a:t>’</a:t>
                      </a:r>
                      <a:endParaRPr lang="zh-CN" altLang="en-US" sz="24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8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2278294"/>
                  </a:ext>
                </a:extLst>
              </a:tr>
            </a:tbl>
          </a:graphicData>
        </a:graphic>
      </p:graphicFrame>
      <p:sp>
        <p:nvSpPr>
          <p:cNvPr id="25" name="箭头: 左弧形 24">
            <a:extLst>
              <a:ext uri="{FF2B5EF4-FFF2-40B4-BE49-F238E27FC236}">
                <a16:creationId xmlns:a16="http://schemas.microsoft.com/office/drawing/2014/main" id="{05E4FF07-AA37-4611-9E02-DE8F06B4AE83}"/>
              </a:ext>
            </a:extLst>
          </p:cNvPr>
          <p:cNvSpPr/>
          <p:nvPr/>
        </p:nvSpPr>
        <p:spPr>
          <a:xfrm>
            <a:off x="6599763" y="4176472"/>
            <a:ext cx="528320" cy="1298403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82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80C52-2044-40E2-8F26-58C1F777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1081754" cy="813980"/>
          </a:xfrm>
        </p:spPr>
        <p:txBody>
          <a:bodyPr>
            <a:normAutofit/>
          </a:bodyPr>
          <a:lstStyle/>
          <a:p>
            <a:r>
              <a:rPr lang="zh-CN" altLang="en-US" dirty="0"/>
              <a:t>消除文法中的冲突使其满足</a:t>
            </a:r>
            <a:r>
              <a:rPr lang="en-US" altLang="zh-CN" dirty="0"/>
              <a:t>LL(1)</a:t>
            </a:r>
            <a:r>
              <a:rPr lang="zh-CN" altLang="en-US" dirty="0"/>
              <a:t>分析：</a:t>
            </a:r>
            <a:r>
              <a:rPr lang="en-US" altLang="zh-CN" b="1" dirty="0">
                <a:solidFill>
                  <a:srgbClr val="FF0000"/>
                </a:solidFill>
              </a:rPr>
              <a:t>#2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D3DEFE3-EF67-416C-A747-3B2DB5F8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91</a:t>
            </a:fld>
            <a:endParaRPr lang="zh-CN" alt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5B80EB1-7B8C-41A3-8526-D7FEB70F6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1149677"/>
          </a:xfrm>
        </p:spPr>
        <p:txBody>
          <a:bodyPr/>
          <a:lstStyle/>
          <a:p>
            <a:r>
              <a:rPr lang="zh-CN" altLang="en-US" dirty="0"/>
              <a:t>若</a:t>
            </a:r>
            <a:r>
              <a:rPr lang="el-GR" altLang="zh-CN" dirty="0"/>
              <a:t>α</a:t>
            </a:r>
            <a:r>
              <a:rPr lang="zh-CN" altLang="en-US" dirty="0"/>
              <a:t>与</a:t>
            </a:r>
            <a:r>
              <a:rPr lang="el-GR" altLang="zh-CN" dirty="0"/>
              <a:t>β</a:t>
            </a:r>
            <a:r>
              <a:rPr lang="zh-CN" altLang="en-US" b="1" dirty="0">
                <a:solidFill>
                  <a:srgbClr val="FF0000"/>
                </a:solidFill>
              </a:rPr>
              <a:t>都能推导出</a:t>
            </a:r>
            <a:r>
              <a:rPr lang="el-GR" altLang="zh-CN" b="1" dirty="0">
                <a:solidFill>
                  <a:srgbClr val="FF0000"/>
                </a:solidFill>
              </a:rPr>
              <a:t>ε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b="1" dirty="0">
                <a:solidFill>
                  <a:srgbClr val="0000FF"/>
                </a:solidFill>
              </a:rPr>
              <a:t>删掉</a:t>
            </a:r>
            <a:r>
              <a:rPr lang="el-GR" altLang="zh-CN" b="1" dirty="0">
                <a:solidFill>
                  <a:srgbClr val="0000FF"/>
                </a:solidFill>
              </a:rPr>
              <a:t>α</a:t>
            </a:r>
            <a:r>
              <a:rPr lang="zh-CN" altLang="en-US" b="1" dirty="0">
                <a:solidFill>
                  <a:srgbClr val="0000FF"/>
                </a:solidFill>
              </a:rPr>
              <a:t>或</a:t>
            </a:r>
            <a:r>
              <a:rPr lang="el-GR" altLang="zh-CN" b="1" dirty="0">
                <a:solidFill>
                  <a:srgbClr val="0000FF"/>
                </a:solidFill>
              </a:rPr>
              <a:t>β</a:t>
            </a:r>
            <a:r>
              <a:rPr lang="zh-CN" altLang="en-US" b="1" dirty="0">
                <a:solidFill>
                  <a:srgbClr val="0000FF"/>
                </a:solidFill>
              </a:rPr>
              <a:t>某一个产生式中的</a:t>
            </a:r>
            <a:r>
              <a:rPr lang="el-GR" altLang="zh-CN" b="1" dirty="0">
                <a:solidFill>
                  <a:srgbClr val="0000FF"/>
                </a:solidFill>
              </a:rPr>
              <a:t>ε</a:t>
            </a:r>
            <a:endParaRPr lang="en-US" altLang="zh-CN" b="1" dirty="0">
              <a:solidFill>
                <a:srgbClr val="0000FF"/>
              </a:solidFill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6850A99-F969-4ED0-A873-F96644065CC4}"/>
              </a:ext>
            </a:extLst>
          </p:cNvPr>
          <p:cNvGrpSpPr/>
          <p:nvPr/>
        </p:nvGrpSpPr>
        <p:grpSpPr>
          <a:xfrm>
            <a:off x="2873897" y="3476769"/>
            <a:ext cx="3222103" cy="1938992"/>
            <a:chOff x="2873897" y="3476769"/>
            <a:chExt cx="3222103" cy="1938992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D6C671E-9E87-439F-B936-247B3132F28B}"/>
                </a:ext>
              </a:extLst>
            </p:cNvPr>
            <p:cNvSpPr/>
            <p:nvPr/>
          </p:nvSpPr>
          <p:spPr>
            <a:xfrm>
              <a:off x="3532914" y="3476769"/>
              <a:ext cx="2563086" cy="1938992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aZ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 -&gt; c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箭头: 右 19">
              <a:extLst>
                <a:ext uri="{FF2B5EF4-FFF2-40B4-BE49-F238E27FC236}">
                  <a16:creationId xmlns:a16="http://schemas.microsoft.com/office/drawing/2014/main" id="{35E6B9D1-43EE-45FA-9257-EE14D5E196C8}"/>
                </a:ext>
              </a:extLst>
            </p:cNvPr>
            <p:cNvSpPr/>
            <p:nvPr/>
          </p:nvSpPr>
          <p:spPr>
            <a:xfrm>
              <a:off x="2873897" y="4417462"/>
              <a:ext cx="5486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2280E4C5-D494-4239-9767-2046EADB96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306145"/>
              </p:ext>
            </p:extLst>
          </p:nvPr>
        </p:nvGraphicFramePr>
        <p:xfrm>
          <a:off x="7984829" y="3435135"/>
          <a:ext cx="281196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7961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ε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1,2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</a:tbl>
          </a:graphicData>
        </a:graphic>
      </p:graphicFrame>
      <p:sp>
        <p:nvSpPr>
          <p:cNvPr id="23" name="矩形 22">
            <a:extLst>
              <a:ext uri="{FF2B5EF4-FFF2-40B4-BE49-F238E27FC236}">
                <a16:creationId xmlns:a16="http://schemas.microsoft.com/office/drawing/2014/main" id="{102AAB6C-9759-4465-96FD-D2EC5046999D}"/>
              </a:ext>
            </a:extLst>
          </p:cNvPr>
          <p:cNvSpPr/>
          <p:nvPr/>
        </p:nvSpPr>
        <p:spPr>
          <a:xfrm>
            <a:off x="8473870" y="3002670"/>
            <a:ext cx="18338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4593BE3-124D-460C-BE3B-D9BA453A502B}"/>
              </a:ext>
            </a:extLst>
          </p:cNvPr>
          <p:cNvGrpSpPr/>
          <p:nvPr/>
        </p:nvGrpSpPr>
        <p:grpSpPr>
          <a:xfrm>
            <a:off x="255623" y="2574553"/>
            <a:ext cx="2563086" cy="2841208"/>
            <a:chOff x="255623" y="2574553"/>
            <a:chExt cx="2563086" cy="2841208"/>
          </a:xfrm>
        </p:grpSpPr>
        <p:sp>
          <p:nvSpPr>
            <p:cNvPr id="18" name="内容占位符 7">
              <a:extLst>
                <a:ext uri="{FF2B5EF4-FFF2-40B4-BE49-F238E27FC236}">
                  <a16:creationId xmlns:a16="http://schemas.microsoft.com/office/drawing/2014/main" id="{7DBCF866-5C42-4918-A056-7D8FE82BC015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574553"/>
              <a:ext cx="1925320" cy="74776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450850" indent="-4508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7D"/>
                </a:buClr>
                <a:buSzPct val="90000"/>
                <a:buFont typeface="Wingdings" panose="05000000000000000000" pitchFamily="2" charset="2"/>
                <a:buChar char="n"/>
                <a:defRPr sz="2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900113" indent="-45085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Clr>
                  <a:srgbClr val="9999CC"/>
                </a:buClr>
                <a:buSzPct val="80000"/>
                <a:buFont typeface="Wingdings" pitchFamily="2" charset="2"/>
                <a:buChar char=""/>
                <a:defRPr sz="24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350000" indent="-45000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SzPct val="80000"/>
                <a:buFont typeface="Wingdings" panose="05000000000000000000" pitchFamily="2" charset="2"/>
                <a:buChar char="Ø"/>
                <a:defRPr sz="20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/>
                <a:t>示例：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29859756-A104-4ACD-99BB-D5566877DF34}"/>
                </a:ext>
              </a:extLst>
            </p:cNvPr>
            <p:cNvSpPr/>
            <p:nvPr/>
          </p:nvSpPr>
          <p:spPr>
            <a:xfrm>
              <a:off x="255623" y="3476769"/>
              <a:ext cx="2563086" cy="1938992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aZ</a:t>
              </a: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</a:t>
              </a:r>
              <a:endPara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 -&gt; c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3C21A5B2-14F9-4B43-B776-E5F8ED3C6BF7}"/>
              </a:ext>
            </a:extLst>
          </p:cNvPr>
          <p:cNvGrpSpPr/>
          <p:nvPr/>
        </p:nvGrpSpPr>
        <p:grpSpPr>
          <a:xfrm>
            <a:off x="6218555" y="1290862"/>
            <a:ext cx="5227833" cy="1534443"/>
            <a:chOff x="1478802" y="2438341"/>
            <a:chExt cx="5227833" cy="1534443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C40FD98-4033-4E48-A0C7-0DCF4ADE3F01}"/>
                </a:ext>
              </a:extLst>
            </p:cNvPr>
            <p:cNvSpPr/>
            <p:nvPr/>
          </p:nvSpPr>
          <p:spPr>
            <a:xfrm>
              <a:off x="1478802" y="2602436"/>
              <a:ext cx="1766274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sym typeface="Wingdings" panose="05000000000000000000" pitchFamily="2" charset="2"/>
                </a:rPr>
                <a:t>α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</a:t>
              </a:r>
              <a:r>
                <a:rPr lang="el-GR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sym typeface="Wingdings" panose="05000000000000000000" pitchFamily="2" charset="2"/>
                </a:rPr>
                <a:t>β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箭头: 右 26">
              <a:extLst>
                <a:ext uri="{FF2B5EF4-FFF2-40B4-BE49-F238E27FC236}">
                  <a16:creationId xmlns:a16="http://schemas.microsoft.com/office/drawing/2014/main" id="{90390A44-2972-40F7-89A6-6812A1E2A0CB}"/>
                </a:ext>
              </a:extLst>
            </p:cNvPr>
            <p:cNvSpPr/>
            <p:nvPr/>
          </p:nvSpPr>
          <p:spPr>
            <a:xfrm>
              <a:off x="3515360" y="2602436"/>
              <a:ext cx="5486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9D414888-3518-435A-821F-3862785F7C4A}"/>
                </a:ext>
              </a:extLst>
            </p:cNvPr>
            <p:cNvGrpSpPr/>
            <p:nvPr/>
          </p:nvGrpSpPr>
          <p:grpSpPr>
            <a:xfrm>
              <a:off x="4189216" y="2438341"/>
              <a:ext cx="2517419" cy="1534443"/>
              <a:chOff x="8311483" y="1150581"/>
              <a:chExt cx="2517419" cy="1534443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36D403FD-8B55-4ABA-885B-3EB7F9A4CE9F}"/>
                  </a:ext>
                </a:extLst>
              </p:cNvPr>
              <p:cNvSpPr/>
              <p:nvPr/>
            </p:nvSpPr>
            <p:spPr>
              <a:xfrm>
                <a:off x="8531072" y="1150581"/>
                <a:ext cx="2078242" cy="830997"/>
              </a:xfrm>
              <a:prstGeom prst="rect">
                <a:avLst/>
              </a:prstGeom>
              <a:solidFill>
                <a:srgbClr val="FFFF00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</a:t>
                </a:r>
                <a:r>
                  <a:rPr lang="zh-CN" altLang="en-US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-&gt; </a:t>
                </a:r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(</a:t>
                </a:r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sym typeface="Wingdings" panose="05000000000000000000" pitchFamily="2" charset="2"/>
                  </a:rPr>
                  <a:t>α-</a:t>
                </a:r>
                <a:r>
                  <a:rPr lang="el-GR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sym typeface="Wingdings" panose="05000000000000000000" pitchFamily="2" charset="2"/>
                  </a:rPr>
                  <a:t>ε</a:t>
                </a:r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sym typeface="Wingdings" panose="05000000000000000000" pitchFamily="2" charset="2"/>
                  </a:rPr>
                  <a:t>)</a:t>
                </a:r>
              </a:p>
              <a:p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      </a:t>
                </a:r>
                <a:r>
                  <a:rPr lang="en-US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|   </a:t>
                </a:r>
                <a:r>
                  <a:rPr lang="el-GR" altLang="zh-CN" sz="2400" b="1" dirty="0">
                    <a:solidFill>
                      <a:srgbClr val="0000FF"/>
                    </a:solidFill>
                    <a:latin typeface="微软雅黑" panose="020B0503020204020204" pitchFamily="34" charset="-122"/>
                    <a:sym typeface="Wingdings" panose="05000000000000000000" pitchFamily="2" charset="2"/>
                  </a:rPr>
                  <a:t>β</a:t>
                </a:r>
                <a:endParaRPr lang="en-US" altLang="zh-CN" sz="2400" b="1" baseline="-25000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274D3A99-7362-473F-8C0B-879D039A1027}"/>
                  </a:ext>
                </a:extLst>
              </p:cNvPr>
              <p:cNvSpPr/>
              <p:nvPr/>
            </p:nvSpPr>
            <p:spPr>
              <a:xfrm>
                <a:off x="8311483" y="2038693"/>
                <a:ext cx="2517419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l-GR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α-ε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表示从</a:t>
                </a:r>
                <a:r>
                  <a:rPr lang="el-GR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α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中删除</a:t>
                </a:r>
                <a:r>
                  <a:rPr lang="el-GR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ε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后的产生式</a:t>
                </a:r>
              </a:p>
            </p:txBody>
          </p:sp>
        </p:grpSp>
      </p:grpSp>
      <p:graphicFrame>
        <p:nvGraphicFramePr>
          <p:cNvPr id="31" name="表格 30">
            <a:extLst>
              <a:ext uri="{FF2B5EF4-FFF2-40B4-BE49-F238E27FC236}">
                <a16:creationId xmlns:a16="http://schemas.microsoft.com/office/drawing/2014/main" id="{591C9827-5723-4B9B-9B68-351448394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287477"/>
              </p:ext>
            </p:extLst>
          </p:nvPr>
        </p:nvGraphicFramePr>
        <p:xfrm>
          <a:off x="7984829" y="5285786"/>
          <a:ext cx="281196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7961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85313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ε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176123"/>
                  </a:ext>
                </a:extLst>
              </a:tr>
            </a:tbl>
          </a:graphicData>
        </a:graphic>
      </p:graphicFrame>
      <p:sp>
        <p:nvSpPr>
          <p:cNvPr id="32" name="箭头: 右 31">
            <a:extLst>
              <a:ext uri="{FF2B5EF4-FFF2-40B4-BE49-F238E27FC236}">
                <a16:creationId xmlns:a16="http://schemas.microsoft.com/office/drawing/2014/main" id="{34EB801B-7564-47FF-98D7-1F78E4265093}"/>
              </a:ext>
            </a:extLst>
          </p:cNvPr>
          <p:cNvSpPr/>
          <p:nvPr/>
        </p:nvSpPr>
        <p:spPr>
          <a:xfrm rot="5400000">
            <a:off x="9223696" y="4864338"/>
            <a:ext cx="334225" cy="415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261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2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80C52-2044-40E2-8F26-58C1F777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1081754" cy="813980"/>
          </a:xfrm>
        </p:spPr>
        <p:txBody>
          <a:bodyPr>
            <a:normAutofit/>
          </a:bodyPr>
          <a:lstStyle/>
          <a:p>
            <a:r>
              <a:rPr lang="zh-CN" altLang="en-US" dirty="0"/>
              <a:t>消除文法中的冲突使其满足</a:t>
            </a:r>
            <a:r>
              <a:rPr lang="en-US" altLang="zh-CN" dirty="0"/>
              <a:t>LL(1)</a:t>
            </a:r>
            <a:r>
              <a:rPr lang="zh-CN" altLang="en-US" dirty="0"/>
              <a:t>分析：</a:t>
            </a:r>
            <a:r>
              <a:rPr lang="en-US" altLang="zh-CN" b="1" dirty="0">
                <a:solidFill>
                  <a:srgbClr val="FF0000"/>
                </a:solidFill>
              </a:rPr>
              <a:t>#3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D3DEFE3-EF67-416C-A747-3B2DB5F8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92</a:t>
            </a:fld>
            <a:endParaRPr lang="zh-CN" alt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5B80EB1-7B8C-41A3-8526-D7FEB70F6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2137163"/>
          </a:xfrm>
        </p:spPr>
        <p:txBody>
          <a:bodyPr>
            <a:normAutofit/>
          </a:bodyPr>
          <a:lstStyle/>
          <a:p>
            <a:r>
              <a:rPr lang="zh-CN" altLang="en-US" dirty="0"/>
              <a:t>若</a:t>
            </a:r>
            <a:r>
              <a:rPr lang="el-GR" altLang="zh-CN" dirty="0"/>
              <a:t>β</a:t>
            </a:r>
            <a:r>
              <a:rPr lang="zh-CN" altLang="en-US" dirty="0"/>
              <a:t>能</a:t>
            </a:r>
            <a:r>
              <a:rPr lang="zh-CN" altLang="en-US" b="1" dirty="0">
                <a:solidFill>
                  <a:srgbClr val="FF0000"/>
                </a:solidFill>
              </a:rPr>
              <a:t>推导出</a:t>
            </a:r>
            <a:r>
              <a:rPr lang="el-GR" altLang="zh-CN" b="1" dirty="0">
                <a:solidFill>
                  <a:srgbClr val="FF0000"/>
                </a:solidFill>
              </a:rPr>
              <a:t>ε</a:t>
            </a:r>
            <a:r>
              <a:rPr lang="zh-CN" altLang="el-GR" dirty="0"/>
              <a:t>，</a:t>
            </a:r>
            <a:r>
              <a:rPr lang="zh-CN" altLang="en-US" dirty="0"/>
              <a:t>且</a:t>
            </a:r>
            <a:r>
              <a:rPr lang="en-US" altLang="zh-CN" dirty="0"/>
              <a:t>FIRST(</a:t>
            </a:r>
            <a:r>
              <a:rPr lang="el-GR" altLang="zh-CN" dirty="0"/>
              <a:t>α)</a:t>
            </a:r>
            <a:r>
              <a:rPr lang="zh-CN" altLang="en-US" dirty="0"/>
              <a:t>与</a:t>
            </a:r>
            <a:r>
              <a:rPr lang="en-US" altLang="zh-CN" dirty="0"/>
              <a:t>FOLLOW(A)</a:t>
            </a:r>
            <a:r>
              <a:rPr lang="zh-CN" altLang="en-US" b="1" dirty="0">
                <a:solidFill>
                  <a:srgbClr val="FF0000"/>
                </a:solidFill>
              </a:rPr>
              <a:t>相交</a:t>
            </a:r>
            <a:r>
              <a:rPr lang="zh-CN" altLang="en-US" dirty="0"/>
              <a:t>；或若</a:t>
            </a:r>
            <a:r>
              <a:rPr lang="el-GR" altLang="zh-CN" dirty="0"/>
              <a:t>α</a:t>
            </a:r>
            <a:r>
              <a:rPr lang="zh-CN" altLang="en-US" dirty="0"/>
              <a:t>能</a:t>
            </a:r>
            <a:r>
              <a:rPr lang="zh-CN" altLang="en-US" b="1" dirty="0">
                <a:solidFill>
                  <a:srgbClr val="FF0000"/>
                </a:solidFill>
              </a:rPr>
              <a:t>推导出</a:t>
            </a:r>
            <a:r>
              <a:rPr lang="el-GR" altLang="zh-CN" b="1" dirty="0">
                <a:solidFill>
                  <a:srgbClr val="FF0000"/>
                </a:solidFill>
              </a:rPr>
              <a:t>ε</a:t>
            </a:r>
            <a:r>
              <a:rPr lang="zh-CN" altLang="el-GR" dirty="0"/>
              <a:t>，</a:t>
            </a:r>
            <a:r>
              <a:rPr lang="zh-CN" altLang="en-US" dirty="0"/>
              <a:t>且</a:t>
            </a:r>
            <a:r>
              <a:rPr lang="en-US" altLang="zh-CN" dirty="0"/>
              <a:t>FIRST(</a:t>
            </a:r>
            <a:r>
              <a:rPr lang="el-GR" altLang="zh-CN" dirty="0"/>
              <a:t>β)</a:t>
            </a:r>
            <a:r>
              <a:rPr lang="zh-CN" altLang="en-US" dirty="0"/>
              <a:t>与</a:t>
            </a:r>
            <a:r>
              <a:rPr lang="en-US" altLang="zh-CN" dirty="0"/>
              <a:t>FOLLOW(A)</a:t>
            </a:r>
            <a:r>
              <a:rPr lang="zh-CN" altLang="en-US" b="1" dirty="0">
                <a:solidFill>
                  <a:srgbClr val="FF0000"/>
                </a:solidFill>
              </a:rPr>
              <a:t>相交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b="1" dirty="0">
                <a:solidFill>
                  <a:srgbClr val="0000FF"/>
                </a:solidFill>
              </a:rPr>
              <a:t>展开产生式，消除左递归或提取左公因子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2"/>
            <a:r>
              <a:rPr lang="en-US" altLang="zh-CN" b="1" dirty="0">
                <a:solidFill>
                  <a:srgbClr val="FF0000"/>
                </a:solidFill>
              </a:rPr>
              <a:t>Case1</a:t>
            </a:r>
            <a:r>
              <a:rPr lang="en-US" altLang="zh-CN" b="1" dirty="0">
                <a:solidFill>
                  <a:srgbClr val="0000FF"/>
                </a:solidFill>
              </a:rPr>
              <a:t>: </a:t>
            </a:r>
            <a:r>
              <a:rPr lang="zh-CN" altLang="en-US" b="1" dirty="0">
                <a:solidFill>
                  <a:srgbClr val="0000FF"/>
                </a:solidFill>
              </a:rPr>
              <a:t>提取左公因子</a:t>
            </a:r>
            <a:endParaRPr lang="en-US" altLang="zh-CN" b="1" dirty="0">
              <a:solidFill>
                <a:srgbClr val="0000FF"/>
              </a:solidFill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6850A99-F969-4ED0-A873-F96644065CC4}"/>
              </a:ext>
            </a:extLst>
          </p:cNvPr>
          <p:cNvGrpSpPr/>
          <p:nvPr/>
        </p:nvGrpSpPr>
        <p:grpSpPr>
          <a:xfrm>
            <a:off x="3019082" y="5499469"/>
            <a:ext cx="3178517" cy="1200329"/>
            <a:chOff x="3019082" y="3646792"/>
            <a:chExt cx="3178517" cy="1200329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D6C671E-9E87-439F-B936-247B3132F28B}"/>
                </a:ext>
              </a:extLst>
            </p:cNvPr>
            <p:cNvSpPr/>
            <p:nvPr/>
          </p:nvSpPr>
          <p:spPr>
            <a:xfrm>
              <a:off x="3634513" y="3646792"/>
              <a:ext cx="2563086" cy="1200329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abad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ad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箭头: 右 19">
              <a:extLst>
                <a:ext uri="{FF2B5EF4-FFF2-40B4-BE49-F238E27FC236}">
                  <a16:creationId xmlns:a16="http://schemas.microsoft.com/office/drawing/2014/main" id="{35E6B9D1-43EE-45FA-9257-EE14D5E196C8}"/>
                </a:ext>
              </a:extLst>
            </p:cNvPr>
            <p:cNvSpPr/>
            <p:nvPr/>
          </p:nvSpPr>
          <p:spPr>
            <a:xfrm>
              <a:off x="3019082" y="4227551"/>
              <a:ext cx="5486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2280E4C5-D494-4239-9767-2046EADB96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180590"/>
              </p:ext>
            </p:extLst>
          </p:nvPr>
        </p:nvGraphicFramePr>
        <p:xfrm>
          <a:off x="7782678" y="3318960"/>
          <a:ext cx="2790736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73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593954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2,3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756321"/>
                  </a:ext>
                </a:extLst>
              </a:tr>
            </a:tbl>
          </a:graphicData>
        </a:graphic>
      </p:graphicFrame>
      <p:sp>
        <p:nvSpPr>
          <p:cNvPr id="23" name="矩形 22">
            <a:extLst>
              <a:ext uri="{FF2B5EF4-FFF2-40B4-BE49-F238E27FC236}">
                <a16:creationId xmlns:a16="http://schemas.microsoft.com/office/drawing/2014/main" id="{102AAB6C-9759-4465-96FD-D2EC5046999D}"/>
              </a:ext>
            </a:extLst>
          </p:cNvPr>
          <p:cNvSpPr/>
          <p:nvPr/>
        </p:nvSpPr>
        <p:spPr>
          <a:xfrm>
            <a:off x="8148320" y="2857295"/>
            <a:ext cx="18338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4593BE3-124D-460C-BE3B-D9BA453A502B}"/>
              </a:ext>
            </a:extLst>
          </p:cNvPr>
          <p:cNvGrpSpPr/>
          <p:nvPr/>
        </p:nvGrpSpPr>
        <p:grpSpPr>
          <a:xfrm>
            <a:off x="255623" y="3428025"/>
            <a:ext cx="2563086" cy="2103717"/>
            <a:chOff x="255623" y="3428025"/>
            <a:chExt cx="2563086" cy="2103717"/>
          </a:xfrm>
        </p:grpSpPr>
        <p:sp>
          <p:nvSpPr>
            <p:cNvPr id="18" name="内容占位符 7">
              <a:extLst>
                <a:ext uri="{FF2B5EF4-FFF2-40B4-BE49-F238E27FC236}">
                  <a16:creationId xmlns:a16="http://schemas.microsoft.com/office/drawing/2014/main" id="{7DBCF866-5C42-4918-A056-7D8FE82BC015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428025"/>
              <a:ext cx="1925320" cy="74776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450850" indent="-4508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7D"/>
                </a:buClr>
                <a:buSzPct val="90000"/>
                <a:buFont typeface="Wingdings" panose="05000000000000000000" pitchFamily="2" charset="2"/>
                <a:buChar char="n"/>
                <a:defRPr sz="2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900113" indent="-45085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Clr>
                  <a:srgbClr val="9999CC"/>
                </a:buClr>
                <a:buSzPct val="80000"/>
                <a:buFont typeface="Wingdings" pitchFamily="2" charset="2"/>
                <a:buChar char=""/>
                <a:defRPr sz="24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350000" indent="-45000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SzPct val="80000"/>
                <a:buFont typeface="Wingdings" panose="05000000000000000000" pitchFamily="2" charset="2"/>
                <a:buChar char="Ø"/>
                <a:defRPr sz="20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/>
                <a:t>示例：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29859756-A104-4ACD-99BB-D5566877DF34}"/>
                </a:ext>
              </a:extLst>
            </p:cNvPr>
            <p:cNvSpPr/>
            <p:nvPr/>
          </p:nvSpPr>
          <p:spPr>
            <a:xfrm>
              <a:off x="255623" y="3962082"/>
              <a:ext cx="2563086" cy="1569660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d</a:t>
              </a: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X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 -&gt;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ab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endPara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F28E2E3-25DB-4BE2-9635-E68DF87CE5BB}"/>
              </a:ext>
            </a:extLst>
          </p:cNvPr>
          <p:cNvGrpSpPr/>
          <p:nvPr/>
        </p:nvGrpSpPr>
        <p:grpSpPr>
          <a:xfrm>
            <a:off x="3532914" y="3263418"/>
            <a:ext cx="2563086" cy="2146943"/>
            <a:chOff x="3634514" y="3782886"/>
            <a:chExt cx="2563086" cy="2146943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1E95224-7FBA-43F6-8D01-CCED380F2249}"/>
                </a:ext>
              </a:extLst>
            </p:cNvPr>
            <p:cNvSpPr/>
            <p:nvPr/>
          </p:nvSpPr>
          <p:spPr>
            <a:xfrm>
              <a:off x="3634514" y="3782886"/>
              <a:ext cx="2563086" cy="1569660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bad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d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箭头: 右 34">
              <a:extLst>
                <a:ext uri="{FF2B5EF4-FFF2-40B4-BE49-F238E27FC236}">
                  <a16:creationId xmlns:a16="http://schemas.microsoft.com/office/drawing/2014/main" id="{2F836579-51B8-4A3B-9345-F77FBC66BBFD}"/>
                </a:ext>
              </a:extLst>
            </p:cNvPr>
            <p:cNvSpPr/>
            <p:nvPr/>
          </p:nvSpPr>
          <p:spPr>
            <a:xfrm rot="16200000">
              <a:off x="4585003" y="5447759"/>
              <a:ext cx="5486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EE79118-8E02-4D73-8587-3BDA9420CE8C}"/>
              </a:ext>
            </a:extLst>
          </p:cNvPr>
          <p:cNvGrpSpPr/>
          <p:nvPr/>
        </p:nvGrpSpPr>
        <p:grpSpPr>
          <a:xfrm>
            <a:off x="255623" y="5572380"/>
            <a:ext cx="2696668" cy="1131097"/>
            <a:chOff x="3720183" y="3194787"/>
            <a:chExt cx="2696668" cy="113109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951B2D4-2089-40EE-9257-571BB3BA67FA}"/>
                </a:ext>
              </a:extLst>
            </p:cNvPr>
            <p:cNvSpPr/>
            <p:nvPr/>
          </p:nvSpPr>
          <p:spPr>
            <a:xfrm>
              <a:off x="3720183" y="3494887"/>
              <a:ext cx="2696668" cy="830997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(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ab|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)ad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箭头: 右 41">
              <a:extLst>
                <a:ext uri="{FF2B5EF4-FFF2-40B4-BE49-F238E27FC236}">
                  <a16:creationId xmlns:a16="http://schemas.microsoft.com/office/drawing/2014/main" id="{AE20001C-4AFA-4FA8-9E51-476C3B8288CD}"/>
                </a:ext>
              </a:extLst>
            </p:cNvPr>
            <p:cNvSpPr/>
            <p:nvPr/>
          </p:nvSpPr>
          <p:spPr>
            <a:xfrm rot="5400000">
              <a:off x="4766007" y="3137087"/>
              <a:ext cx="30010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3" name="表格 42">
            <a:extLst>
              <a:ext uri="{FF2B5EF4-FFF2-40B4-BE49-F238E27FC236}">
                <a16:creationId xmlns:a16="http://schemas.microsoft.com/office/drawing/2014/main" id="{E6DD7493-C064-4DA3-AC99-7C463B693B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834889"/>
              </p:ext>
            </p:extLst>
          </p:nvPr>
        </p:nvGraphicFramePr>
        <p:xfrm>
          <a:off x="7782678" y="5186680"/>
          <a:ext cx="2790736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73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593954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r>
                        <a:rPr lang="en-US" altLang="zh-CN" sz="2400" dirty="0">
                          <a:latin typeface="+mn-lt"/>
                          <a:ea typeface="微软雅黑" panose="020B0503020204020204" pitchFamily="34" charset="-122"/>
                        </a:rPr>
                        <a:t>’</a:t>
                      </a:r>
                      <a:endParaRPr lang="zh-CN" altLang="en-US" sz="24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756321"/>
                  </a:ext>
                </a:extLst>
              </a:tr>
            </a:tbl>
          </a:graphicData>
        </a:graphic>
      </p:graphicFrame>
      <p:sp>
        <p:nvSpPr>
          <p:cNvPr id="44" name="箭头: 右 43">
            <a:extLst>
              <a:ext uri="{FF2B5EF4-FFF2-40B4-BE49-F238E27FC236}">
                <a16:creationId xmlns:a16="http://schemas.microsoft.com/office/drawing/2014/main" id="{40E87210-38E0-463A-9352-D6742EEE0A5C}"/>
              </a:ext>
            </a:extLst>
          </p:cNvPr>
          <p:cNvSpPr/>
          <p:nvPr/>
        </p:nvSpPr>
        <p:spPr>
          <a:xfrm rot="5400000">
            <a:off x="9105897" y="4761178"/>
            <a:ext cx="334225" cy="415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561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4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80C52-2044-40E2-8F26-58C1F777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1081754" cy="813980"/>
          </a:xfrm>
        </p:spPr>
        <p:txBody>
          <a:bodyPr>
            <a:normAutofit/>
          </a:bodyPr>
          <a:lstStyle/>
          <a:p>
            <a:r>
              <a:rPr lang="zh-CN" altLang="en-US" dirty="0"/>
              <a:t>消除文法中的冲突使其满足</a:t>
            </a:r>
            <a:r>
              <a:rPr lang="en-US" altLang="zh-CN" dirty="0"/>
              <a:t>LL(1)</a:t>
            </a:r>
            <a:r>
              <a:rPr lang="zh-CN" altLang="en-US" dirty="0"/>
              <a:t>分析：</a:t>
            </a:r>
            <a:r>
              <a:rPr lang="en-US" altLang="zh-CN" b="1" dirty="0">
                <a:solidFill>
                  <a:srgbClr val="FF0000"/>
                </a:solidFill>
              </a:rPr>
              <a:t>#3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D3DEFE3-EF67-416C-A747-3B2DB5F8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93</a:t>
            </a:fld>
            <a:endParaRPr lang="zh-CN" alt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5B80EB1-7B8C-41A3-8526-D7FEB70F6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2137163"/>
          </a:xfrm>
        </p:spPr>
        <p:txBody>
          <a:bodyPr>
            <a:normAutofit/>
          </a:bodyPr>
          <a:lstStyle/>
          <a:p>
            <a:r>
              <a:rPr lang="zh-CN" altLang="en-US" dirty="0"/>
              <a:t>若</a:t>
            </a:r>
            <a:r>
              <a:rPr lang="el-GR" altLang="zh-CN" dirty="0"/>
              <a:t>β</a:t>
            </a:r>
            <a:r>
              <a:rPr lang="zh-CN" altLang="en-US" dirty="0"/>
              <a:t>能</a:t>
            </a:r>
            <a:r>
              <a:rPr lang="zh-CN" altLang="en-US" b="1" dirty="0">
                <a:solidFill>
                  <a:srgbClr val="FF0000"/>
                </a:solidFill>
              </a:rPr>
              <a:t>推导出</a:t>
            </a:r>
            <a:r>
              <a:rPr lang="el-GR" altLang="zh-CN" b="1" dirty="0">
                <a:solidFill>
                  <a:srgbClr val="FF0000"/>
                </a:solidFill>
              </a:rPr>
              <a:t>ε</a:t>
            </a:r>
            <a:r>
              <a:rPr lang="zh-CN" altLang="el-GR" dirty="0"/>
              <a:t>，</a:t>
            </a:r>
            <a:r>
              <a:rPr lang="zh-CN" altLang="en-US" dirty="0"/>
              <a:t>且</a:t>
            </a:r>
            <a:r>
              <a:rPr lang="en-US" altLang="zh-CN" dirty="0"/>
              <a:t>FIRST(</a:t>
            </a:r>
            <a:r>
              <a:rPr lang="el-GR" altLang="zh-CN" dirty="0"/>
              <a:t>α)</a:t>
            </a:r>
            <a:r>
              <a:rPr lang="zh-CN" altLang="en-US" dirty="0"/>
              <a:t>与</a:t>
            </a:r>
            <a:r>
              <a:rPr lang="en-US" altLang="zh-CN" dirty="0"/>
              <a:t>FOLLOW(A)</a:t>
            </a:r>
            <a:r>
              <a:rPr lang="zh-CN" altLang="en-US" b="1" dirty="0">
                <a:solidFill>
                  <a:srgbClr val="FF0000"/>
                </a:solidFill>
              </a:rPr>
              <a:t>相交</a:t>
            </a:r>
            <a:r>
              <a:rPr lang="zh-CN" altLang="en-US" dirty="0"/>
              <a:t>；或若</a:t>
            </a:r>
            <a:r>
              <a:rPr lang="el-GR" altLang="zh-CN" dirty="0"/>
              <a:t>α</a:t>
            </a:r>
            <a:r>
              <a:rPr lang="zh-CN" altLang="en-US" dirty="0"/>
              <a:t>能</a:t>
            </a:r>
            <a:r>
              <a:rPr lang="zh-CN" altLang="en-US" b="1" dirty="0">
                <a:solidFill>
                  <a:srgbClr val="FF0000"/>
                </a:solidFill>
              </a:rPr>
              <a:t>推导出</a:t>
            </a:r>
            <a:r>
              <a:rPr lang="el-GR" altLang="zh-CN" b="1" dirty="0">
                <a:solidFill>
                  <a:srgbClr val="FF0000"/>
                </a:solidFill>
              </a:rPr>
              <a:t>ε</a:t>
            </a:r>
            <a:r>
              <a:rPr lang="zh-CN" altLang="el-GR" dirty="0"/>
              <a:t>，</a:t>
            </a:r>
            <a:r>
              <a:rPr lang="zh-CN" altLang="en-US" dirty="0"/>
              <a:t>且</a:t>
            </a:r>
            <a:r>
              <a:rPr lang="en-US" altLang="zh-CN" dirty="0"/>
              <a:t>FIRST(</a:t>
            </a:r>
            <a:r>
              <a:rPr lang="el-GR" altLang="zh-CN" dirty="0"/>
              <a:t>β)</a:t>
            </a:r>
            <a:r>
              <a:rPr lang="zh-CN" altLang="en-US" dirty="0"/>
              <a:t>与</a:t>
            </a:r>
            <a:r>
              <a:rPr lang="en-US" altLang="zh-CN" dirty="0"/>
              <a:t>FOLLOW(A)</a:t>
            </a:r>
            <a:r>
              <a:rPr lang="zh-CN" altLang="en-US" b="1" dirty="0">
                <a:solidFill>
                  <a:srgbClr val="FF0000"/>
                </a:solidFill>
              </a:rPr>
              <a:t>相交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b="1" dirty="0">
                <a:solidFill>
                  <a:srgbClr val="0000FF"/>
                </a:solidFill>
              </a:rPr>
              <a:t>展开产生式，消除左递归或提取左公因子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2"/>
            <a:r>
              <a:rPr lang="en-US" altLang="zh-CN" b="1" dirty="0">
                <a:solidFill>
                  <a:srgbClr val="FF0000"/>
                </a:solidFill>
              </a:rPr>
              <a:t>Case2</a:t>
            </a:r>
            <a:r>
              <a:rPr lang="en-US" altLang="zh-CN" b="1" dirty="0">
                <a:solidFill>
                  <a:srgbClr val="0000FF"/>
                </a:solidFill>
              </a:rPr>
              <a:t>: </a:t>
            </a:r>
            <a:r>
              <a:rPr lang="zh-CN" altLang="en-US" b="1" dirty="0">
                <a:solidFill>
                  <a:srgbClr val="0000FF"/>
                </a:solidFill>
              </a:rPr>
              <a:t>消除左递归</a:t>
            </a:r>
            <a:endParaRPr lang="en-US" altLang="zh-CN" b="1" dirty="0">
              <a:solidFill>
                <a:srgbClr val="0000FF"/>
              </a:solidFill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6850A99-F969-4ED0-A873-F96644065CC4}"/>
              </a:ext>
            </a:extLst>
          </p:cNvPr>
          <p:cNvGrpSpPr/>
          <p:nvPr/>
        </p:nvGrpSpPr>
        <p:grpSpPr>
          <a:xfrm>
            <a:off x="2989913" y="5550512"/>
            <a:ext cx="3178517" cy="1200329"/>
            <a:chOff x="3019082" y="3646792"/>
            <a:chExt cx="3178517" cy="1200329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D6C671E-9E87-439F-B936-247B3132F28B}"/>
                </a:ext>
              </a:extLst>
            </p:cNvPr>
            <p:cNvSpPr/>
            <p:nvPr/>
          </p:nvSpPr>
          <p:spPr>
            <a:xfrm>
              <a:off x="3634513" y="3646792"/>
              <a:ext cx="2563086" cy="1200329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Za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箭头: 右 19">
              <a:extLst>
                <a:ext uri="{FF2B5EF4-FFF2-40B4-BE49-F238E27FC236}">
                  <a16:creationId xmlns:a16="http://schemas.microsoft.com/office/drawing/2014/main" id="{35E6B9D1-43EE-45FA-9257-EE14D5E196C8}"/>
                </a:ext>
              </a:extLst>
            </p:cNvPr>
            <p:cNvSpPr/>
            <p:nvPr/>
          </p:nvSpPr>
          <p:spPr>
            <a:xfrm>
              <a:off x="3019082" y="4227551"/>
              <a:ext cx="5486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2280E4C5-D494-4239-9767-2046EADB96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655404"/>
              </p:ext>
            </p:extLst>
          </p:nvPr>
        </p:nvGraphicFramePr>
        <p:xfrm>
          <a:off x="8009012" y="3232409"/>
          <a:ext cx="2142736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73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593954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0,1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2,3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756321"/>
                  </a:ext>
                </a:extLst>
              </a:tr>
            </a:tbl>
          </a:graphicData>
        </a:graphic>
      </p:graphicFrame>
      <p:sp>
        <p:nvSpPr>
          <p:cNvPr id="23" name="矩形 22">
            <a:extLst>
              <a:ext uri="{FF2B5EF4-FFF2-40B4-BE49-F238E27FC236}">
                <a16:creationId xmlns:a16="http://schemas.microsoft.com/office/drawing/2014/main" id="{102AAB6C-9759-4465-96FD-D2EC5046999D}"/>
              </a:ext>
            </a:extLst>
          </p:cNvPr>
          <p:cNvSpPr/>
          <p:nvPr/>
        </p:nvSpPr>
        <p:spPr>
          <a:xfrm>
            <a:off x="8487440" y="2756631"/>
            <a:ext cx="18338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4593BE3-124D-460C-BE3B-D9BA453A502B}"/>
              </a:ext>
            </a:extLst>
          </p:cNvPr>
          <p:cNvGrpSpPr/>
          <p:nvPr/>
        </p:nvGrpSpPr>
        <p:grpSpPr>
          <a:xfrm>
            <a:off x="255623" y="3428025"/>
            <a:ext cx="2563086" cy="2103717"/>
            <a:chOff x="255623" y="3428025"/>
            <a:chExt cx="2563086" cy="2103717"/>
          </a:xfrm>
        </p:grpSpPr>
        <p:sp>
          <p:nvSpPr>
            <p:cNvPr id="18" name="内容占位符 7">
              <a:extLst>
                <a:ext uri="{FF2B5EF4-FFF2-40B4-BE49-F238E27FC236}">
                  <a16:creationId xmlns:a16="http://schemas.microsoft.com/office/drawing/2014/main" id="{7DBCF866-5C42-4918-A056-7D8FE82BC015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428025"/>
              <a:ext cx="1925320" cy="74776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450850" indent="-4508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7D"/>
                </a:buClr>
                <a:buSzPct val="90000"/>
                <a:buFont typeface="Wingdings" panose="05000000000000000000" pitchFamily="2" charset="2"/>
                <a:buChar char="n"/>
                <a:defRPr sz="2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900113" indent="-45085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Clr>
                  <a:srgbClr val="9999CC"/>
                </a:buClr>
                <a:buSzPct val="80000"/>
                <a:buFont typeface="Wingdings" pitchFamily="2" charset="2"/>
                <a:buChar char=""/>
                <a:defRPr sz="24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350000" indent="-45000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SzPct val="80000"/>
                <a:buFont typeface="Wingdings" panose="05000000000000000000" pitchFamily="2" charset="2"/>
                <a:buChar char="Ø"/>
                <a:defRPr sz="20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/>
                <a:t>示例：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29859756-A104-4ACD-99BB-D5566877DF34}"/>
                </a:ext>
              </a:extLst>
            </p:cNvPr>
            <p:cNvSpPr/>
            <p:nvPr/>
          </p:nvSpPr>
          <p:spPr>
            <a:xfrm>
              <a:off x="255623" y="3962082"/>
              <a:ext cx="2563086" cy="1569660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d</a:t>
              </a: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Ya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 -&gt; Z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F28E2E3-25DB-4BE2-9635-E68DF87CE5BB}"/>
              </a:ext>
            </a:extLst>
          </p:cNvPr>
          <p:cNvGrpSpPr/>
          <p:nvPr/>
        </p:nvGrpSpPr>
        <p:grpSpPr>
          <a:xfrm>
            <a:off x="3746303" y="3428025"/>
            <a:ext cx="2370046" cy="2025699"/>
            <a:chOff x="3782900" y="3978619"/>
            <a:chExt cx="2370046" cy="2025699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1E95224-7FBA-43F6-8D01-CCED380F2249}"/>
                </a:ext>
              </a:extLst>
            </p:cNvPr>
            <p:cNvSpPr/>
            <p:nvPr/>
          </p:nvSpPr>
          <p:spPr>
            <a:xfrm>
              <a:off x="3782900" y="3978619"/>
              <a:ext cx="2370046" cy="1569660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</a:t>
              </a:r>
              <a:r>
                <a:rPr lang="en-US" altLang="zh-CN" sz="2400" b="1" dirty="0" err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n-US" altLang="zh-CN" sz="2400" b="1" dirty="0" err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箭头: 右 34">
              <a:extLst>
                <a:ext uri="{FF2B5EF4-FFF2-40B4-BE49-F238E27FC236}">
                  <a16:creationId xmlns:a16="http://schemas.microsoft.com/office/drawing/2014/main" id="{2F836579-51B8-4A3B-9345-F77FBC66BBFD}"/>
                </a:ext>
              </a:extLst>
            </p:cNvPr>
            <p:cNvSpPr/>
            <p:nvPr/>
          </p:nvSpPr>
          <p:spPr>
            <a:xfrm rot="16200000">
              <a:off x="4743858" y="5616942"/>
              <a:ext cx="359252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EE79118-8E02-4D73-8587-3BDA9420CE8C}"/>
              </a:ext>
            </a:extLst>
          </p:cNvPr>
          <p:cNvGrpSpPr/>
          <p:nvPr/>
        </p:nvGrpSpPr>
        <p:grpSpPr>
          <a:xfrm>
            <a:off x="213379" y="5611666"/>
            <a:ext cx="2696668" cy="1131097"/>
            <a:chOff x="3720183" y="3194787"/>
            <a:chExt cx="2696668" cy="113109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951B2D4-2089-40EE-9257-571BB3BA67FA}"/>
                </a:ext>
              </a:extLst>
            </p:cNvPr>
            <p:cNvSpPr/>
            <p:nvPr/>
          </p:nvSpPr>
          <p:spPr>
            <a:xfrm>
              <a:off x="3720183" y="3494887"/>
              <a:ext cx="2696668" cy="830997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(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Z|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)a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箭头: 右 41">
              <a:extLst>
                <a:ext uri="{FF2B5EF4-FFF2-40B4-BE49-F238E27FC236}">
                  <a16:creationId xmlns:a16="http://schemas.microsoft.com/office/drawing/2014/main" id="{AE20001C-4AFA-4FA8-9E51-476C3B8288CD}"/>
                </a:ext>
              </a:extLst>
            </p:cNvPr>
            <p:cNvSpPr/>
            <p:nvPr/>
          </p:nvSpPr>
          <p:spPr>
            <a:xfrm rot="5400000">
              <a:off x="4766007" y="3137087"/>
              <a:ext cx="30010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5594CCE7-E011-44E3-B84E-82BA2A5441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046471"/>
              </p:ext>
            </p:extLst>
          </p:nvPr>
        </p:nvGraphicFramePr>
        <p:xfrm>
          <a:off x="8009012" y="5144483"/>
          <a:ext cx="2142736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73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593954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r>
                        <a:rPr lang="en-US" altLang="zh-CN" sz="2400" dirty="0">
                          <a:latin typeface="+mn-lt"/>
                          <a:ea typeface="微软雅黑" panose="020B0503020204020204" pitchFamily="34" charset="-122"/>
                        </a:rPr>
                        <a:t>’</a:t>
                      </a:r>
                      <a:endParaRPr lang="zh-CN" altLang="en-US" sz="24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756321"/>
                  </a:ext>
                </a:extLst>
              </a:tr>
            </a:tbl>
          </a:graphicData>
        </a:graphic>
      </p:graphicFrame>
      <p:sp>
        <p:nvSpPr>
          <p:cNvPr id="26" name="箭头: 右 25">
            <a:extLst>
              <a:ext uri="{FF2B5EF4-FFF2-40B4-BE49-F238E27FC236}">
                <a16:creationId xmlns:a16="http://schemas.microsoft.com/office/drawing/2014/main" id="{D8C8EDE6-5869-415E-9298-B7E1225E929A}"/>
              </a:ext>
            </a:extLst>
          </p:cNvPr>
          <p:cNvSpPr/>
          <p:nvPr/>
        </p:nvSpPr>
        <p:spPr>
          <a:xfrm rot="5400000">
            <a:off x="9237267" y="4681406"/>
            <a:ext cx="334225" cy="415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04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6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80C52-2044-40E2-8F26-58C1F777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86" y="158202"/>
            <a:ext cx="11081754" cy="813980"/>
          </a:xfrm>
        </p:spPr>
        <p:txBody>
          <a:bodyPr>
            <a:normAutofit/>
          </a:bodyPr>
          <a:lstStyle/>
          <a:p>
            <a:r>
              <a:rPr lang="zh-CN" altLang="en-US" dirty="0"/>
              <a:t>消除文法中的冲突使其满足</a:t>
            </a:r>
            <a:r>
              <a:rPr lang="en-US" altLang="zh-CN" dirty="0"/>
              <a:t>LL(1)</a:t>
            </a:r>
            <a:r>
              <a:rPr lang="zh-CN" altLang="en-US" dirty="0"/>
              <a:t>分析：</a:t>
            </a:r>
            <a:r>
              <a:rPr lang="en-US" altLang="zh-CN" b="1" dirty="0">
                <a:solidFill>
                  <a:srgbClr val="FF0000"/>
                </a:solidFill>
              </a:rPr>
              <a:t>#3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D3DEFE3-EF67-416C-A747-3B2DB5F8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94</a:t>
            </a:fld>
            <a:endParaRPr lang="zh-CN" alt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5B80EB1-7B8C-41A3-8526-D7FEB70F6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2137163"/>
          </a:xfrm>
        </p:spPr>
        <p:txBody>
          <a:bodyPr>
            <a:normAutofit/>
          </a:bodyPr>
          <a:lstStyle/>
          <a:p>
            <a:r>
              <a:rPr lang="zh-CN" altLang="en-US" dirty="0"/>
              <a:t>若</a:t>
            </a:r>
            <a:r>
              <a:rPr lang="el-GR" altLang="zh-CN" dirty="0"/>
              <a:t>β</a:t>
            </a:r>
            <a:r>
              <a:rPr lang="zh-CN" altLang="en-US" dirty="0"/>
              <a:t>能</a:t>
            </a:r>
            <a:r>
              <a:rPr lang="zh-CN" altLang="en-US" b="1" dirty="0">
                <a:solidFill>
                  <a:srgbClr val="FF0000"/>
                </a:solidFill>
              </a:rPr>
              <a:t>推导出</a:t>
            </a:r>
            <a:r>
              <a:rPr lang="el-GR" altLang="zh-CN" b="1" dirty="0">
                <a:solidFill>
                  <a:srgbClr val="FF0000"/>
                </a:solidFill>
              </a:rPr>
              <a:t>ε</a:t>
            </a:r>
            <a:r>
              <a:rPr lang="zh-CN" altLang="el-GR" dirty="0"/>
              <a:t>，</a:t>
            </a:r>
            <a:r>
              <a:rPr lang="zh-CN" altLang="en-US" dirty="0"/>
              <a:t>且</a:t>
            </a:r>
            <a:r>
              <a:rPr lang="en-US" altLang="zh-CN" dirty="0"/>
              <a:t>FIRST(</a:t>
            </a:r>
            <a:r>
              <a:rPr lang="el-GR" altLang="zh-CN" dirty="0"/>
              <a:t>α)</a:t>
            </a:r>
            <a:r>
              <a:rPr lang="zh-CN" altLang="en-US" dirty="0"/>
              <a:t>与</a:t>
            </a:r>
            <a:r>
              <a:rPr lang="en-US" altLang="zh-CN" dirty="0"/>
              <a:t>FOLLOW(A)</a:t>
            </a:r>
            <a:r>
              <a:rPr lang="zh-CN" altLang="en-US" b="1" dirty="0">
                <a:solidFill>
                  <a:srgbClr val="FF0000"/>
                </a:solidFill>
              </a:rPr>
              <a:t>相交</a:t>
            </a:r>
            <a:r>
              <a:rPr lang="zh-CN" altLang="en-US" dirty="0"/>
              <a:t>；或若</a:t>
            </a:r>
            <a:r>
              <a:rPr lang="el-GR" altLang="zh-CN" dirty="0"/>
              <a:t>α</a:t>
            </a:r>
            <a:r>
              <a:rPr lang="zh-CN" altLang="en-US" dirty="0"/>
              <a:t>能</a:t>
            </a:r>
            <a:r>
              <a:rPr lang="zh-CN" altLang="en-US" b="1" dirty="0">
                <a:solidFill>
                  <a:srgbClr val="FF0000"/>
                </a:solidFill>
              </a:rPr>
              <a:t>推导出</a:t>
            </a:r>
            <a:r>
              <a:rPr lang="el-GR" altLang="zh-CN" b="1" dirty="0">
                <a:solidFill>
                  <a:srgbClr val="FF0000"/>
                </a:solidFill>
              </a:rPr>
              <a:t>ε</a:t>
            </a:r>
            <a:r>
              <a:rPr lang="zh-CN" altLang="el-GR" dirty="0"/>
              <a:t>，</a:t>
            </a:r>
            <a:r>
              <a:rPr lang="zh-CN" altLang="en-US" dirty="0"/>
              <a:t>且</a:t>
            </a:r>
            <a:r>
              <a:rPr lang="en-US" altLang="zh-CN" dirty="0"/>
              <a:t>FIRST(</a:t>
            </a:r>
            <a:r>
              <a:rPr lang="el-GR" altLang="zh-CN" dirty="0"/>
              <a:t>β)</a:t>
            </a:r>
            <a:r>
              <a:rPr lang="zh-CN" altLang="en-US" dirty="0"/>
              <a:t>与</a:t>
            </a:r>
            <a:r>
              <a:rPr lang="en-US" altLang="zh-CN" dirty="0"/>
              <a:t>FOLLOW(A)</a:t>
            </a:r>
            <a:r>
              <a:rPr lang="zh-CN" altLang="en-US" b="1" dirty="0">
                <a:solidFill>
                  <a:srgbClr val="FF0000"/>
                </a:solidFill>
              </a:rPr>
              <a:t>相交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b="1" dirty="0">
                <a:solidFill>
                  <a:srgbClr val="0000FF"/>
                </a:solidFill>
              </a:rPr>
              <a:t>展开产生式，消除左递归或提取左公因子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2"/>
            <a:r>
              <a:rPr lang="en-US" altLang="zh-CN" b="1" dirty="0">
                <a:solidFill>
                  <a:srgbClr val="FF0000"/>
                </a:solidFill>
              </a:rPr>
              <a:t>Case3</a:t>
            </a:r>
            <a:r>
              <a:rPr lang="en-US" altLang="zh-CN" b="1" dirty="0">
                <a:solidFill>
                  <a:srgbClr val="0000FF"/>
                </a:solidFill>
              </a:rPr>
              <a:t>: </a:t>
            </a:r>
            <a:r>
              <a:rPr lang="zh-CN" altLang="en-US" b="1" dirty="0">
                <a:solidFill>
                  <a:srgbClr val="0000FF"/>
                </a:solidFill>
              </a:rPr>
              <a:t>消除左递归</a:t>
            </a:r>
            <a:r>
              <a:rPr lang="zh-CN" altLang="en-US" b="1" dirty="0">
                <a:solidFill>
                  <a:srgbClr val="FF0000"/>
                </a:solidFill>
              </a:rPr>
              <a:t>（失败）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6850A99-F969-4ED0-A873-F96644065CC4}"/>
              </a:ext>
            </a:extLst>
          </p:cNvPr>
          <p:cNvGrpSpPr/>
          <p:nvPr/>
        </p:nvGrpSpPr>
        <p:grpSpPr>
          <a:xfrm>
            <a:off x="2989913" y="5550512"/>
            <a:ext cx="3178517" cy="1200329"/>
            <a:chOff x="3019082" y="3646792"/>
            <a:chExt cx="3178517" cy="1200329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D6C671E-9E87-439F-B936-247B3132F28B}"/>
                </a:ext>
              </a:extLst>
            </p:cNvPr>
            <p:cNvSpPr/>
            <p:nvPr/>
          </p:nvSpPr>
          <p:spPr>
            <a:xfrm>
              <a:off x="3634513" y="3646792"/>
              <a:ext cx="2563086" cy="1200329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n-US" altLang="zh-CN" sz="2400" b="1" dirty="0" err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cZa</a:t>
              </a:r>
              <a:endPara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Za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箭头: 右 19">
              <a:extLst>
                <a:ext uri="{FF2B5EF4-FFF2-40B4-BE49-F238E27FC236}">
                  <a16:creationId xmlns:a16="http://schemas.microsoft.com/office/drawing/2014/main" id="{35E6B9D1-43EE-45FA-9257-EE14D5E196C8}"/>
                </a:ext>
              </a:extLst>
            </p:cNvPr>
            <p:cNvSpPr/>
            <p:nvPr/>
          </p:nvSpPr>
          <p:spPr>
            <a:xfrm>
              <a:off x="3019082" y="4227551"/>
              <a:ext cx="54864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2280E4C5-D494-4239-9767-2046EADB9685}"/>
              </a:ext>
            </a:extLst>
          </p:cNvPr>
          <p:cNvGraphicFramePr>
            <a:graphicFrameLocks noGrp="1"/>
          </p:cNvGraphicFramePr>
          <p:nvPr/>
        </p:nvGraphicFramePr>
        <p:xfrm>
          <a:off x="7782678" y="2589616"/>
          <a:ext cx="2790736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73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593954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0,1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2,3</a:t>
                      </a:r>
                      <a:endParaRPr lang="zh-CN" altLang="en-US" sz="2400" b="1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756321"/>
                  </a:ext>
                </a:extLst>
              </a:tr>
            </a:tbl>
          </a:graphicData>
        </a:graphic>
      </p:graphicFrame>
      <p:sp>
        <p:nvSpPr>
          <p:cNvPr id="23" name="矩形 22">
            <a:extLst>
              <a:ext uri="{FF2B5EF4-FFF2-40B4-BE49-F238E27FC236}">
                <a16:creationId xmlns:a16="http://schemas.microsoft.com/office/drawing/2014/main" id="{102AAB6C-9759-4465-96FD-D2EC5046999D}"/>
              </a:ext>
            </a:extLst>
          </p:cNvPr>
          <p:cNvSpPr/>
          <p:nvPr/>
        </p:nvSpPr>
        <p:spPr>
          <a:xfrm>
            <a:off x="8261106" y="2113838"/>
            <a:ext cx="18338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LL(1)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4593BE3-124D-460C-BE3B-D9BA453A502B}"/>
              </a:ext>
            </a:extLst>
          </p:cNvPr>
          <p:cNvGrpSpPr/>
          <p:nvPr/>
        </p:nvGrpSpPr>
        <p:grpSpPr>
          <a:xfrm>
            <a:off x="255623" y="3428025"/>
            <a:ext cx="2563086" cy="2103717"/>
            <a:chOff x="255623" y="3428025"/>
            <a:chExt cx="2563086" cy="2103717"/>
          </a:xfrm>
        </p:grpSpPr>
        <p:sp>
          <p:nvSpPr>
            <p:cNvPr id="18" name="内容占位符 7">
              <a:extLst>
                <a:ext uri="{FF2B5EF4-FFF2-40B4-BE49-F238E27FC236}">
                  <a16:creationId xmlns:a16="http://schemas.microsoft.com/office/drawing/2014/main" id="{7DBCF866-5C42-4918-A056-7D8FE82BC015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428025"/>
              <a:ext cx="1925320" cy="74776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450850" indent="-4508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7D"/>
                </a:buClr>
                <a:buSzPct val="90000"/>
                <a:buFont typeface="Wingdings" panose="05000000000000000000" pitchFamily="2" charset="2"/>
                <a:buChar char="n"/>
                <a:defRPr sz="2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900113" indent="-45085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Clr>
                  <a:srgbClr val="9999CC"/>
                </a:buClr>
                <a:buSzPct val="80000"/>
                <a:buFont typeface="Wingdings" pitchFamily="2" charset="2"/>
                <a:buChar char=""/>
                <a:defRPr sz="24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350000" indent="-450000" algn="l" defTabSz="914400" rtl="0" eaLnBrk="1" latinLnBrk="0" hangingPunct="1">
                <a:lnSpc>
                  <a:spcPct val="130000"/>
                </a:lnSpc>
                <a:spcBef>
                  <a:spcPts val="500"/>
                </a:spcBef>
                <a:buSzPct val="80000"/>
                <a:buFont typeface="Wingdings" panose="05000000000000000000" pitchFamily="2" charset="2"/>
                <a:buChar char="Ø"/>
                <a:defRPr sz="20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/>
                <a:t>示例：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29859756-A104-4ACD-99BB-D5566877DF34}"/>
                </a:ext>
              </a:extLst>
            </p:cNvPr>
            <p:cNvSpPr/>
            <p:nvPr/>
          </p:nvSpPr>
          <p:spPr>
            <a:xfrm>
              <a:off x="255623" y="3962082"/>
              <a:ext cx="2563086" cy="1569660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d</a:t>
              </a: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YZa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 -&gt; c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F28E2E3-25DB-4BE2-9635-E68DF87CE5BB}"/>
              </a:ext>
            </a:extLst>
          </p:cNvPr>
          <p:cNvGrpSpPr/>
          <p:nvPr/>
        </p:nvGrpSpPr>
        <p:grpSpPr>
          <a:xfrm>
            <a:off x="3746303" y="3428025"/>
            <a:ext cx="2370046" cy="2025699"/>
            <a:chOff x="3782900" y="3978619"/>
            <a:chExt cx="2370046" cy="2025699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1E95224-7FBA-43F6-8D01-CCED380F2249}"/>
                </a:ext>
              </a:extLst>
            </p:cNvPr>
            <p:cNvSpPr/>
            <p:nvPr/>
          </p:nvSpPr>
          <p:spPr>
            <a:xfrm>
              <a:off x="3782900" y="3978619"/>
              <a:ext cx="2370046" cy="1569660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</a:t>
              </a:r>
              <a:r>
                <a:rPr lang="en-US" altLang="zh-CN" sz="2400" b="1" dirty="0" err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</a:p>
            <a:p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</a:t>
              </a:r>
              <a:r>
                <a:rPr lang="en-US" altLang="zh-CN" sz="2400" b="1" dirty="0" err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cZa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-&gt;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aZ</a:t>
              </a:r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’</a:t>
              </a: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   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箭头: 右 34">
              <a:extLst>
                <a:ext uri="{FF2B5EF4-FFF2-40B4-BE49-F238E27FC236}">
                  <a16:creationId xmlns:a16="http://schemas.microsoft.com/office/drawing/2014/main" id="{2F836579-51B8-4A3B-9345-F77FBC66BBFD}"/>
                </a:ext>
              </a:extLst>
            </p:cNvPr>
            <p:cNvSpPr/>
            <p:nvPr/>
          </p:nvSpPr>
          <p:spPr>
            <a:xfrm rot="16200000">
              <a:off x="4743858" y="5616942"/>
              <a:ext cx="359252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EE79118-8E02-4D73-8587-3BDA9420CE8C}"/>
              </a:ext>
            </a:extLst>
          </p:cNvPr>
          <p:cNvGrpSpPr/>
          <p:nvPr/>
        </p:nvGrpSpPr>
        <p:grpSpPr>
          <a:xfrm>
            <a:off x="213379" y="5611666"/>
            <a:ext cx="2696668" cy="1131097"/>
            <a:chOff x="3720183" y="3194787"/>
            <a:chExt cx="2696668" cy="113109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951B2D4-2089-40EE-9257-571BB3BA67FA}"/>
                </a:ext>
              </a:extLst>
            </p:cNvPr>
            <p:cNvSpPr/>
            <p:nvPr/>
          </p:nvSpPr>
          <p:spPr>
            <a:xfrm>
              <a:off x="3720183" y="3494887"/>
              <a:ext cx="2696668" cy="830997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>
              <a:spAutoFit/>
            </a:bodyPr>
            <a:lstStyle/>
            <a:p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 -&gt; </a:t>
              </a:r>
              <a:r>
                <a:rPr lang="en-US" altLang="zh-CN" sz="2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es-E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s-E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|  (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c|</a:t>
              </a:r>
              <a:r>
                <a:rPr lang="el-GR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ε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)Za</a:t>
              </a:r>
              <a:endParaRPr lang="es-E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箭头: 右 41">
              <a:extLst>
                <a:ext uri="{FF2B5EF4-FFF2-40B4-BE49-F238E27FC236}">
                  <a16:creationId xmlns:a16="http://schemas.microsoft.com/office/drawing/2014/main" id="{AE20001C-4AFA-4FA8-9E51-476C3B8288CD}"/>
                </a:ext>
              </a:extLst>
            </p:cNvPr>
            <p:cNvSpPr/>
            <p:nvPr/>
          </p:nvSpPr>
          <p:spPr>
            <a:xfrm rot="5400000">
              <a:off x="4766007" y="3137087"/>
              <a:ext cx="300100" cy="415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5594CCE7-E011-44E3-B84E-82BA2A5441BF}"/>
              </a:ext>
            </a:extLst>
          </p:cNvPr>
          <p:cNvGraphicFramePr>
            <a:graphicFrameLocks noGrp="1"/>
          </p:cNvGraphicFramePr>
          <p:nvPr/>
        </p:nvGraphicFramePr>
        <p:xfrm>
          <a:off x="7782678" y="4501690"/>
          <a:ext cx="2790736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736">
                  <a:extLst>
                    <a:ext uri="{9D8B030D-6E8A-4147-A177-3AD203B41FA5}">
                      <a16:colId xmlns:a16="http://schemas.microsoft.com/office/drawing/2014/main" val="269416012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23843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539111740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593954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N\T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5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4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</a:t>
                      </a:r>
                      <a:r>
                        <a:rPr lang="en-US" altLang="zh-CN" sz="2400" dirty="0">
                          <a:latin typeface="+mn-lt"/>
                          <a:ea typeface="微软雅黑" panose="020B0503020204020204" pitchFamily="34" charset="-122"/>
                        </a:rPr>
                        <a:t>’</a:t>
                      </a:r>
                      <a:endParaRPr lang="zh-CN" altLang="en-US" sz="24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 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756321"/>
                  </a:ext>
                </a:extLst>
              </a:tr>
            </a:tbl>
          </a:graphicData>
        </a:graphic>
      </p:graphicFrame>
      <p:sp>
        <p:nvSpPr>
          <p:cNvPr id="26" name="箭头: 右 25">
            <a:extLst>
              <a:ext uri="{FF2B5EF4-FFF2-40B4-BE49-F238E27FC236}">
                <a16:creationId xmlns:a16="http://schemas.microsoft.com/office/drawing/2014/main" id="{D8C8EDE6-5869-415E-9298-B7E1225E929A}"/>
              </a:ext>
            </a:extLst>
          </p:cNvPr>
          <p:cNvSpPr/>
          <p:nvPr/>
        </p:nvSpPr>
        <p:spPr>
          <a:xfrm rot="5400000">
            <a:off x="9010933" y="4038613"/>
            <a:ext cx="334225" cy="415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38ACB1D-DEDD-4D71-9C6F-4D72F92A345F}"/>
              </a:ext>
            </a:extLst>
          </p:cNvPr>
          <p:cNvSpPr/>
          <p:nvPr/>
        </p:nvSpPr>
        <p:spPr>
          <a:xfrm>
            <a:off x="8856471" y="5411625"/>
            <a:ext cx="4619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,3</a:t>
            </a:r>
            <a:endParaRPr lang="zh-CN" altLang="en-US" sz="2400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CFDBDAA-248F-4E47-8DB9-50AC2FE89A35}"/>
              </a:ext>
            </a:extLst>
          </p:cNvPr>
          <p:cNvGrpSpPr/>
          <p:nvPr/>
        </p:nvGrpSpPr>
        <p:grpSpPr>
          <a:xfrm>
            <a:off x="6301030" y="5781073"/>
            <a:ext cx="3920151" cy="1024105"/>
            <a:chOff x="6301030" y="5781073"/>
            <a:chExt cx="3920151" cy="1024105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D6B898F-AB7E-41AC-A521-E6BA2E4AEF1C}"/>
                </a:ext>
              </a:extLst>
            </p:cNvPr>
            <p:cNvSpPr txBox="1"/>
            <p:nvPr/>
          </p:nvSpPr>
          <p:spPr>
            <a:xfrm>
              <a:off x="6301030" y="5974181"/>
              <a:ext cx="39201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凉凉！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FOLLOW(Z’)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也包含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endPara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A0E99E94-4E84-4FFB-B5FA-8909751CF2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74246" y="5781073"/>
              <a:ext cx="364450" cy="315533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82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6" grpId="0" animBg="1"/>
      <p:bldP spid="4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79C524-CA74-4E22-B8A9-E75C237E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无回溯文法的不可判定性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030B41E-E0BA-4B02-9C5D-21AB9AC2E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95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01595A-FFE3-46C9-B998-9B9416826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10515600" cy="813981"/>
          </a:xfrm>
        </p:spPr>
        <p:txBody>
          <a:bodyPr/>
          <a:lstStyle/>
          <a:p>
            <a:r>
              <a:rPr lang="zh-CN" altLang="en-US" dirty="0"/>
              <a:t>提取左公因子或消除左递归通常可以将</a:t>
            </a:r>
            <a:r>
              <a:rPr lang="en-US" altLang="zh-CN" dirty="0"/>
              <a:t>CFG</a:t>
            </a:r>
            <a:r>
              <a:rPr lang="zh-CN" altLang="en-US" dirty="0"/>
              <a:t>变换为无回溯文法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3B44092-D8EE-4771-AECB-067D4C627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903" y="1874068"/>
            <a:ext cx="2552609" cy="225822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E1E9E32-616E-4137-A8A0-A20518DD2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9662" y="1901589"/>
            <a:ext cx="3346058" cy="223070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内容占位符 3">
            <a:extLst>
              <a:ext uri="{FF2B5EF4-FFF2-40B4-BE49-F238E27FC236}">
                <a16:creationId xmlns:a16="http://schemas.microsoft.com/office/drawing/2014/main" id="{9B7BA3E7-37C4-452B-8085-7A4F743F7702}"/>
              </a:ext>
            </a:extLst>
          </p:cNvPr>
          <p:cNvSpPr txBox="1">
            <a:spLocks/>
          </p:cNvSpPr>
          <p:nvPr/>
        </p:nvSpPr>
        <p:spPr>
          <a:xfrm>
            <a:off x="846086" y="4430341"/>
            <a:ext cx="7175284" cy="1798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但</a:t>
            </a:r>
            <a:r>
              <a:rPr lang="zh-CN" altLang="en-US" b="1" dirty="0">
                <a:solidFill>
                  <a:srgbClr val="FF0000"/>
                </a:solidFill>
              </a:rPr>
              <a:t>并非所有的</a:t>
            </a:r>
            <a:r>
              <a:rPr lang="en-US" altLang="zh-CN" b="1" dirty="0">
                <a:solidFill>
                  <a:srgbClr val="FF0000"/>
                </a:solidFill>
              </a:rPr>
              <a:t>CFG</a:t>
            </a:r>
            <a:r>
              <a:rPr lang="zh-CN" altLang="en-US" b="1" dirty="0">
                <a:solidFill>
                  <a:srgbClr val="FF0000"/>
                </a:solidFill>
              </a:rPr>
              <a:t>都有对应的无回溯文法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对于任意的</a:t>
            </a:r>
            <a:r>
              <a:rPr lang="en-US" altLang="zh-CN" dirty="0"/>
              <a:t>CFG</a:t>
            </a:r>
            <a:r>
              <a:rPr lang="zh-CN" altLang="en-US" dirty="0"/>
              <a:t>，其是否存在无回溯文法是</a:t>
            </a:r>
            <a:r>
              <a:rPr lang="zh-CN" altLang="en-US" b="1" dirty="0">
                <a:solidFill>
                  <a:srgbClr val="FF0000"/>
                </a:solidFill>
              </a:rPr>
              <a:t>不可判定的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FAEC51E-F7C1-4491-AF24-10FF3523E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728" y="4430341"/>
            <a:ext cx="2967227" cy="203090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89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27A0AAD-CB46-4989-A415-C8D050789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669C0-DB34-45AB-852B-BEE1AE34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96</a:t>
            </a:fld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5C5A20-E0B7-4C1B-8069-116C666E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0862"/>
            <a:ext cx="5801591" cy="5333458"/>
          </a:xfrm>
        </p:spPr>
        <p:txBody>
          <a:bodyPr>
            <a:normAutofit/>
          </a:bodyPr>
          <a:lstStyle/>
          <a:p>
            <a:r>
              <a:rPr lang="zh-CN" altLang="en-US" dirty="0"/>
              <a:t>第一讲：语法分析简介</a:t>
            </a:r>
            <a:endParaRPr lang="en-US" altLang="zh-CN" dirty="0"/>
          </a:p>
          <a:p>
            <a:r>
              <a:rPr lang="zh-CN" altLang="en-US" dirty="0"/>
              <a:t>第二讲：上下文无关文法</a:t>
            </a:r>
            <a:endParaRPr lang="en-US" altLang="zh-CN" dirty="0"/>
          </a:p>
          <a:p>
            <a:r>
              <a:rPr lang="zh-CN" altLang="en-US" dirty="0"/>
              <a:t>第三讲：分析树与二义性</a:t>
            </a:r>
            <a:endParaRPr lang="en-US" altLang="zh-CN" dirty="0"/>
          </a:p>
          <a:p>
            <a:r>
              <a:rPr lang="zh-CN" altLang="en-US" dirty="0"/>
              <a:t>第四讲：自顶向下分析</a:t>
            </a:r>
            <a:endParaRPr lang="en-US" altLang="zh-CN" dirty="0"/>
          </a:p>
          <a:p>
            <a:pPr lvl="1"/>
            <a:r>
              <a:rPr lang="en-US" altLang="zh-CN" dirty="0"/>
              <a:t>4.1</a:t>
            </a:r>
            <a:r>
              <a:rPr lang="zh-CN" altLang="en-US" dirty="0"/>
              <a:t>：递归下降分析</a:t>
            </a:r>
            <a:endParaRPr lang="en-US" altLang="zh-CN" dirty="0"/>
          </a:p>
          <a:p>
            <a:pPr lvl="1"/>
            <a:r>
              <a:rPr lang="en-US" altLang="zh-CN" dirty="0"/>
              <a:t>4.2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分析算法</a:t>
            </a:r>
            <a:endParaRPr lang="en-US" altLang="zh-CN" dirty="0"/>
          </a:p>
          <a:p>
            <a:pPr lvl="1"/>
            <a:r>
              <a:rPr lang="en-US" altLang="zh-CN" dirty="0"/>
              <a:t>4.3</a:t>
            </a:r>
            <a:r>
              <a:rPr lang="zh-CN" altLang="en-US" dirty="0"/>
              <a:t>：</a:t>
            </a:r>
            <a:r>
              <a:rPr lang="en-US" altLang="zh-CN" dirty="0"/>
              <a:t>LL(1)</a:t>
            </a:r>
            <a:r>
              <a:rPr lang="zh-CN" altLang="en-US" dirty="0"/>
              <a:t>分析冲突处理</a:t>
            </a:r>
            <a:endParaRPr lang="en-US" altLang="zh-CN" dirty="0"/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56DA6219-B1DD-466F-A1ED-B005C1B3FC72}"/>
              </a:ext>
            </a:extLst>
          </p:cNvPr>
          <p:cNvSpPr txBox="1">
            <a:spLocks/>
          </p:cNvSpPr>
          <p:nvPr/>
        </p:nvSpPr>
        <p:spPr>
          <a:xfrm>
            <a:off x="6639791" y="1290862"/>
            <a:ext cx="4977245" cy="5333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0850" indent="-4508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7D"/>
              </a:buClr>
              <a:buSzPct val="90000"/>
              <a:buFont typeface="Wingdings" panose="05000000000000000000" pitchFamily="2" charset="2"/>
              <a:buChar char="n"/>
              <a:defRPr sz="2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900113" indent="-45085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999CC"/>
              </a:buClr>
              <a:buSzPct val="80000"/>
              <a:buFont typeface="Wingdings" pitchFamily="2" charset="2"/>
              <a:buChar char=""/>
              <a:defRPr sz="24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350000" indent="-4500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0000"/>
              <a:buFont typeface="Wingdings" panose="05000000000000000000" pitchFamily="2" charset="2"/>
              <a:buChar char="Ø"/>
              <a:defRPr sz="20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第五讲：自底向上分析</a:t>
            </a:r>
            <a:endParaRPr lang="en-US" altLang="zh-CN" b="1" dirty="0"/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5.1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LR(0)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5.2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SLR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5.3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分析算法</a:t>
            </a:r>
          </a:p>
          <a:p>
            <a:pPr lvl="1"/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5.4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90000"/>
                  </a:schemeClr>
                </a:solidFill>
              </a:rPr>
              <a:t>LR(1)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分析工具</a:t>
            </a:r>
          </a:p>
        </p:txBody>
      </p:sp>
    </p:spTree>
    <p:extLst>
      <p:ext uri="{BB962C8B-B14F-4D97-AF65-F5344CB8AC3E}">
        <p14:creationId xmlns:p14="http://schemas.microsoft.com/office/powerpoint/2010/main" val="149749817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D27D6-EEB9-47A6-91A8-896BD572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前端内部的阶段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426D0B-DCED-4665-A2C5-1AD74778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97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C59098-21FB-41D4-A70A-8EA619121D9B}"/>
              </a:ext>
            </a:extLst>
          </p:cNvPr>
          <p:cNvSpPr/>
          <p:nvPr/>
        </p:nvSpPr>
        <p:spPr>
          <a:xfrm>
            <a:off x="3934190" y="1346118"/>
            <a:ext cx="3963609" cy="8490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E7C883-C648-4B9A-B79B-B66C3A86FA1D}"/>
              </a:ext>
            </a:extLst>
          </p:cNvPr>
          <p:cNvSpPr/>
          <p:nvPr/>
        </p:nvSpPr>
        <p:spPr>
          <a:xfrm>
            <a:off x="4373373" y="1557396"/>
            <a:ext cx="1016688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92BFFE-978E-49F9-9402-5A82CD71DCE4}"/>
              </a:ext>
            </a:extLst>
          </p:cNvPr>
          <p:cNvSpPr/>
          <p:nvPr/>
        </p:nvSpPr>
        <p:spPr>
          <a:xfrm>
            <a:off x="6502400" y="1557396"/>
            <a:ext cx="919380" cy="42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7A52B72-42DD-4FB2-9731-9BAFC7211019}"/>
              </a:ext>
            </a:extLst>
          </p:cNvPr>
          <p:cNvCxnSpPr>
            <a:cxnSpLocks/>
          </p:cNvCxnSpPr>
          <p:nvPr/>
        </p:nvCxnSpPr>
        <p:spPr>
          <a:xfrm>
            <a:off x="2641600" y="1774923"/>
            <a:ext cx="17239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6D47-07BB-4B43-A569-43E93A0B619C}"/>
              </a:ext>
            </a:extLst>
          </p:cNvPr>
          <p:cNvSpPr txBox="1"/>
          <p:nvPr/>
        </p:nvSpPr>
        <p:spPr>
          <a:xfrm>
            <a:off x="2762789" y="1124327"/>
            <a:ext cx="92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5F1D71B-1FCC-4997-8A1F-F4137EE23145}"/>
              </a:ext>
            </a:extLst>
          </p:cNvPr>
          <p:cNvCxnSpPr>
            <a:cxnSpLocks/>
          </p:cNvCxnSpPr>
          <p:nvPr/>
        </p:nvCxnSpPr>
        <p:spPr>
          <a:xfrm>
            <a:off x="7422608" y="1770658"/>
            <a:ext cx="15929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3957DF2-28F6-4ABF-865B-846A3347EF5A}"/>
              </a:ext>
            </a:extLst>
          </p:cNvPr>
          <p:cNvSpPr txBox="1"/>
          <p:nvPr/>
        </p:nvSpPr>
        <p:spPr>
          <a:xfrm>
            <a:off x="8009965" y="1124327"/>
            <a:ext cx="71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目标代码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3D9C86B-760C-4B29-8C47-97F9F67F800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90061" y="1770659"/>
            <a:ext cx="1112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F3F28CA-34A3-4214-A75C-9C3FC21C7CFB}"/>
              </a:ext>
            </a:extLst>
          </p:cNvPr>
          <p:cNvSpPr txBox="1"/>
          <p:nvPr/>
        </p:nvSpPr>
        <p:spPr>
          <a:xfrm>
            <a:off x="5398132" y="1334055"/>
            <a:ext cx="1161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中间表示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321C4BB-4E06-4999-985F-14F91C50D67F}"/>
              </a:ext>
            </a:extLst>
          </p:cNvPr>
          <p:cNvGrpSpPr/>
          <p:nvPr/>
        </p:nvGrpSpPr>
        <p:grpSpPr>
          <a:xfrm>
            <a:off x="1483360" y="1983921"/>
            <a:ext cx="8351520" cy="4589590"/>
            <a:chOff x="1483360" y="1983921"/>
            <a:chExt cx="8351520" cy="458959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2389E37-5BF8-44D0-9A6A-94B1F3FD48F1}"/>
                </a:ext>
              </a:extLst>
            </p:cNvPr>
            <p:cNvSpPr/>
            <p:nvPr/>
          </p:nvSpPr>
          <p:spPr>
            <a:xfrm>
              <a:off x="2998481" y="2508668"/>
              <a:ext cx="5485119" cy="40648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A41F8F9-6F1C-4525-9DBA-FA84DCB257E8}"/>
                </a:ext>
              </a:extLst>
            </p:cNvPr>
            <p:cNvCxnSpPr>
              <a:cxnSpLocks/>
            </p:cNvCxnSpPr>
            <p:nvPr/>
          </p:nvCxnSpPr>
          <p:spPr>
            <a:xfrm>
              <a:off x="1483360" y="3268443"/>
              <a:ext cx="17239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4A328C5-9AEA-4B3F-A2C8-1A6688AED56B}"/>
                </a:ext>
              </a:extLst>
            </p:cNvPr>
            <p:cNvSpPr txBox="1"/>
            <p:nvPr/>
          </p:nvSpPr>
          <p:spPr>
            <a:xfrm>
              <a:off x="1604549" y="2617847"/>
              <a:ext cx="928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源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AB58BB9-26C6-4308-AF6F-1ECBECE57AC3}"/>
                </a:ext>
              </a:extLst>
            </p:cNvPr>
            <p:cNvSpPr/>
            <p:nvPr/>
          </p:nvSpPr>
          <p:spPr>
            <a:xfrm>
              <a:off x="3226928" y="3050915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词法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4CD6B2E-91EA-4E32-ADA6-CC156815048A}"/>
                </a:ext>
              </a:extLst>
            </p:cNvPr>
            <p:cNvCxnSpPr>
              <a:cxnSpLocks/>
              <a:stCxn id="20" idx="3"/>
              <a:endCxn id="24" idx="1"/>
            </p:cNvCxnSpPr>
            <p:nvPr/>
          </p:nvCxnSpPr>
          <p:spPr>
            <a:xfrm flipV="1">
              <a:off x="5283199" y="3262294"/>
              <a:ext cx="844713" cy="18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6F44A8-2D30-4E6C-A873-5599471815A3}"/>
                </a:ext>
              </a:extLst>
            </p:cNvPr>
            <p:cNvSpPr txBox="1"/>
            <p:nvPr/>
          </p:nvSpPr>
          <p:spPr>
            <a:xfrm>
              <a:off x="6127912" y="3077628"/>
              <a:ext cx="780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记号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9ED768D-50CD-461E-8119-F3D08BE2D767}"/>
                </a:ext>
              </a:extLst>
            </p:cNvPr>
            <p:cNvSpPr/>
            <p:nvPr/>
          </p:nvSpPr>
          <p:spPr>
            <a:xfrm>
              <a:off x="3226928" y="4211184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1C6A18D-9D54-43EB-8A54-4537ADC784B8}"/>
                </a:ext>
              </a:extLst>
            </p:cNvPr>
            <p:cNvSpPr/>
            <p:nvPr/>
          </p:nvSpPr>
          <p:spPr>
            <a:xfrm>
              <a:off x="3207309" y="5371453"/>
              <a:ext cx="2056271" cy="426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语义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分析器</a:t>
              </a:r>
            </a:p>
          </p:txBody>
        </p: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B59960C0-9CCF-42C0-BA4F-1BC3FF0CC5A1}"/>
                </a:ext>
              </a:extLst>
            </p:cNvPr>
            <p:cNvCxnSpPr>
              <a:stCxn id="24" idx="3"/>
              <a:endCxn id="26" idx="0"/>
            </p:cNvCxnSpPr>
            <p:nvPr/>
          </p:nvCxnSpPr>
          <p:spPr>
            <a:xfrm flipH="1">
              <a:off x="4255064" y="3262294"/>
              <a:ext cx="2653739" cy="948890"/>
            </a:xfrm>
            <a:prstGeom prst="bentConnector4">
              <a:avLst>
                <a:gd name="adj1" fmla="val -8614"/>
                <a:gd name="adj2" fmla="val 597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1C4B869-C80A-431E-8CEE-E4544BC8AE25}"/>
                </a:ext>
              </a:extLst>
            </p:cNvPr>
            <p:cNvSpPr txBox="1"/>
            <p:nvPr/>
          </p:nvSpPr>
          <p:spPr>
            <a:xfrm>
              <a:off x="6127912" y="4238471"/>
              <a:ext cx="1420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抽象语法树</a:t>
              </a: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68938678-6707-48CE-A760-FEE0ADA5613D}"/>
                </a:ext>
              </a:extLst>
            </p:cNvPr>
            <p:cNvCxnSpPr>
              <a:cxnSpLocks/>
              <a:stCxn id="26" idx="3"/>
              <a:endCxn id="30" idx="1"/>
            </p:cNvCxnSpPr>
            <p:nvPr/>
          </p:nvCxnSpPr>
          <p:spPr>
            <a:xfrm flipV="1">
              <a:off x="5283199" y="4423137"/>
              <a:ext cx="844713" cy="13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7DCE6F79-074A-433C-B169-FBD5595DDAC0}"/>
                </a:ext>
              </a:extLst>
            </p:cNvPr>
            <p:cNvCxnSpPr>
              <a:cxnSpLocks/>
              <a:stCxn id="30" idx="3"/>
              <a:endCxn id="27" idx="0"/>
            </p:cNvCxnSpPr>
            <p:nvPr/>
          </p:nvCxnSpPr>
          <p:spPr>
            <a:xfrm flipH="1">
              <a:off x="4235445" y="4423137"/>
              <a:ext cx="3313435" cy="948316"/>
            </a:xfrm>
            <a:prstGeom prst="bentConnector4">
              <a:avLst>
                <a:gd name="adj1" fmla="val -6899"/>
                <a:gd name="adj2" fmla="val 5973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5B69CC50-B5B0-4DE7-B8DA-8DE5A6B05731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5263580" y="5584716"/>
              <a:ext cx="45713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101A130-9370-48E3-88AC-2D2FDCFCFBCF}"/>
                </a:ext>
              </a:extLst>
            </p:cNvPr>
            <p:cNvSpPr txBox="1"/>
            <p:nvPr/>
          </p:nvSpPr>
          <p:spPr>
            <a:xfrm>
              <a:off x="8803042" y="4944035"/>
              <a:ext cx="7123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中间表示</a:t>
              </a: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F804E0D-0D31-40D1-B33E-6B33C61D93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928" y="1983921"/>
              <a:ext cx="1146446" cy="1066994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B6740BA-B73D-4BFF-9ED8-D8B0BBECEE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3580" y="1983921"/>
              <a:ext cx="126481" cy="1093707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F1E7C77C-C274-4EC0-8B9C-285763C288A6}"/>
              </a:ext>
            </a:extLst>
          </p:cNvPr>
          <p:cNvSpPr/>
          <p:nvPr/>
        </p:nvSpPr>
        <p:spPr>
          <a:xfrm>
            <a:off x="3024011" y="4095462"/>
            <a:ext cx="2422866" cy="701800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011588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06ACD-FFC3-473B-B2EB-0238279C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语法分析器的任务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AF283F-7C2E-43D5-B5A6-220F45E0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98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267387-48F3-4021-B96E-199A397C5939}"/>
              </a:ext>
            </a:extLst>
          </p:cNvPr>
          <p:cNvSpPr/>
          <p:nvPr/>
        </p:nvSpPr>
        <p:spPr>
          <a:xfrm>
            <a:off x="5061753" y="1942156"/>
            <a:ext cx="1822438" cy="746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语法分析器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F6C3069-9130-4571-9CE4-038A2B7B319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434080" y="2315536"/>
            <a:ext cx="1627673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4A79E79-5CA9-489D-B7D0-01ED57EAA21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884191" y="2315536"/>
            <a:ext cx="1504031" cy="0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D86B44C-0492-4F79-8A1C-7F75A0A8027A}"/>
              </a:ext>
            </a:extLst>
          </p:cNvPr>
          <p:cNvSpPr txBox="1"/>
          <p:nvPr/>
        </p:nvSpPr>
        <p:spPr>
          <a:xfrm>
            <a:off x="3557722" y="1709542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记号流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4A560C-AAD8-465F-90C9-D683380DC43C}"/>
              </a:ext>
            </a:extLst>
          </p:cNvPr>
          <p:cNvSpPr txBox="1"/>
          <p:nvPr/>
        </p:nvSpPr>
        <p:spPr>
          <a:xfrm>
            <a:off x="6884191" y="1712508"/>
            <a:ext cx="1384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/>
              <a:t>语法树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7138A3F-6687-4E1D-BDAD-0A8015227C6B}"/>
              </a:ext>
            </a:extLst>
          </p:cNvPr>
          <p:cNvGrpSpPr/>
          <p:nvPr/>
        </p:nvGrpSpPr>
        <p:grpSpPr>
          <a:xfrm>
            <a:off x="4591730" y="2688916"/>
            <a:ext cx="2762484" cy="1494495"/>
            <a:chOff x="4578520" y="1718942"/>
            <a:chExt cx="2762484" cy="14944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45D352-0807-490F-9117-717A112D83AE}"/>
                </a:ext>
              </a:extLst>
            </p:cNvPr>
            <p:cNvSpPr txBox="1"/>
            <p:nvPr/>
          </p:nvSpPr>
          <p:spPr>
            <a:xfrm>
              <a:off x="4578520" y="2690217"/>
              <a:ext cx="2762484" cy="523220"/>
            </a:xfrm>
            <a:prstGeom prst="rect">
              <a:avLst/>
            </a:prstGeom>
            <a:noFill/>
            <a:ln>
              <a:noFill/>
              <a:prstDash val="solid"/>
              <a:headEnd type="arrow" w="med" len="med"/>
              <a:tailEnd type="none" w="med" len="me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语言的语法规则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F93C90-5D10-44E6-A9EA-C1A78BF696B5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>
              <a:off x="5959762" y="1718942"/>
              <a:ext cx="0" cy="971275"/>
            </a:xfrm>
            <a:prstGeom prst="line">
              <a:avLst/>
            </a:prstGeom>
            <a:ln w="38100">
              <a:prstDash val="solid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3FD60B6C-57E2-4561-B950-FC184DAF43FD}"/>
              </a:ext>
            </a:extLst>
          </p:cNvPr>
          <p:cNvSpPr/>
          <p:nvPr/>
        </p:nvSpPr>
        <p:spPr>
          <a:xfrm>
            <a:off x="5822683" y="1408615"/>
            <a:ext cx="10615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Y?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N?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BC99B14-841C-4B74-9767-44E61B373C90}"/>
              </a:ext>
            </a:extLst>
          </p:cNvPr>
          <p:cNvGrpSpPr/>
          <p:nvPr/>
        </p:nvGrpSpPr>
        <p:grpSpPr>
          <a:xfrm>
            <a:off x="838200" y="2688915"/>
            <a:ext cx="4223554" cy="2890631"/>
            <a:chOff x="838200" y="2688916"/>
            <a:chExt cx="4223554" cy="1441340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47F79BB-EAF2-40E3-8F81-2FE56E6735EC}"/>
                </a:ext>
              </a:extLst>
            </p:cNvPr>
            <p:cNvSpPr txBox="1"/>
            <p:nvPr/>
          </p:nvSpPr>
          <p:spPr>
            <a:xfrm>
              <a:off x="838200" y="3654515"/>
              <a:ext cx="3459480" cy="47574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用什么样的数据结构和算法来实现？</a:t>
              </a: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47C160A6-C1EA-4833-AECF-0322CBC8F6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32480" y="2688916"/>
              <a:ext cx="1729274" cy="965598"/>
            </a:xfrm>
            <a:prstGeom prst="line">
              <a:avLst/>
            </a:prstGeom>
            <a:ln w="381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826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EA0002-9A8F-7147-BCA0-E37F1861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两类语法分析算法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5E4F1F-B8F7-5045-8D77-7BD225CD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0D295-9B15-4757-888B-4FDF115DEA16}" type="slidenum">
              <a:rPr lang="zh-CN" altLang="en-US" smtClean="0"/>
              <a:t>99</a:t>
            </a:fld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42CFDA-0BC5-504C-A262-1E063BB7A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自顶向下分析</a:t>
            </a:r>
          </a:p>
          <a:p>
            <a:r>
              <a:rPr lang="zh-CN" altLang="en-US" dirty="0"/>
              <a:t>自底向上分析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372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</TotalTime>
  <Words>11851</Words>
  <Application>Microsoft Office PowerPoint</Application>
  <PresentationFormat>宽屏</PresentationFormat>
  <Paragraphs>3453</Paragraphs>
  <Slides>163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163</vt:i4>
      </vt:variant>
    </vt:vector>
  </HeadingPairs>
  <TitlesOfParts>
    <vt:vector size="178" baseType="lpstr">
      <vt:lpstr>Gill Sans</vt:lpstr>
      <vt:lpstr>Helvetica Light</vt:lpstr>
      <vt:lpstr>等线</vt:lpstr>
      <vt:lpstr>等线 Light</vt:lpstr>
      <vt:lpstr>宋体</vt:lpstr>
      <vt:lpstr>Microsoft YaHei</vt:lpstr>
      <vt:lpstr>Microsoft YaHei</vt:lpstr>
      <vt:lpstr>Arial</vt:lpstr>
      <vt:lpstr>Calibri</vt:lpstr>
      <vt:lpstr>Cambria Math</vt:lpstr>
      <vt:lpstr>Helvetica</vt:lpstr>
      <vt:lpstr>Times New Roman</vt:lpstr>
      <vt:lpstr>Wingdings</vt:lpstr>
      <vt:lpstr>Office 主题</vt:lpstr>
      <vt:lpstr>自定义设计方案</vt:lpstr>
      <vt:lpstr>编译原理</vt:lpstr>
      <vt:lpstr>第三单元：语法分析</vt:lpstr>
      <vt:lpstr>提纲</vt:lpstr>
      <vt:lpstr>提纲</vt:lpstr>
      <vt:lpstr>前端内部的阶段</vt:lpstr>
      <vt:lpstr>语法分析器的任务</vt:lpstr>
      <vt:lpstr>例子：语法错误处理</vt:lpstr>
      <vt:lpstr>例子：语法树构建</vt:lpstr>
      <vt:lpstr>语法分析学习路线图</vt:lpstr>
      <vt:lpstr>提纲</vt:lpstr>
      <vt:lpstr>前端内部的阶段</vt:lpstr>
      <vt:lpstr>语法分析器的任务</vt:lpstr>
      <vt:lpstr>用正则表达式？</vt:lpstr>
      <vt:lpstr>寻求表达能力更强、可以描述程序语法规则的方法</vt:lpstr>
      <vt:lpstr>示例</vt:lpstr>
      <vt:lpstr>形式化</vt:lpstr>
      <vt:lpstr>上下文无关文法：定义</vt:lpstr>
      <vt:lpstr>上下文无关文法的例子#1</vt:lpstr>
      <vt:lpstr>上下文无关文法的例子#2</vt:lpstr>
      <vt:lpstr>上下文无关文法的表述约定</vt:lpstr>
      <vt:lpstr>推导</vt:lpstr>
      <vt:lpstr>最左推导和最右推导</vt:lpstr>
      <vt:lpstr>语法分析：形式化定义</vt:lpstr>
      <vt:lpstr>语法分析器的任务</vt:lpstr>
      <vt:lpstr>来点彩蛋</vt:lpstr>
      <vt:lpstr>再来点彩蛋</vt:lpstr>
      <vt:lpstr>提纲</vt:lpstr>
      <vt:lpstr>前端内部的阶段</vt:lpstr>
      <vt:lpstr>语法分析器的任务</vt:lpstr>
      <vt:lpstr>推导与分析树</vt:lpstr>
      <vt:lpstr>分析树</vt:lpstr>
      <vt:lpstr>分析树：示例</vt:lpstr>
      <vt:lpstr>二义性文法</vt:lpstr>
      <vt:lpstr>表达式文法的重写</vt:lpstr>
      <vt:lpstr>表达式文法的重写</vt:lpstr>
      <vt:lpstr>提纲</vt:lpstr>
      <vt:lpstr>前端内部的阶段</vt:lpstr>
      <vt:lpstr>语法分析器的任务</vt:lpstr>
      <vt:lpstr>自顶向下分析的算法思想</vt:lpstr>
      <vt:lpstr>示例</vt:lpstr>
      <vt:lpstr>算法</vt:lpstr>
      <vt:lpstr>算法示例</vt:lpstr>
      <vt:lpstr>算法的讨论</vt:lpstr>
      <vt:lpstr>提纲</vt:lpstr>
      <vt:lpstr>重新思考示例</vt:lpstr>
      <vt:lpstr>递归下降分析算法</vt:lpstr>
      <vt:lpstr>示例</vt:lpstr>
      <vt:lpstr>算法示例</vt:lpstr>
      <vt:lpstr>一般的算法框架</vt:lpstr>
      <vt:lpstr>示例</vt:lpstr>
      <vt:lpstr>预处理#1：提取左公因子</vt:lpstr>
      <vt:lpstr>预处理#2：消除左递归</vt:lpstr>
      <vt:lpstr>预处理#2：消除左递归</vt:lpstr>
      <vt:lpstr>预处理#2：消除左递归代码</vt:lpstr>
      <vt:lpstr>提纲</vt:lpstr>
      <vt:lpstr>前端内部的阶段</vt:lpstr>
      <vt:lpstr>语法分析器的任务</vt:lpstr>
      <vt:lpstr>自顶向下分析算法</vt:lpstr>
      <vt:lpstr>LL(1)分析算法</vt:lpstr>
      <vt:lpstr>表驱动的LL分析器架构</vt:lpstr>
      <vt:lpstr>回顾：自顶向下分析算法</vt:lpstr>
      <vt:lpstr>分析表</vt:lpstr>
      <vt:lpstr>如何构造分析表？</vt:lpstr>
      <vt:lpstr>对刚才观察进行归纳与提升</vt:lpstr>
      <vt:lpstr>构造LL(1)分析表 </vt:lpstr>
      <vt:lpstr>如何计算FIRST集？</vt:lpstr>
      <vt:lpstr>FIRST(N)的不动点算法 （近似）</vt:lpstr>
      <vt:lpstr>构造LL(1)分析表 </vt:lpstr>
      <vt:lpstr>近似版本的FIRST集算法有问题么？</vt:lpstr>
      <vt:lpstr>一般条件下的FIRST集算法</vt:lpstr>
      <vt:lpstr>NULLABLE集合</vt:lpstr>
      <vt:lpstr>NULLABLE集合算法</vt:lpstr>
      <vt:lpstr>NULLABLE集合算法：示例</vt:lpstr>
      <vt:lpstr>FIRST集合的完整计算公式</vt:lpstr>
      <vt:lpstr>FIRST(N)集的不动点算法</vt:lpstr>
      <vt:lpstr>FIRST(N)集的不动点算法：示例</vt:lpstr>
      <vt:lpstr>回顾：FIRST集合的完整计算公式</vt:lpstr>
      <vt:lpstr>FOLLOW集合思想</vt:lpstr>
      <vt:lpstr>FOLLOW集的不动点算法</vt:lpstr>
      <vt:lpstr>FOLLOW集的不动点算法：示例</vt:lpstr>
      <vt:lpstr>一般条件下的FIRST集算法</vt:lpstr>
      <vt:lpstr>一般条件下的FIRST集算法：示例</vt:lpstr>
      <vt:lpstr>构造LL(1)分析表 </vt:lpstr>
      <vt:lpstr>LL(1)分析器代码</vt:lpstr>
      <vt:lpstr>提纲</vt:lpstr>
      <vt:lpstr>LL(1)文法中的冲突：示例</vt:lpstr>
      <vt:lpstr>什么样的文法满足LL(1)分析算法？</vt:lpstr>
      <vt:lpstr>如何消除文法中的冲突使其满足LL(1)分析？</vt:lpstr>
      <vt:lpstr>如何消除文法中的冲突使其满足LL(1)分析？</vt:lpstr>
      <vt:lpstr>消除文法中的冲突使其满足LL(1)分析：#1</vt:lpstr>
      <vt:lpstr>消除文法中的冲突使其满足LL(1)分析：#2</vt:lpstr>
      <vt:lpstr>消除文法中的冲突使其满足LL(1)分析：#3</vt:lpstr>
      <vt:lpstr>消除文法中的冲突使其满足LL(1)分析：#3</vt:lpstr>
      <vt:lpstr>消除文法中的冲突使其满足LL(1)分析：#3</vt:lpstr>
      <vt:lpstr>无回溯文法的不可判定性</vt:lpstr>
      <vt:lpstr>提纲</vt:lpstr>
      <vt:lpstr>前端内部的阶段</vt:lpstr>
      <vt:lpstr>语法分析器的任务</vt:lpstr>
      <vt:lpstr>两类语法分析算法</vt:lpstr>
      <vt:lpstr>两类语法分析算法</vt:lpstr>
      <vt:lpstr>两类语法分析算法</vt:lpstr>
      <vt:lpstr>两类语法分析算法</vt:lpstr>
      <vt:lpstr>自底向上分析的基本思想</vt:lpstr>
      <vt:lpstr>点记号</vt:lpstr>
      <vt:lpstr>自底向上分析的基本思想</vt:lpstr>
      <vt:lpstr>另外的写法</vt:lpstr>
      <vt:lpstr>自底向上推导（LR）的步骤</vt:lpstr>
      <vt:lpstr>LR分析表</vt:lpstr>
      <vt:lpstr>LR分析表</vt:lpstr>
      <vt:lpstr>LR分析表</vt:lpstr>
      <vt:lpstr>LR分析算法</vt:lpstr>
      <vt:lpstr>LR分析算法：示例</vt:lpstr>
      <vt:lpstr>提纲</vt:lpstr>
      <vt:lpstr>那么，如何构造LR分析表？</vt:lpstr>
      <vt:lpstr>那么，如何构造LR分析表？</vt:lpstr>
      <vt:lpstr>LR(0)分析表构造算法</vt:lpstr>
      <vt:lpstr>LR(0)分析表构造算法—DFA构造算法</vt:lpstr>
      <vt:lpstr>LR(0)分析表构造算法—DFA构造算法</vt:lpstr>
      <vt:lpstr>LR(0)分析表构造算法— 根据DFA生成LR(0)分析表</vt:lpstr>
      <vt:lpstr>LR(0)分析表构造算法</vt:lpstr>
      <vt:lpstr>提纲</vt:lpstr>
      <vt:lpstr>前端内部的阶段</vt:lpstr>
      <vt:lpstr>语法分析器的任务</vt:lpstr>
      <vt:lpstr>表驱动的LR分析器架构</vt:lpstr>
      <vt:lpstr>LR(0)分析表构造算法</vt:lpstr>
      <vt:lpstr>LR(0)分析算法的缺点</vt:lpstr>
      <vt:lpstr>LR(0)分析算法的缺点</vt:lpstr>
      <vt:lpstr>LR(0)问题1：延迟错误发现时机</vt:lpstr>
      <vt:lpstr>LR(0)分析算法的缺点</vt:lpstr>
      <vt:lpstr>LR(0)问题2：移进-规约冲突</vt:lpstr>
      <vt:lpstr>LR(0)分析算法的缺点</vt:lpstr>
      <vt:lpstr>SLR分析算法</vt:lpstr>
      <vt:lpstr>SLR：示例1</vt:lpstr>
      <vt:lpstr>SLR：示例2</vt:lpstr>
      <vt:lpstr>提纲</vt:lpstr>
      <vt:lpstr>SLR分析算法的思想</vt:lpstr>
      <vt:lpstr>SLR分析表中的冲突：示例</vt:lpstr>
      <vt:lpstr>SLR分析表中的冲突：示例</vt:lpstr>
      <vt:lpstr>SLR分析表中的冲突：示例</vt:lpstr>
      <vt:lpstr>SLR分析表中的冲突：原因</vt:lpstr>
      <vt:lpstr>LR(1)分析算法</vt:lpstr>
      <vt:lpstr>如何计算前看符号a？</vt:lpstr>
      <vt:lpstr>LR(1)分析算法</vt:lpstr>
      <vt:lpstr>LR(1)分析算法：示例</vt:lpstr>
      <vt:lpstr>LR(1)分析算法：示例</vt:lpstr>
      <vt:lpstr>LR(1)分析算法：示例</vt:lpstr>
      <vt:lpstr>LR(1)分析算法：示例回顾</vt:lpstr>
      <vt:lpstr>LALR分析算法</vt:lpstr>
      <vt:lpstr>提纲</vt:lpstr>
      <vt:lpstr>对二义性文法的处理</vt:lpstr>
      <vt:lpstr>处理优先级和结合性</vt:lpstr>
      <vt:lpstr>提纲</vt:lpstr>
      <vt:lpstr>YACC简介</vt:lpstr>
      <vt:lpstr>YACC &amp; LEX 架构</vt:lpstr>
      <vt:lpstr>YACC语言</vt:lpstr>
      <vt:lpstr>YACC演示</vt:lpstr>
      <vt:lpstr>本章总结</vt:lpstr>
      <vt:lpstr>前端内部的阶段</vt:lpstr>
      <vt:lpstr>语法分析器的任务</vt:lpstr>
      <vt:lpstr>本章纲要</vt:lpstr>
      <vt:lpstr>两类语法分析算法</vt:lpstr>
      <vt:lpstr>第三章作业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CG</dc:creator>
  <cp:lastModifiedBy>boshengsong@hnu.edu.cn</cp:lastModifiedBy>
  <cp:revision>7183</cp:revision>
  <dcterms:created xsi:type="dcterms:W3CDTF">2013-05-16T08:36:15Z</dcterms:created>
  <dcterms:modified xsi:type="dcterms:W3CDTF">2020-10-12T07:13:53Z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guoche@microsoft.com</vt:lpwstr>
  </property>
  <property fmtid="{D5CDD505-2E9C-101B-9397-08002B2CF9AE}" pid="6" name="MSIP_Label_f42aa342-8706-4288-bd11-ebb85995028c_SetDate">
    <vt:lpwstr>2017-10-22T19:26:02.4036022+08:00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